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png" ContentType="image/pn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Default Extension="jpg" ContentType="image/jpg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</p:sldIdLst>
  <p:sldSz cx="9144000" cy="6858000"/>
  <p:notesSz cx="9144000" cy="6858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Relationship Id="rId57" Type="http://schemas.openxmlformats.org/officeDocument/2006/relationships/slide" Target="slides/slide52.xml"/><Relationship Id="rId58" Type="http://schemas.openxmlformats.org/officeDocument/2006/relationships/slide" Target="slides/slide53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2125980"/>
            <a:ext cx="77724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FE9900"/>
                </a:solidFill>
                <a:latin typeface="Arial MT"/>
                <a:cs typeface="Arial MT"/>
              </a:defRPr>
            </a:lvl1pPr>
          </a:lstStyle>
          <a:p>
            <a:pPr marL="38100">
              <a:lnSpc>
                <a:spcPts val="1425"/>
              </a:lnSpc>
            </a:pPr>
            <a:fld id="{81D60167-4931-47E6-BA6A-407CBD079E47}" type="slidenum">
              <a:rPr dirty="0"/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0" i="0">
                <a:solidFill>
                  <a:srgbClr val="FE9900"/>
                </a:solidFill>
                <a:latin typeface="Arial MT"/>
                <a:cs typeface="Arial MT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bg1"/>
                </a:solidFill>
                <a:latin typeface="Arial MT"/>
                <a:cs typeface="Arial MT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FE9900"/>
                </a:solidFill>
                <a:latin typeface="Arial MT"/>
                <a:cs typeface="Arial MT"/>
              </a:defRPr>
            </a:lvl1pPr>
          </a:lstStyle>
          <a:p>
            <a:pPr marL="38100">
              <a:lnSpc>
                <a:spcPts val="1425"/>
              </a:lnSpc>
            </a:pPr>
            <a:fld id="{81D60167-4931-47E6-BA6A-407CBD079E47}" type="slidenum">
              <a:rPr dirty="0"/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99" cy="6857998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07076" y="224443"/>
            <a:ext cx="6247014" cy="760614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0" i="0">
                <a:solidFill>
                  <a:srgbClr val="FE9900"/>
                </a:solidFill>
                <a:latin typeface="Arial MT"/>
                <a:cs typeface="Arial MT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FE9900"/>
                </a:solidFill>
                <a:latin typeface="Arial MT"/>
                <a:cs typeface="Arial MT"/>
              </a:defRPr>
            </a:lvl1pPr>
          </a:lstStyle>
          <a:p>
            <a:pPr marL="38100">
              <a:lnSpc>
                <a:spcPts val="1425"/>
              </a:lnSpc>
            </a:pPr>
            <a:fld id="{81D60167-4931-47E6-BA6A-407CBD079E47}" type="slidenum">
              <a:rPr dirty="0"/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99" cy="6857998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46908" y="2572788"/>
            <a:ext cx="5577840" cy="685800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46908" y="3117272"/>
            <a:ext cx="3773977" cy="689956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0" i="0">
                <a:solidFill>
                  <a:srgbClr val="FE9900"/>
                </a:solidFill>
                <a:latin typeface="Arial MT"/>
                <a:cs typeface="Arial MT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FE9900"/>
                </a:solidFill>
                <a:latin typeface="Arial MT"/>
                <a:cs typeface="Arial MT"/>
              </a:defRPr>
            </a:lvl1pPr>
          </a:lstStyle>
          <a:p>
            <a:pPr marL="38100">
              <a:lnSpc>
                <a:spcPts val="1425"/>
              </a:lnSpc>
            </a:pPr>
            <a:fld id="{81D60167-4931-47E6-BA6A-407CBD079E47}" type="slidenum">
              <a:rPr dirty="0"/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FE9900"/>
                </a:solidFill>
                <a:latin typeface="Arial MT"/>
                <a:cs typeface="Arial MT"/>
              </a:defRPr>
            </a:lvl1pPr>
          </a:lstStyle>
          <a:p>
            <a:pPr marL="38100">
              <a:lnSpc>
                <a:spcPts val="1425"/>
              </a:lnSpc>
            </a:pPr>
            <a:fld id="{81D60167-4931-47E6-BA6A-407CBD079E47}" type="slidenum">
              <a:rPr dirty="0"/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7" Type="http://schemas.openxmlformats.org/officeDocument/2006/relationships/image" Target="../media/image1.png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9143999" cy="6857998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71902" y="253683"/>
            <a:ext cx="7600195" cy="1244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0" i="0">
                <a:solidFill>
                  <a:srgbClr val="FE9900"/>
                </a:solidFill>
                <a:latin typeface="Arial MT"/>
                <a:cs typeface="Arial MT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93140" y="1478449"/>
            <a:ext cx="7701280" cy="4381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bg1"/>
                </a:solidFill>
                <a:latin typeface="Arial MT"/>
                <a:cs typeface="Arial MT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8587738" y="6676856"/>
            <a:ext cx="245745" cy="1962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rgbClr val="FE9900"/>
                </a:solidFill>
                <a:latin typeface="Arial MT"/>
                <a:cs typeface="Arial MT"/>
              </a:defRPr>
            </a:lvl1pPr>
          </a:lstStyle>
          <a:p>
            <a:pPr marL="38100">
              <a:lnSpc>
                <a:spcPts val="1425"/>
              </a:lnSpc>
            </a:pPr>
            <a:fld id="{81D60167-4931-47E6-BA6A-407CBD079E47}" type="slidenum">
              <a:rPr dirty="0"/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3.png"/><Relationship Id="rId3" Type="http://schemas.openxmlformats.org/officeDocument/2006/relationships/image" Target="../media/image164.png"/><Relationship Id="rId4" Type="http://schemas.openxmlformats.org/officeDocument/2006/relationships/image" Target="../media/image165.png"/><Relationship Id="rId5" Type="http://schemas.openxmlformats.org/officeDocument/2006/relationships/image" Target="../media/image166.png"/><Relationship Id="rId6" Type="http://schemas.openxmlformats.org/officeDocument/2006/relationships/image" Target="../media/image167.png"/><Relationship Id="rId7" Type="http://schemas.openxmlformats.org/officeDocument/2006/relationships/image" Target="../media/image168.png"/><Relationship Id="rId8" Type="http://schemas.openxmlformats.org/officeDocument/2006/relationships/image" Target="../media/image169.png"/><Relationship Id="rId9" Type="http://schemas.openxmlformats.org/officeDocument/2006/relationships/image" Target="../media/image170.png"/><Relationship Id="rId10" Type="http://schemas.openxmlformats.org/officeDocument/2006/relationships/image" Target="../media/image171.png"/><Relationship Id="rId11" Type="http://schemas.openxmlformats.org/officeDocument/2006/relationships/image" Target="../media/image172.png"/><Relationship Id="rId12" Type="http://schemas.openxmlformats.org/officeDocument/2006/relationships/image" Target="../media/image173.png"/><Relationship Id="rId13" Type="http://schemas.openxmlformats.org/officeDocument/2006/relationships/image" Target="../media/image174.png"/><Relationship Id="rId14" Type="http://schemas.openxmlformats.org/officeDocument/2006/relationships/image" Target="../media/image175.png"/><Relationship Id="rId15" Type="http://schemas.openxmlformats.org/officeDocument/2006/relationships/image" Target="../media/image176.png"/><Relationship Id="rId16" Type="http://schemas.openxmlformats.org/officeDocument/2006/relationships/image" Target="../media/image177.png"/><Relationship Id="rId17" Type="http://schemas.openxmlformats.org/officeDocument/2006/relationships/image" Target="../media/image178.png"/><Relationship Id="rId18" Type="http://schemas.openxmlformats.org/officeDocument/2006/relationships/image" Target="../media/image179.png"/><Relationship Id="rId19" Type="http://schemas.openxmlformats.org/officeDocument/2006/relationships/image" Target="../media/image180.png"/><Relationship Id="rId20" Type="http://schemas.openxmlformats.org/officeDocument/2006/relationships/image" Target="../media/image181.png"/><Relationship Id="rId21" Type="http://schemas.openxmlformats.org/officeDocument/2006/relationships/image" Target="../media/image182.png"/><Relationship Id="rId22" Type="http://schemas.openxmlformats.org/officeDocument/2006/relationships/image" Target="../media/image183.png"/><Relationship Id="rId23" Type="http://schemas.openxmlformats.org/officeDocument/2006/relationships/image" Target="../media/image184.png"/><Relationship Id="rId24" Type="http://schemas.openxmlformats.org/officeDocument/2006/relationships/image" Target="../media/image185.png"/><Relationship Id="rId25" Type="http://schemas.openxmlformats.org/officeDocument/2006/relationships/image" Target="../media/image186.png"/><Relationship Id="rId26" Type="http://schemas.openxmlformats.org/officeDocument/2006/relationships/image" Target="../media/image187.png"/><Relationship Id="rId27" Type="http://schemas.openxmlformats.org/officeDocument/2006/relationships/image" Target="../media/image188.png"/><Relationship Id="rId28" Type="http://schemas.openxmlformats.org/officeDocument/2006/relationships/image" Target="../media/image189.png"/><Relationship Id="rId29" Type="http://schemas.openxmlformats.org/officeDocument/2006/relationships/image" Target="../media/image190.png"/><Relationship Id="rId30" Type="http://schemas.openxmlformats.org/officeDocument/2006/relationships/image" Target="../media/image16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1.png"/><Relationship Id="rId3" Type="http://schemas.openxmlformats.org/officeDocument/2006/relationships/image" Target="../media/image192.png"/><Relationship Id="rId4" Type="http://schemas.openxmlformats.org/officeDocument/2006/relationships/image" Target="../media/image193.png"/><Relationship Id="rId5" Type="http://schemas.openxmlformats.org/officeDocument/2006/relationships/image" Target="../media/image194.png"/><Relationship Id="rId6" Type="http://schemas.openxmlformats.org/officeDocument/2006/relationships/image" Target="../media/image195.png"/><Relationship Id="rId7" Type="http://schemas.openxmlformats.org/officeDocument/2006/relationships/image" Target="../media/image196.png"/><Relationship Id="rId8" Type="http://schemas.openxmlformats.org/officeDocument/2006/relationships/image" Target="../media/image197.png"/><Relationship Id="rId9" Type="http://schemas.openxmlformats.org/officeDocument/2006/relationships/image" Target="../media/image198.png"/><Relationship Id="rId10" Type="http://schemas.openxmlformats.org/officeDocument/2006/relationships/image" Target="../media/image199.png"/><Relationship Id="rId11" Type="http://schemas.openxmlformats.org/officeDocument/2006/relationships/image" Target="../media/image200.png"/><Relationship Id="rId12" Type="http://schemas.openxmlformats.org/officeDocument/2006/relationships/image" Target="../media/image201.png"/><Relationship Id="rId13" Type="http://schemas.openxmlformats.org/officeDocument/2006/relationships/image" Target="../media/image202.png"/><Relationship Id="rId14" Type="http://schemas.openxmlformats.org/officeDocument/2006/relationships/image" Target="../media/image203.png"/><Relationship Id="rId15" Type="http://schemas.openxmlformats.org/officeDocument/2006/relationships/image" Target="../media/image204.png"/><Relationship Id="rId16" Type="http://schemas.openxmlformats.org/officeDocument/2006/relationships/image" Target="../media/image205.png"/><Relationship Id="rId17" Type="http://schemas.openxmlformats.org/officeDocument/2006/relationships/image" Target="../media/image206.png"/><Relationship Id="rId18" Type="http://schemas.openxmlformats.org/officeDocument/2006/relationships/image" Target="../media/image16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7.png"/><Relationship Id="rId3" Type="http://schemas.openxmlformats.org/officeDocument/2006/relationships/image" Target="../media/image208.png"/><Relationship Id="rId4" Type="http://schemas.openxmlformats.org/officeDocument/2006/relationships/image" Target="../media/image209.png"/><Relationship Id="rId5" Type="http://schemas.openxmlformats.org/officeDocument/2006/relationships/image" Target="../media/image210.png"/><Relationship Id="rId6" Type="http://schemas.openxmlformats.org/officeDocument/2006/relationships/image" Target="../media/image211.png"/><Relationship Id="rId7" Type="http://schemas.openxmlformats.org/officeDocument/2006/relationships/image" Target="../media/image212.png"/><Relationship Id="rId8" Type="http://schemas.openxmlformats.org/officeDocument/2006/relationships/image" Target="../media/image213.png"/><Relationship Id="rId9" Type="http://schemas.openxmlformats.org/officeDocument/2006/relationships/image" Target="../media/image214.png"/><Relationship Id="rId10" Type="http://schemas.openxmlformats.org/officeDocument/2006/relationships/image" Target="../media/image215.png"/><Relationship Id="rId11" Type="http://schemas.openxmlformats.org/officeDocument/2006/relationships/image" Target="../media/image216.png"/><Relationship Id="rId12" Type="http://schemas.openxmlformats.org/officeDocument/2006/relationships/image" Target="../media/image217.png"/><Relationship Id="rId13" Type="http://schemas.openxmlformats.org/officeDocument/2006/relationships/image" Target="../media/image218.png"/><Relationship Id="rId14" Type="http://schemas.openxmlformats.org/officeDocument/2006/relationships/image" Target="../media/image219.png"/><Relationship Id="rId15" Type="http://schemas.openxmlformats.org/officeDocument/2006/relationships/image" Target="../media/image220.png"/><Relationship Id="rId16" Type="http://schemas.openxmlformats.org/officeDocument/2006/relationships/image" Target="../media/image221.png"/><Relationship Id="rId17" Type="http://schemas.openxmlformats.org/officeDocument/2006/relationships/image" Target="../media/image222.png"/><Relationship Id="rId18" Type="http://schemas.openxmlformats.org/officeDocument/2006/relationships/image" Target="../media/image223.png"/><Relationship Id="rId19" Type="http://schemas.openxmlformats.org/officeDocument/2006/relationships/image" Target="../media/image224.png"/><Relationship Id="rId20" Type="http://schemas.openxmlformats.org/officeDocument/2006/relationships/image" Target="../media/image225.png"/><Relationship Id="rId21" Type="http://schemas.openxmlformats.org/officeDocument/2006/relationships/image" Target="../media/image226.png"/><Relationship Id="rId22" Type="http://schemas.openxmlformats.org/officeDocument/2006/relationships/image" Target="../media/image227.png"/><Relationship Id="rId23" Type="http://schemas.openxmlformats.org/officeDocument/2006/relationships/image" Target="../media/image228.png"/><Relationship Id="rId24" Type="http://schemas.openxmlformats.org/officeDocument/2006/relationships/image" Target="../media/image229.png"/><Relationship Id="rId25" Type="http://schemas.openxmlformats.org/officeDocument/2006/relationships/image" Target="../media/image230.png"/><Relationship Id="rId26" Type="http://schemas.openxmlformats.org/officeDocument/2006/relationships/image" Target="../media/image16.png"/><Relationship Id="rId27" Type="http://schemas.openxmlformats.org/officeDocument/2006/relationships/image" Target="../media/image231.png"/><Relationship Id="rId28" Type="http://schemas.openxmlformats.org/officeDocument/2006/relationships/image" Target="../media/image232.png"/><Relationship Id="rId29" Type="http://schemas.openxmlformats.org/officeDocument/2006/relationships/image" Target="../media/image233.png"/><Relationship Id="rId30" Type="http://schemas.openxmlformats.org/officeDocument/2006/relationships/image" Target="../media/image234.png"/><Relationship Id="rId31" Type="http://schemas.openxmlformats.org/officeDocument/2006/relationships/image" Target="../media/image235.png"/><Relationship Id="rId32" Type="http://schemas.openxmlformats.org/officeDocument/2006/relationships/image" Target="../media/image236.png"/><Relationship Id="rId33" Type="http://schemas.openxmlformats.org/officeDocument/2006/relationships/image" Target="../media/image237.png"/><Relationship Id="rId34" Type="http://schemas.openxmlformats.org/officeDocument/2006/relationships/image" Target="../media/image238.png"/><Relationship Id="rId35" Type="http://schemas.openxmlformats.org/officeDocument/2006/relationships/image" Target="../media/image239.png"/><Relationship Id="rId36" Type="http://schemas.openxmlformats.org/officeDocument/2006/relationships/image" Target="../media/image240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1.png"/><Relationship Id="rId3" Type="http://schemas.openxmlformats.org/officeDocument/2006/relationships/image" Target="../media/image242.png"/><Relationship Id="rId4" Type="http://schemas.openxmlformats.org/officeDocument/2006/relationships/image" Target="../media/image16.png"/><Relationship Id="rId5" Type="http://schemas.openxmlformats.org/officeDocument/2006/relationships/image" Target="../media/image243.png"/><Relationship Id="rId6" Type="http://schemas.openxmlformats.org/officeDocument/2006/relationships/image" Target="../media/image244.png"/><Relationship Id="rId7" Type="http://schemas.openxmlformats.org/officeDocument/2006/relationships/image" Target="../media/image245.png"/><Relationship Id="rId8" Type="http://schemas.openxmlformats.org/officeDocument/2006/relationships/image" Target="../media/image246.png"/><Relationship Id="rId9" Type="http://schemas.openxmlformats.org/officeDocument/2006/relationships/image" Target="../media/image247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8.png"/><Relationship Id="rId3" Type="http://schemas.openxmlformats.org/officeDocument/2006/relationships/image" Target="../media/image249.png"/><Relationship Id="rId4" Type="http://schemas.openxmlformats.org/officeDocument/2006/relationships/image" Target="../media/image250.png"/><Relationship Id="rId5" Type="http://schemas.openxmlformats.org/officeDocument/2006/relationships/image" Target="../media/image251.png"/><Relationship Id="rId6" Type="http://schemas.openxmlformats.org/officeDocument/2006/relationships/image" Target="../media/image252.png"/><Relationship Id="rId7" Type="http://schemas.openxmlformats.org/officeDocument/2006/relationships/image" Target="../media/image253.png"/><Relationship Id="rId8" Type="http://schemas.openxmlformats.org/officeDocument/2006/relationships/image" Target="../media/image254.png"/><Relationship Id="rId9" Type="http://schemas.openxmlformats.org/officeDocument/2006/relationships/image" Target="../media/image255.png"/><Relationship Id="rId10" Type="http://schemas.openxmlformats.org/officeDocument/2006/relationships/image" Target="../media/image256.png"/><Relationship Id="rId11" Type="http://schemas.openxmlformats.org/officeDocument/2006/relationships/image" Target="../media/image257.png"/><Relationship Id="rId12" Type="http://schemas.openxmlformats.org/officeDocument/2006/relationships/image" Target="../media/image258.png"/><Relationship Id="rId13" Type="http://schemas.openxmlformats.org/officeDocument/2006/relationships/image" Target="../media/image259.png"/><Relationship Id="rId14" Type="http://schemas.openxmlformats.org/officeDocument/2006/relationships/image" Target="../media/image260.png"/><Relationship Id="rId15" Type="http://schemas.openxmlformats.org/officeDocument/2006/relationships/image" Target="../media/image261.png"/><Relationship Id="rId16" Type="http://schemas.openxmlformats.org/officeDocument/2006/relationships/image" Target="../media/image262.png"/><Relationship Id="rId17" Type="http://schemas.openxmlformats.org/officeDocument/2006/relationships/image" Target="../media/image263.png"/><Relationship Id="rId18" Type="http://schemas.openxmlformats.org/officeDocument/2006/relationships/image" Target="../media/image264.png"/><Relationship Id="rId19" Type="http://schemas.openxmlformats.org/officeDocument/2006/relationships/image" Target="../media/image265.png"/><Relationship Id="rId20" Type="http://schemas.openxmlformats.org/officeDocument/2006/relationships/image" Target="../media/image266.png"/><Relationship Id="rId21" Type="http://schemas.openxmlformats.org/officeDocument/2006/relationships/image" Target="../media/image267.png"/><Relationship Id="rId22" Type="http://schemas.openxmlformats.org/officeDocument/2006/relationships/image" Target="../media/image268.png"/><Relationship Id="rId23" Type="http://schemas.openxmlformats.org/officeDocument/2006/relationships/image" Target="../media/image269.png"/><Relationship Id="rId24" Type="http://schemas.openxmlformats.org/officeDocument/2006/relationships/image" Target="../media/image16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0.png"/><Relationship Id="rId3" Type="http://schemas.openxmlformats.org/officeDocument/2006/relationships/image" Target="../media/image271.png"/><Relationship Id="rId4" Type="http://schemas.openxmlformats.org/officeDocument/2006/relationships/image" Target="../media/image272.png"/><Relationship Id="rId5" Type="http://schemas.openxmlformats.org/officeDocument/2006/relationships/image" Target="../media/image273.png"/><Relationship Id="rId6" Type="http://schemas.openxmlformats.org/officeDocument/2006/relationships/image" Target="../media/image274.png"/><Relationship Id="rId7" Type="http://schemas.openxmlformats.org/officeDocument/2006/relationships/image" Target="../media/image275.png"/><Relationship Id="rId8" Type="http://schemas.openxmlformats.org/officeDocument/2006/relationships/image" Target="../media/image276.png"/><Relationship Id="rId9" Type="http://schemas.openxmlformats.org/officeDocument/2006/relationships/image" Target="../media/image277.png"/><Relationship Id="rId10" Type="http://schemas.openxmlformats.org/officeDocument/2006/relationships/image" Target="../media/image278.png"/><Relationship Id="rId11" Type="http://schemas.openxmlformats.org/officeDocument/2006/relationships/image" Target="../media/image279.png"/><Relationship Id="rId12" Type="http://schemas.openxmlformats.org/officeDocument/2006/relationships/image" Target="../media/image280.png"/><Relationship Id="rId13" Type="http://schemas.openxmlformats.org/officeDocument/2006/relationships/image" Target="../media/image281.png"/><Relationship Id="rId14" Type="http://schemas.openxmlformats.org/officeDocument/2006/relationships/image" Target="../media/image282.png"/><Relationship Id="rId15" Type="http://schemas.openxmlformats.org/officeDocument/2006/relationships/image" Target="../media/image283.png"/><Relationship Id="rId16" Type="http://schemas.openxmlformats.org/officeDocument/2006/relationships/image" Target="../media/image16.png"/><Relationship Id="rId17" Type="http://schemas.openxmlformats.org/officeDocument/2006/relationships/image" Target="../media/image284.png"/><Relationship Id="rId18" Type="http://schemas.openxmlformats.org/officeDocument/2006/relationships/image" Target="../media/image285.png"/><Relationship Id="rId19" Type="http://schemas.openxmlformats.org/officeDocument/2006/relationships/image" Target="../media/image286.png"/><Relationship Id="rId20" Type="http://schemas.openxmlformats.org/officeDocument/2006/relationships/image" Target="../media/image287.png"/><Relationship Id="rId21" Type="http://schemas.openxmlformats.org/officeDocument/2006/relationships/image" Target="../media/image288.png"/><Relationship Id="rId22" Type="http://schemas.openxmlformats.org/officeDocument/2006/relationships/image" Target="../media/image289.png"/><Relationship Id="rId23" Type="http://schemas.openxmlformats.org/officeDocument/2006/relationships/image" Target="../media/image290.png"/><Relationship Id="rId24" Type="http://schemas.openxmlformats.org/officeDocument/2006/relationships/image" Target="../media/image291.png"/><Relationship Id="rId25" Type="http://schemas.openxmlformats.org/officeDocument/2006/relationships/image" Target="../media/image292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3.png"/><Relationship Id="rId3" Type="http://schemas.openxmlformats.org/officeDocument/2006/relationships/image" Target="../media/image294.png"/><Relationship Id="rId4" Type="http://schemas.openxmlformats.org/officeDocument/2006/relationships/image" Target="../media/image295.png"/><Relationship Id="rId5" Type="http://schemas.openxmlformats.org/officeDocument/2006/relationships/image" Target="../media/image296.png"/><Relationship Id="rId6" Type="http://schemas.openxmlformats.org/officeDocument/2006/relationships/image" Target="../media/image297.png"/><Relationship Id="rId7" Type="http://schemas.openxmlformats.org/officeDocument/2006/relationships/image" Target="../media/image298.png"/><Relationship Id="rId8" Type="http://schemas.openxmlformats.org/officeDocument/2006/relationships/image" Target="../media/image299.png"/><Relationship Id="rId9" Type="http://schemas.openxmlformats.org/officeDocument/2006/relationships/image" Target="../media/image300.png"/><Relationship Id="rId10" Type="http://schemas.openxmlformats.org/officeDocument/2006/relationships/image" Target="../media/image301.png"/><Relationship Id="rId11" Type="http://schemas.openxmlformats.org/officeDocument/2006/relationships/image" Target="../media/image302.png"/><Relationship Id="rId12" Type="http://schemas.openxmlformats.org/officeDocument/2006/relationships/image" Target="../media/image303.png"/><Relationship Id="rId13" Type="http://schemas.openxmlformats.org/officeDocument/2006/relationships/image" Target="../media/image304.png"/><Relationship Id="rId14" Type="http://schemas.openxmlformats.org/officeDocument/2006/relationships/image" Target="../media/image305.png"/><Relationship Id="rId15" Type="http://schemas.openxmlformats.org/officeDocument/2006/relationships/image" Target="../media/image306.png"/><Relationship Id="rId16" Type="http://schemas.openxmlformats.org/officeDocument/2006/relationships/image" Target="../media/image307.png"/><Relationship Id="rId17" Type="http://schemas.openxmlformats.org/officeDocument/2006/relationships/image" Target="../media/image308.png"/><Relationship Id="rId18" Type="http://schemas.openxmlformats.org/officeDocument/2006/relationships/image" Target="../media/image309.png"/><Relationship Id="rId19" Type="http://schemas.openxmlformats.org/officeDocument/2006/relationships/image" Target="../media/image310.png"/><Relationship Id="rId20" Type="http://schemas.openxmlformats.org/officeDocument/2006/relationships/image" Target="../media/image311.png"/><Relationship Id="rId21" Type="http://schemas.openxmlformats.org/officeDocument/2006/relationships/image" Target="../media/image312.png"/><Relationship Id="rId22" Type="http://schemas.openxmlformats.org/officeDocument/2006/relationships/image" Target="../media/image313.png"/><Relationship Id="rId23" Type="http://schemas.openxmlformats.org/officeDocument/2006/relationships/image" Target="../media/image314.png"/><Relationship Id="rId24" Type="http://schemas.openxmlformats.org/officeDocument/2006/relationships/image" Target="../media/image315.png"/><Relationship Id="rId25" Type="http://schemas.openxmlformats.org/officeDocument/2006/relationships/image" Target="../media/image316.png"/><Relationship Id="rId26" Type="http://schemas.openxmlformats.org/officeDocument/2006/relationships/image" Target="../media/image317.png"/><Relationship Id="rId27" Type="http://schemas.openxmlformats.org/officeDocument/2006/relationships/image" Target="../media/image318.png"/><Relationship Id="rId28" Type="http://schemas.openxmlformats.org/officeDocument/2006/relationships/image" Target="../media/image319.png"/><Relationship Id="rId29" Type="http://schemas.openxmlformats.org/officeDocument/2006/relationships/image" Target="../media/image320.png"/><Relationship Id="rId30" Type="http://schemas.openxmlformats.org/officeDocument/2006/relationships/image" Target="../media/image321.png"/><Relationship Id="rId31" Type="http://schemas.openxmlformats.org/officeDocument/2006/relationships/image" Target="../media/image322.png"/><Relationship Id="rId32" Type="http://schemas.openxmlformats.org/officeDocument/2006/relationships/image" Target="../media/image323.png"/><Relationship Id="rId33" Type="http://schemas.openxmlformats.org/officeDocument/2006/relationships/image" Target="../media/image324.png"/><Relationship Id="rId34" Type="http://schemas.openxmlformats.org/officeDocument/2006/relationships/image" Target="../media/image325.png"/><Relationship Id="rId35" Type="http://schemas.openxmlformats.org/officeDocument/2006/relationships/image" Target="../media/image16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6.png"/><Relationship Id="rId3" Type="http://schemas.openxmlformats.org/officeDocument/2006/relationships/image" Target="../media/image327.png"/><Relationship Id="rId4" Type="http://schemas.openxmlformats.org/officeDocument/2006/relationships/image" Target="../media/image328.png"/><Relationship Id="rId5" Type="http://schemas.openxmlformats.org/officeDocument/2006/relationships/image" Target="../media/image329.png"/><Relationship Id="rId6" Type="http://schemas.openxmlformats.org/officeDocument/2006/relationships/image" Target="../media/image330.png"/><Relationship Id="rId7" Type="http://schemas.openxmlformats.org/officeDocument/2006/relationships/image" Target="../media/image331.png"/><Relationship Id="rId8" Type="http://schemas.openxmlformats.org/officeDocument/2006/relationships/image" Target="../media/image332.png"/><Relationship Id="rId9" Type="http://schemas.openxmlformats.org/officeDocument/2006/relationships/image" Target="../media/image333.png"/><Relationship Id="rId10" Type="http://schemas.openxmlformats.org/officeDocument/2006/relationships/image" Target="../media/image334.png"/><Relationship Id="rId11" Type="http://schemas.openxmlformats.org/officeDocument/2006/relationships/image" Target="../media/image335.png"/><Relationship Id="rId12" Type="http://schemas.openxmlformats.org/officeDocument/2006/relationships/image" Target="../media/image336.png"/><Relationship Id="rId13" Type="http://schemas.openxmlformats.org/officeDocument/2006/relationships/image" Target="../media/image337.png"/><Relationship Id="rId14" Type="http://schemas.openxmlformats.org/officeDocument/2006/relationships/image" Target="../media/image338.png"/><Relationship Id="rId15" Type="http://schemas.openxmlformats.org/officeDocument/2006/relationships/image" Target="../media/image339.png"/><Relationship Id="rId16" Type="http://schemas.openxmlformats.org/officeDocument/2006/relationships/image" Target="../media/image340.png"/><Relationship Id="rId17" Type="http://schemas.openxmlformats.org/officeDocument/2006/relationships/image" Target="../media/image16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1.png"/><Relationship Id="rId3" Type="http://schemas.openxmlformats.org/officeDocument/2006/relationships/image" Target="../media/image342.png"/><Relationship Id="rId4" Type="http://schemas.openxmlformats.org/officeDocument/2006/relationships/image" Target="../media/image343.png"/><Relationship Id="rId5" Type="http://schemas.openxmlformats.org/officeDocument/2006/relationships/image" Target="../media/image344.png"/><Relationship Id="rId6" Type="http://schemas.openxmlformats.org/officeDocument/2006/relationships/image" Target="../media/image345.png"/><Relationship Id="rId7" Type="http://schemas.openxmlformats.org/officeDocument/2006/relationships/image" Target="../media/image346.png"/><Relationship Id="rId8" Type="http://schemas.openxmlformats.org/officeDocument/2006/relationships/image" Target="../media/image347.png"/><Relationship Id="rId9" Type="http://schemas.openxmlformats.org/officeDocument/2006/relationships/image" Target="../media/image348.png"/><Relationship Id="rId10" Type="http://schemas.openxmlformats.org/officeDocument/2006/relationships/image" Target="../media/image349.png"/><Relationship Id="rId11" Type="http://schemas.openxmlformats.org/officeDocument/2006/relationships/image" Target="../media/image350.png"/><Relationship Id="rId12" Type="http://schemas.openxmlformats.org/officeDocument/2006/relationships/image" Target="../media/image351.png"/><Relationship Id="rId13" Type="http://schemas.openxmlformats.org/officeDocument/2006/relationships/image" Target="../media/image352.png"/><Relationship Id="rId14" Type="http://schemas.openxmlformats.org/officeDocument/2006/relationships/image" Target="../media/image353.png"/><Relationship Id="rId15" Type="http://schemas.openxmlformats.org/officeDocument/2006/relationships/image" Target="../media/image354.png"/><Relationship Id="rId16" Type="http://schemas.openxmlformats.org/officeDocument/2006/relationships/image" Target="../media/image355.png"/><Relationship Id="rId17" Type="http://schemas.openxmlformats.org/officeDocument/2006/relationships/image" Target="../media/image356.png"/><Relationship Id="rId18" Type="http://schemas.openxmlformats.org/officeDocument/2006/relationships/image" Target="../media/image357.png"/><Relationship Id="rId19" Type="http://schemas.openxmlformats.org/officeDocument/2006/relationships/image" Target="../media/image358.png"/><Relationship Id="rId20" Type="http://schemas.openxmlformats.org/officeDocument/2006/relationships/image" Target="../media/image16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9.png"/><Relationship Id="rId3" Type="http://schemas.openxmlformats.org/officeDocument/2006/relationships/image" Target="../media/image360.png"/><Relationship Id="rId4" Type="http://schemas.openxmlformats.org/officeDocument/2006/relationships/image" Target="../media/image361.png"/><Relationship Id="rId5" Type="http://schemas.openxmlformats.org/officeDocument/2006/relationships/image" Target="../media/image362.png"/><Relationship Id="rId6" Type="http://schemas.openxmlformats.org/officeDocument/2006/relationships/image" Target="../media/image363.png"/><Relationship Id="rId7" Type="http://schemas.openxmlformats.org/officeDocument/2006/relationships/image" Target="../media/image364.png"/><Relationship Id="rId8" Type="http://schemas.openxmlformats.org/officeDocument/2006/relationships/image" Target="../media/image365.png"/><Relationship Id="rId9" Type="http://schemas.openxmlformats.org/officeDocument/2006/relationships/image" Target="../media/image366.png"/><Relationship Id="rId10" Type="http://schemas.openxmlformats.org/officeDocument/2006/relationships/image" Target="../media/image367.png"/><Relationship Id="rId11" Type="http://schemas.openxmlformats.org/officeDocument/2006/relationships/image" Target="../media/image368.png"/><Relationship Id="rId12" Type="http://schemas.openxmlformats.org/officeDocument/2006/relationships/image" Target="../media/image369.png"/><Relationship Id="rId13" Type="http://schemas.openxmlformats.org/officeDocument/2006/relationships/image" Target="../media/image370.png"/><Relationship Id="rId14" Type="http://schemas.openxmlformats.org/officeDocument/2006/relationships/image" Target="../media/image16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11.png"/><Relationship Id="rId9" Type="http://schemas.openxmlformats.org/officeDocument/2006/relationships/image" Target="../media/image12.png"/><Relationship Id="rId10" Type="http://schemas.openxmlformats.org/officeDocument/2006/relationships/image" Target="../media/image13.png"/><Relationship Id="rId11" Type="http://schemas.openxmlformats.org/officeDocument/2006/relationships/image" Target="../media/image14.png"/><Relationship Id="rId12" Type="http://schemas.openxmlformats.org/officeDocument/2006/relationships/image" Target="../media/image15.png"/><Relationship Id="rId13" Type="http://schemas.openxmlformats.org/officeDocument/2006/relationships/image" Target="../media/image16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1.png"/><Relationship Id="rId3" Type="http://schemas.openxmlformats.org/officeDocument/2006/relationships/image" Target="../media/image372.png"/><Relationship Id="rId4" Type="http://schemas.openxmlformats.org/officeDocument/2006/relationships/image" Target="../media/image373.png"/><Relationship Id="rId5" Type="http://schemas.openxmlformats.org/officeDocument/2006/relationships/image" Target="../media/image374.png"/><Relationship Id="rId6" Type="http://schemas.openxmlformats.org/officeDocument/2006/relationships/image" Target="../media/image375.png"/><Relationship Id="rId7" Type="http://schemas.openxmlformats.org/officeDocument/2006/relationships/image" Target="../media/image376.png"/><Relationship Id="rId8" Type="http://schemas.openxmlformats.org/officeDocument/2006/relationships/image" Target="../media/image377.png"/><Relationship Id="rId9" Type="http://schemas.openxmlformats.org/officeDocument/2006/relationships/image" Target="../media/image378.png"/><Relationship Id="rId10" Type="http://schemas.openxmlformats.org/officeDocument/2006/relationships/image" Target="../media/image379.png"/><Relationship Id="rId11" Type="http://schemas.openxmlformats.org/officeDocument/2006/relationships/image" Target="../media/image380.png"/><Relationship Id="rId12" Type="http://schemas.openxmlformats.org/officeDocument/2006/relationships/image" Target="../media/image381.png"/><Relationship Id="rId13" Type="http://schemas.openxmlformats.org/officeDocument/2006/relationships/image" Target="../media/image16.png"/><Relationship Id="rId14" Type="http://schemas.openxmlformats.org/officeDocument/2006/relationships/image" Target="../media/image382.png"/><Relationship Id="rId15" Type="http://schemas.openxmlformats.org/officeDocument/2006/relationships/image" Target="../media/image383.png"/><Relationship Id="rId16" Type="http://schemas.openxmlformats.org/officeDocument/2006/relationships/image" Target="../media/image384.png"/><Relationship Id="rId17" Type="http://schemas.openxmlformats.org/officeDocument/2006/relationships/image" Target="../media/image385.png"/><Relationship Id="rId18" Type="http://schemas.openxmlformats.org/officeDocument/2006/relationships/image" Target="../media/image386.png"/><Relationship Id="rId19" Type="http://schemas.openxmlformats.org/officeDocument/2006/relationships/image" Target="../media/image387.png"/><Relationship Id="rId20" Type="http://schemas.openxmlformats.org/officeDocument/2006/relationships/image" Target="../media/image388.png"/><Relationship Id="rId21" Type="http://schemas.openxmlformats.org/officeDocument/2006/relationships/image" Target="../media/image389.png"/><Relationship Id="rId22" Type="http://schemas.openxmlformats.org/officeDocument/2006/relationships/image" Target="../media/image390.png"/><Relationship Id="rId23" Type="http://schemas.openxmlformats.org/officeDocument/2006/relationships/image" Target="../media/image391.png"/><Relationship Id="rId24" Type="http://schemas.openxmlformats.org/officeDocument/2006/relationships/image" Target="../media/image392.png"/><Relationship Id="rId25" Type="http://schemas.openxmlformats.org/officeDocument/2006/relationships/image" Target="../media/image393.png"/><Relationship Id="rId26" Type="http://schemas.openxmlformats.org/officeDocument/2006/relationships/image" Target="../media/image394.png"/><Relationship Id="rId27" Type="http://schemas.openxmlformats.org/officeDocument/2006/relationships/image" Target="../media/image395.png"/><Relationship Id="rId28" Type="http://schemas.openxmlformats.org/officeDocument/2006/relationships/image" Target="../media/image396.png"/><Relationship Id="rId29" Type="http://schemas.openxmlformats.org/officeDocument/2006/relationships/image" Target="../media/image397.png"/><Relationship Id="rId30" Type="http://schemas.openxmlformats.org/officeDocument/2006/relationships/image" Target="../media/image398.png"/><Relationship Id="rId31" Type="http://schemas.openxmlformats.org/officeDocument/2006/relationships/image" Target="../media/image399.png"/><Relationship Id="rId32" Type="http://schemas.openxmlformats.org/officeDocument/2006/relationships/image" Target="../media/image400.png"/><Relationship Id="rId33" Type="http://schemas.openxmlformats.org/officeDocument/2006/relationships/image" Target="../media/image401.png"/><Relationship Id="rId34" Type="http://schemas.openxmlformats.org/officeDocument/2006/relationships/image" Target="../media/image402.png"/><Relationship Id="rId35" Type="http://schemas.openxmlformats.org/officeDocument/2006/relationships/image" Target="../media/image403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4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5.png"/><Relationship Id="rId3" Type="http://schemas.openxmlformats.org/officeDocument/2006/relationships/image" Target="../media/image406.png"/><Relationship Id="rId4" Type="http://schemas.openxmlformats.org/officeDocument/2006/relationships/image" Target="../media/image407.png"/><Relationship Id="rId5" Type="http://schemas.openxmlformats.org/officeDocument/2006/relationships/image" Target="../media/image408.png"/><Relationship Id="rId6" Type="http://schemas.openxmlformats.org/officeDocument/2006/relationships/image" Target="../media/image409.png"/><Relationship Id="rId7" Type="http://schemas.openxmlformats.org/officeDocument/2006/relationships/image" Target="../media/image410.png"/><Relationship Id="rId8" Type="http://schemas.openxmlformats.org/officeDocument/2006/relationships/image" Target="../media/image411.png"/><Relationship Id="rId9" Type="http://schemas.openxmlformats.org/officeDocument/2006/relationships/image" Target="../media/image412.png"/><Relationship Id="rId10" Type="http://schemas.openxmlformats.org/officeDocument/2006/relationships/image" Target="../media/image413.png"/><Relationship Id="rId11" Type="http://schemas.openxmlformats.org/officeDocument/2006/relationships/image" Target="../media/image414.png"/><Relationship Id="rId12" Type="http://schemas.openxmlformats.org/officeDocument/2006/relationships/image" Target="../media/image415.png"/><Relationship Id="rId13" Type="http://schemas.openxmlformats.org/officeDocument/2006/relationships/image" Target="../media/image416.png"/><Relationship Id="rId14" Type="http://schemas.openxmlformats.org/officeDocument/2006/relationships/image" Target="../media/image417.png"/><Relationship Id="rId15" Type="http://schemas.openxmlformats.org/officeDocument/2006/relationships/image" Target="../media/image418.png"/><Relationship Id="rId16" Type="http://schemas.openxmlformats.org/officeDocument/2006/relationships/image" Target="../media/image419.png"/><Relationship Id="rId17" Type="http://schemas.openxmlformats.org/officeDocument/2006/relationships/image" Target="../media/image420.png"/><Relationship Id="rId18" Type="http://schemas.openxmlformats.org/officeDocument/2006/relationships/image" Target="../media/image421.png"/><Relationship Id="rId19" Type="http://schemas.openxmlformats.org/officeDocument/2006/relationships/image" Target="../media/image422.png"/><Relationship Id="rId20" Type="http://schemas.openxmlformats.org/officeDocument/2006/relationships/image" Target="../media/image423.png"/><Relationship Id="rId21" Type="http://schemas.openxmlformats.org/officeDocument/2006/relationships/image" Target="../media/image424.png"/><Relationship Id="rId22" Type="http://schemas.openxmlformats.org/officeDocument/2006/relationships/image" Target="../media/image425.png"/><Relationship Id="rId23" Type="http://schemas.openxmlformats.org/officeDocument/2006/relationships/image" Target="../media/image426.png"/><Relationship Id="rId24" Type="http://schemas.openxmlformats.org/officeDocument/2006/relationships/image" Target="../media/image427.png"/><Relationship Id="rId25" Type="http://schemas.openxmlformats.org/officeDocument/2006/relationships/image" Target="../media/image16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8.png"/><Relationship Id="rId3" Type="http://schemas.openxmlformats.org/officeDocument/2006/relationships/image" Target="../media/image429.png"/><Relationship Id="rId4" Type="http://schemas.openxmlformats.org/officeDocument/2006/relationships/image" Target="../media/image430.png"/><Relationship Id="rId5" Type="http://schemas.openxmlformats.org/officeDocument/2006/relationships/image" Target="../media/image431.png"/><Relationship Id="rId6" Type="http://schemas.openxmlformats.org/officeDocument/2006/relationships/image" Target="../media/image432.png"/><Relationship Id="rId7" Type="http://schemas.openxmlformats.org/officeDocument/2006/relationships/image" Target="../media/image433.png"/><Relationship Id="rId8" Type="http://schemas.openxmlformats.org/officeDocument/2006/relationships/image" Target="../media/image434.png"/><Relationship Id="rId9" Type="http://schemas.openxmlformats.org/officeDocument/2006/relationships/image" Target="../media/image435.png"/><Relationship Id="rId10" Type="http://schemas.openxmlformats.org/officeDocument/2006/relationships/image" Target="../media/image436.png"/><Relationship Id="rId11" Type="http://schemas.openxmlformats.org/officeDocument/2006/relationships/image" Target="../media/image437.png"/><Relationship Id="rId12" Type="http://schemas.openxmlformats.org/officeDocument/2006/relationships/image" Target="../media/image438.png"/><Relationship Id="rId13" Type="http://schemas.openxmlformats.org/officeDocument/2006/relationships/image" Target="../media/image439.png"/><Relationship Id="rId14" Type="http://schemas.openxmlformats.org/officeDocument/2006/relationships/image" Target="../media/image440.png"/><Relationship Id="rId15" Type="http://schemas.openxmlformats.org/officeDocument/2006/relationships/image" Target="../media/image441.png"/><Relationship Id="rId16" Type="http://schemas.openxmlformats.org/officeDocument/2006/relationships/image" Target="../media/image442.png"/><Relationship Id="rId17" Type="http://schemas.openxmlformats.org/officeDocument/2006/relationships/image" Target="../media/image443.png"/><Relationship Id="rId18" Type="http://schemas.openxmlformats.org/officeDocument/2006/relationships/image" Target="../media/image444.png"/><Relationship Id="rId19" Type="http://schemas.openxmlformats.org/officeDocument/2006/relationships/image" Target="../media/image445.png"/><Relationship Id="rId20" Type="http://schemas.openxmlformats.org/officeDocument/2006/relationships/image" Target="../media/image446.png"/><Relationship Id="rId21" Type="http://schemas.openxmlformats.org/officeDocument/2006/relationships/image" Target="../media/image447.png"/><Relationship Id="rId22" Type="http://schemas.openxmlformats.org/officeDocument/2006/relationships/image" Target="../media/image448.png"/><Relationship Id="rId23" Type="http://schemas.openxmlformats.org/officeDocument/2006/relationships/image" Target="../media/image449.png"/><Relationship Id="rId24" Type="http://schemas.openxmlformats.org/officeDocument/2006/relationships/image" Target="../media/image450.png"/><Relationship Id="rId25" Type="http://schemas.openxmlformats.org/officeDocument/2006/relationships/image" Target="../media/image451.png"/><Relationship Id="rId26" Type="http://schemas.openxmlformats.org/officeDocument/2006/relationships/image" Target="../media/image452.png"/><Relationship Id="rId27" Type="http://schemas.openxmlformats.org/officeDocument/2006/relationships/image" Target="../media/image453.png"/><Relationship Id="rId28" Type="http://schemas.openxmlformats.org/officeDocument/2006/relationships/image" Target="../media/image454.png"/><Relationship Id="rId29" Type="http://schemas.openxmlformats.org/officeDocument/2006/relationships/image" Target="../media/image16.pn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5.png"/><Relationship Id="rId3" Type="http://schemas.openxmlformats.org/officeDocument/2006/relationships/image" Target="../media/image456.png"/><Relationship Id="rId4" Type="http://schemas.openxmlformats.org/officeDocument/2006/relationships/image" Target="../media/image457.png"/><Relationship Id="rId5" Type="http://schemas.openxmlformats.org/officeDocument/2006/relationships/image" Target="../media/image458.png"/><Relationship Id="rId6" Type="http://schemas.openxmlformats.org/officeDocument/2006/relationships/image" Target="../media/image459.png"/><Relationship Id="rId7" Type="http://schemas.openxmlformats.org/officeDocument/2006/relationships/image" Target="../media/image460.png"/><Relationship Id="rId8" Type="http://schemas.openxmlformats.org/officeDocument/2006/relationships/image" Target="../media/image461.png"/><Relationship Id="rId9" Type="http://schemas.openxmlformats.org/officeDocument/2006/relationships/image" Target="../media/image462.png"/><Relationship Id="rId10" Type="http://schemas.openxmlformats.org/officeDocument/2006/relationships/image" Target="../media/image463.png"/><Relationship Id="rId11" Type="http://schemas.openxmlformats.org/officeDocument/2006/relationships/image" Target="../media/image464.png"/><Relationship Id="rId12" Type="http://schemas.openxmlformats.org/officeDocument/2006/relationships/image" Target="../media/image465.png"/><Relationship Id="rId13" Type="http://schemas.openxmlformats.org/officeDocument/2006/relationships/image" Target="../media/image466.png"/><Relationship Id="rId14" Type="http://schemas.openxmlformats.org/officeDocument/2006/relationships/image" Target="../media/image467.png"/><Relationship Id="rId15" Type="http://schemas.openxmlformats.org/officeDocument/2006/relationships/image" Target="../media/image468.png"/><Relationship Id="rId16" Type="http://schemas.openxmlformats.org/officeDocument/2006/relationships/image" Target="../media/image469.png"/><Relationship Id="rId17" Type="http://schemas.openxmlformats.org/officeDocument/2006/relationships/image" Target="../media/image470.png"/><Relationship Id="rId18" Type="http://schemas.openxmlformats.org/officeDocument/2006/relationships/image" Target="../media/image471.png"/><Relationship Id="rId19" Type="http://schemas.openxmlformats.org/officeDocument/2006/relationships/image" Target="../media/image472.png"/><Relationship Id="rId20" Type="http://schemas.openxmlformats.org/officeDocument/2006/relationships/image" Target="../media/image473.png"/><Relationship Id="rId21" Type="http://schemas.openxmlformats.org/officeDocument/2006/relationships/image" Target="../media/image474.png"/><Relationship Id="rId22" Type="http://schemas.openxmlformats.org/officeDocument/2006/relationships/image" Target="../media/image475.png"/><Relationship Id="rId23" Type="http://schemas.openxmlformats.org/officeDocument/2006/relationships/image" Target="../media/image476.png"/><Relationship Id="rId24" Type="http://schemas.openxmlformats.org/officeDocument/2006/relationships/image" Target="../media/image16.pn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7.png"/><Relationship Id="rId3" Type="http://schemas.openxmlformats.org/officeDocument/2006/relationships/image" Target="../media/image478.png"/><Relationship Id="rId4" Type="http://schemas.openxmlformats.org/officeDocument/2006/relationships/image" Target="../media/image479.png"/><Relationship Id="rId5" Type="http://schemas.openxmlformats.org/officeDocument/2006/relationships/image" Target="../media/image480.png"/><Relationship Id="rId6" Type="http://schemas.openxmlformats.org/officeDocument/2006/relationships/image" Target="../media/image481.png"/><Relationship Id="rId7" Type="http://schemas.openxmlformats.org/officeDocument/2006/relationships/image" Target="../media/image482.png"/><Relationship Id="rId8" Type="http://schemas.openxmlformats.org/officeDocument/2006/relationships/image" Target="../media/image483.png"/><Relationship Id="rId9" Type="http://schemas.openxmlformats.org/officeDocument/2006/relationships/image" Target="../media/image484.png"/><Relationship Id="rId10" Type="http://schemas.openxmlformats.org/officeDocument/2006/relationships/image" Target="../media/image485.png"/><Relationship Id="rId11" Type="http://schemas.openxmlformats.org/officeDocument/2006/relationships/image" Target="../media/image486.png"/><Relationship Id="rId12" Type="http://schemas.openxmlformats.org/officeDocument/2006/relationships/image" Target="../media/image487.png"/><Relationship Id="rId13" Type="http://schemas.openxmlformats.org/officeDocument/2006/relationships/image" Target="../media/image488.png"/><Relationship Id="rId14" Type="http://schemas.openxmlformats.org/officeDocument/2006/relationships/image" Target="../media/image489.png"/><Relationship Id="rId15" Type="http://schemas.openxmlformats.org/officeDocument/2006/relationships/image" Target="../media/image490.png"/><Relationship Id="rId16" Type="http://schemas.openxmlformats.org/officeDocument/2006/relationships/image" Target="../media/image491.png"/><Relationship Id="rId17" Type="http://schemas.openxmlformats.org/officeDocument/2006/relationships/image" Target="../media/image492.png"/><Relationship Id="rId18" Type="http://schemas.openxmlformats.org/officeDocument/2006/relationships/image" Target="../media/image493.png"/><Relationship Id="rId19" Type="http://schemas.openxmlformats.org/officeDocument/2006/relationships/image" Target="../media/image494.png"/><Relationship Id="rId20" Type="http://schemas.openxmlformats.org/officeDocument/2006/relationships/image" Target="../media/image495.png"/><Relationship Id="rId21" Type="http://schemas.openxmlformats.org/officeDocument/2006/relationships/image" Target="../media/image16.pn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6.png"/><Relationship Id="rId3" Type="http://schemas.openxmlformats.org/officeDocument/2006/relationships/image" Target="../media/image497.png"/><Relationship Id="rId4" Type="http://schemas.openxmlformats.org/officeDocument/2006/relationships/image" Target="../media/image498.png"/><Relationship Id="rId5" Type="http://schemas.openxmlformats.org/officeDocument/2006/relationships/image" Target="../media/image499.png"/><Relationship Id="rId6" Type="http://schemas.openxmlformats.org/officeDocument/2006/relationships/image" Target="../media/image500.png"/><Relationship Id="rId7" Type="http://schemas.openxmlformats.org/officeDocument/2006/relationships/image" Target="../media/image501.png"/><Relationship Id="rId8" Type="http://schemas.openxmlformats.org/officeDocument/2006/relationships/image" Target="../media/image502.png"/><Relationship Id="rId9" Type="http://schemas.openxmlformats.org/officeDocument/2006/relationships/image" Target="../media/image503.png"/><Relationship Id="rId10" Type="http://schemas.openxmlformats.org/officeDocument/2006/relationships/image" Target="../media/image504.png"/><Relationship Id="rId11" Type="http://schemas.openxmlformats.org/officeDocument/2006/relationships/image" Target="../media/image505.png"/><Relationship Id="rId12" Type="http://schemas.openxmlformats.org/officeDocument/2006/relationships/image" Target="../media/image506.png"/><Relationship Id="rId13" Type="http://schemas.openxmlformats.org/officeDocument/2006/relationships/image" Target="../media/image507.png"/><Relationship Id="rId14" Type="http://schemas.openxmlformats.org/officeDocument/2006/relationships/image" Target="../media/image508.png"/><Relationship Id="rId15" Type="http://schemas.openxmlformats.org/officeDocument/2006/relationships/image" Target="../media/image509.png"/><Relationship Id="rId16" Type="http://schemas.openxmlformats.org/officeDocument/2006/relationships/image" Target="../media/image16.pn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0.png"/><Relationship Id="rId3" Type="http://schemas.openxmlformats.org/officeDocument/2006/relationships/image" Target="../media/image511.png"/><Relationship Id="rId4" Type="http://schemas.openxmlformats.org/officeDocument/2006/relationships/image" Target="../media/image512.png"/><Relationship Id="rId5" Type="http://schemas.openxmlformats.org/officeDocument/2006/relationships/image" Target="../media/image513.png"/><Relationship Id="rId6" Type="http://schemas.openxmlformats.org/officeDocument/2006/relationships/image" Target="../media/image514.png"/><Relationship Id="rId7" Type="http://schemas.openxmlformats.org/officeDocument/2006/relationships/image" Target="../media/image515.png"/><Relationship Id="rId8" Type="http://schemas.openxmlformats.org/officeDocument/2006/relationships/image" Target="../media/image516.png"/><Relationship Id="rId9" Type="http://schemas.openxmlformats.org/officeDocument/2006/relationships/image" Target="../media/image517.png"/><Relationship Id="rId10" Type="http://schemas.openxmlformats.org/officeDocument/2006/relationships/image" Target="../media/image518.png"/><Relationship Id="rId11" Type="http://schemas.openxmlformats.org/officeDocument/2006/relationships/image" Target="../media/image519.png"/><Relationship Id="rId12" Type="http://schemas.openxmlformats.org/officeDocument/2006/relationships/image" Target="../media/image520.png"/><Relationship Id="rId13" Type="http://schemas.openxmlformats.org/officeDocument/2006/relationships/image" Target="../media/image521.png"/><Relationship Id="rId14" Type="http://schemas.openxmlformats.org/officeDocument/2006/relationships/image" Target="../media/image522.png"/><Relationship Id="rId15" Type="http://schemas.openxmlformats.org/officeDocument/2006/relationships/image" Target="../media/image523.png"/><Relationship Id="rId16" Type="http://schemas.openxmlformats.org/officeDocument/2006/relationships/image" Target="../media/image524.png"/><Relationship Id="rId17" Type="http://schemas.openxmlformats.org/officeDocument/2006/relationships/image" Target="../media/image525.png"/><Relationship Id="rId18" Type="http://schemas.openxmlformats.org/officeDocument/2006/relationships/image" Target="../media/image526.png"/><Relationship Id="rId19" Type="http://schemas.openxmlformats.org/officeDocument/2006/relationships/image" Target="../media/image527.png"/><Relationship Id="rId20" Type="http://schemas.openxmlformats.org/officeDocument/2006/relationships/image" Target="../media/image528.png"/><Relationship Id="rId21" Type="http://schemas.openxmlformats.org/officeDocument/2006/relationships/image" Target="../media/image529.png"/><Relationship Id="rId22" Type="http://schemas.openxmlformats.org/officeDocument/2006/relationships/image" Target="../media/image530.png"/><Relationship Id="rId23" Type="http://schemas.openxmlformats.org/officeDocument/2006/relationships/image" Target="../media/image531.png"/><Relationship Id="rId24" Type="http://schemas.openxmlformats.org/officeDocument/2006/relationships/image" Target="../media/image532.png"/><Relationship Id="rId25" Type="http://schemas.openxmlformats.org/officeDocument/2006/relationships/image" Target="../media/image533.png"/><Relationship Id="rId26" Type="http://schemas.openxmlformats.org/officeDocument/2006/relationships/image" Target="../media/image534.png"/><Relationship Id="rId27" Type="http://schemas.openxmlformats.org/officeDocument/2006/relationships/image" Target="../media/image535.png"/><Relationship Id="rId28" Type="http://schemas.openxmlformats.org/officeDocument/2006/relationships/image" Target="../media/image536.png"/><Relationship Id="rId29" Type="http://schemas.openxmlformats.org/officeDocument/2006/relationships/image" Target="../media/image537.png"/><Relationship Id="rId30" Type="http://schemas.openxmlformats.org/officeDocument/2006/relationships/image" Target="../media/image538.png"/><Relationship Id="rId31" Type="http://schemas.openxmlformats.org/officeDocument/2006/relationships/image" Target="../media/image539.png"/><Relationship Id="rId32" Type="http://schemas.openxmlformats.org/officeDocument/2006/relationships/image" Target="../media/image16.png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0.png"/><Relationship Id="rId3" Type="http://schemas.openxmlformats.org/officeDocument/2006/relationships/image" Target="../media/image541.png"/><Relationship Id="rId4" Type="http://schemas.openxmlformats.org/officeDocument/2006/relationships/image" Target="../media/image542.png"/><Relationship Id="rId5" Type="http://schemas.openxmlformats.org/officeDocument/2006/relationships/image" Target="../media/image543.png"/><Relationship Id="rId6" Type="http://schemas.openxmlformats.org/officeDocument/2006/relationships/image" Target="../media/image544.png"/><Relationship Id="rId7" Type="http://schemas.openxmlformats.org/officeDocument/2006/relationships/image" Target="../media/image545.png"/><Relationship Id="rId8" Type="http://schemas.openxmlformats.org/officeDocument/2006/relationships/image" Target="../media/image546.png"/><Relationship Id="rId9" Type="http://schemas.openxmlformats.org/officeDocument/2006/relationships/image" Target="../media/image547.png"/><Relationship Id="rId10" Type="http://schemas.openxmlformats.org/officeDocument/2006/relationships/image" Target="../media/image548.png"/><Relationship Id="rId11" Type="http://schemas.openxmlformats.org/officeDocument/2006/relationships/image" Target="../media/image549.png"/><Relationship Id="rId12" Type="http://schemas.openxmlformats.org/officeDocument/2006/relationships/image" Target="../media/image550.png"/><Relationship Id="rId13" Type="http://schemas.openxmlformats.org/officeDocument/2006/relationships/image" Target="../media/image551.png"/><Relationship Id="rId14" Type="http://schemas.openxmlformats.org/officeDocument/2006/relationships/image" Target="../media/image552.png"/><Relationship Id="rId15" Type="http://schemas.openxmlformats.org/officeDocument/2006/relationships/image" Target="../media/image553.png"/><Relationship Id="rId16" Type="http://schemas.openxmlformats.org/officeDocument/2006/relationships/image" Target="../media/image554.png"/><Relationship Id="rId17" Type="http://schemas.openxmlformats.org/officeDocument/2006/relationships/image" Target="../media/image555.png"/><Relationship Id="rId18" Type="http://schemas.openxmlformats.org/officeDocument/2006/relationships/image" Target="../media/image556.png"/><Relationship Id="rId19" Type="http://schemas.openxmlformats.org/officeDocument/2006/relationships/image" Target="../media/image557.png"/><Relationship Id="rId20" Type="http://schemas.openxmlformats.org/officeDocument/2006/relationships/image" Target="../media/image558.png"/><Relationship Id="rId21" Type="http://schemas.openxmlformats.org/officeDocument/2006/relationships/image" Target="../media/image559.png"/><Relationship Id="rId22" Type="http://schemas.openxmlformats.org/officeDocument/2006/relationships/image" Target="../media/image560.png"/><Relationship Id="rId23" Type="http://schemas.openxmlformats.org/officeDocument/2006/relationships/image" Target="../media/image561.png"/><Relationship Id="rId24" Type="http://schemas.openxmlformats.org/officeDocument/2006/relationships/image" Target="../media/image16.png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2.png"/><Relationship Id="rId3" Type="http://schemas.openxmlformats.org/officeDocument/2006/relationships/image" Target="../media/image563.png"/><Relationship Id="rId4" Type="http://schemas.openxmlformats.org/officeDocument/2006/relationships/image" Target="../media/image564.png"/><Relationship Id="rId5" Type="http://schemas.openxmlformats.org/officeDocument/2006/relationships/image" Target="../media/image565.png"/><Relationship Id="rId6" Type="http://schemas.openxmlformats.org/officeDocument/2006/relationships/image" Target="../media/image566.png"/><Relationship Id="rId7" Type="http://schemas.openxmlformats.org/officeDocument/2006/relationships/image" Target="../media/image567.png"/><Relationship Id="rId8" Type="http://schemas.openxmlformats.org/officeDocument/2006/relationships/image" Target="../media/image568.png"/><Relationship Id="rId9" Type="http://schemas.openxmlformats.org/officeDocument/2006/relationships/image" Target="../media/image569.png"/><Relationship Id="rId10" Type="http://schemas.openxmlformats.org/officeDocument/2006/relationships/image" Target="../media/image570.png"/><Relationship Id="rId11" Type="http://schemas.openxmlformats.org/officeDocument/2006/relationships/image" Target="../media/image571.png"/><Relationship Id="rId12" Type="http://schemas.openxmlformats.org/officeDocument/2006/relationships/image" Target="../media/image572.png"/><Relationship Id="rId13" Type="http://schemas.openxmlformats.org/officeDocument/2006/relationships/image" Target="../media/image573.png"/><Relationship Id="rId14" Type="http://schemas.openxmlformats.org/officeDocument/2006/relationships/image" Target="../media/image574.png"/><Relationship Id="rId15" Type="http://schemas.openxmlformats.org/officeDocument/2006/relationships/image" Target="../media/image575.png"/><Relationship Id="rId16" Type="http://schemas.openxmlformats.org/officeDocument/2006/relationships/image" Target="../media/image576.png"/><Relationship Id="rId17" Type="http://schemas.openxmlformats.org/officeDocument/2006/relationships/image" Target="../media/image577.png"/><Relationship Id="rId18" Type="http://schemas.openxmlformats.org/officeDocument/2006/relationships/image" Target="../media/image578.png"/><Relationship Id="rId19" Type="http://schemas.openxmlformats.org/officeDocument/2006/relationships/image" Target="../media/image579.png"/><Relationship Id="rId20" Type="http://schemas.openxmlformats.org/officeDocument/2006/relationships/image" Target="../media/image580.png"/><Relationship Id="rId21" Type="http://schemas.openxmlformats.org/officeDocument/2006/relationships/image" Target="../media/image581.png"/><Relationship Id="rId22" Type="http://schemas.openxmlformats.org/officeDocument/2006/relationships/image" Target="../media/image16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2.png"/><Relationship Id="rId3" Type="http://schemas.openxmlformats.org/officeDocument/2006/relationships/image" Target="../media/image583.png"/><Relationship Id="rId4" Type="http://schemas.openxmlformats.org/officeDocument/2006/relationships/image" Target="../media/image584.png"/><Relationship Id="rId5" Type="http://schemas.openxmlformats.org/officeDocument/2006/relationships/image" Target="../media/image585.png"/><Relationship Id="rId6" Type="http://schemas.openxmlformats.org/officeDocument/2006/relationships/image" Target="../media/image586.png"/><Relationship Id="rId7" Type="http://schemas.openxmlformats.org/officeDocument/2006/relationships/image" Target="../media/image587.png"/><Relationship Id="rId8" Type="http://schemas.openxmlformats.org/officeDocument/2006/relationships/image" Target="../media/image588.png"/><Relationship Id="rId9" Type="http://schemas.openxmlformats.org/officeDocument/2006/relationships/image" Target="../media/image589.png"/><Relationship Id="rId10" Type="http://schemas.openxmlformats.org/officeDocument/2006/relationships/image" Target="../media/image590.png"/><Relationship Id="rId11" Type="http://schemas.openxmlformats.org/officeDocument/2006/relationships/image" Target="../media/image591.png"/><Relationship Id="rId12" Type="http://schemas.openxmlformats.org/officeDocument/2006/relationships/image" Target="../media/image592.png"/><Relationship Id="rId13" Type="http://schemas.openxmlformats.org/officeDocument/2006/relationships/image" Target="../media/image593.png"/><Relationship Id="rId14" Type="http://schemas.openxmlformats.org/officeDocument/2006/relationships/image" Target="../media/image594.png"/><Relationship Id="rId15" Type="http://schemas.openxmlformats.org/officeDocument/2006/relationships/image" Target="../media/image595.png"/><Relationship Id="rId16" Type="http://schemas.openxmlformats.org/officeDocument/2006/relationships/image" Target="../media/image596.png"/><Relationship Id="rId17" Type="http://schemas.openxmlformats.org/officeDocument/2006/relationships/image" Target="../media/image597.png"/><Relationship Id="rId18" Type="http://schemas.openxmlformats.org/officeDocument/2006/relationships/image" Target="../media/image598.png"/><Relationship Id="rId19" Type="http://schemas.openxmlformats.org/officeDocument/2006/relationships/image" Target="../media/image599.png"/><Relationship Id="rId20" Type="http://schemas.openxmlformats.org/officeDocument/2006/relationships/image" Target="../media/image16.png"/><Relationship Id="rId21" Type="http://schemas.openxmlformats.org/officeDocument/2006/relationships/hyperlink" Target="http://www.microsoft.com/whdc/ddk/HALkit/default.mspx" TargetMode="External"/></Relationships>

</file>

<file path=ppt/slides/_rels/slide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0.png"/><Relationship Id="rId3" Type="http://schemas.openxmlformats.org/officeDocument/2006/relationships/image" Target="../media/image601.png"/><Relationship Id="rId4" Type="http://schemas.openxmlformats.org/officeDocument/2006/relationships/image" Target="../media/image602.png"/><Relationship Id="rId5" Type="http://schemas.openxmlformats.org/officeDocument/2006/relationships/image" Target="../media/image603.png"/><Relationship Id="rId6" Type="http://schemas.openxmlformats.org/officeDocument/2006/relationships/image" Target="../media/image604.png"/><Relationship Id="rId7" Type="http://schemas.openxmlformats.org/officeDocument/2006/relationships/image" Target="../media/image605.png"/><Relationship Id="rId8" Type="http://schemas.openxmlformats.org/officeDocument/2006/relationships/image" Target="../media/image606.png"/><Relationship Id="rId9" Type="http://schemas.openxmlformats.org/officeDocument/2006/relationships/image" Target="../media/image607.png"/><Relationship Id="rId10" Type="http://schemas.openxmlformats.org/officeDocument/2006/relationships/image" Target="../media/image608.png"/><Relationship Id="rId11" Type="http://schemas.openxmlformats.org/officeDocument/2006/relationships/image" Target="../media/image609.png"/><Relationship Id="rId12" Type="http://schemas.openxmlformats.org/officeDocument/2006/relationships/image" Target="../media/image610.png"/><Relationship Id="rId13" Type="http://schemas.openxmlformats.org/officeDocument/2006/relationships/image" Target="../media/image611.png"/><Relationship Id="rId14" Type="http://schemas.openxmlformats.org/officeDocument/2006/relationships/image" Target="../media/image612.png"/><Relationship Id="rId15" Type="http://schemas.openxmlformats.org/officeDocument/2006/relationships/image" Target="../media/image613.png"/><Relationship Id="rId16" Type="http://schemas.openxmlformats.org/officeDocument/2006/relationships/image" Target="../media/image614.png"/><Relationship Id="rId17" Type="http://schemas.openxmlformats.org/officeDocument/2006/relationships/image" Target="../media/image615.png"/><Relationship Id="rId18" Type="http://schemas.openxmlformats.org/officeDocument/2006/relationships/image" Target="../media/image616.png"/><Relationship Id="rId19" Type="http://schemas.openxmlformats.org/officeDocument/2006/relationships/image" Target="../media/image617.png"/><Relationship Id="rId20" Type="http://schemas.openxmlformats.org/officeDocument/2006/relationships/image" Target="../media/image618.png"/><Relationship Id="rId21" Type="http://schemas.openxmlformats.org/officeDocument/2006/relationships/image" Target="../media/image619.png"/><Relationship Id="rId22" Type="http://schemas.openxmlformats.org/officeDocument/2006/relationships/image" Target="../media/image620.png"/><Relationship Id="rId23" Type="http://schemas.openxmlformats.org/officeDocument/2006/relationships/image" Target="../media/image621.png"/><Relationship Id="rId24" Type="http://schemas.openxmlformats.org/officeDocument/2006/relationships/image" Target="../media/image622.png"/><Relationship Id="rId25" Type="http://schemas.openxmlformats.org/officeDocument/2006/relationships/image" Target="../media/image623.png"/><Relationship Id="rId26" Type="http://schemas.openxmlformats.org/officeDocument/2006/relationships/image" Target="../media/image624.png"/><Relationship Id="rId27" Type="http://schemas.openxmlformats.org/officeDocument/2006/relationships/image" Target="../media/image625.png"/><Relationship Id="rId28" Type="http://schemas.openxmlformats.org/officeDocument/2006/relationships/image" Target="../media/image626.png"/><Relationship Id="rId29" Type="http://schemas.openxmlformats.org/officeDocument/2006/relationships/image" Target="../media/image627.png"/><Relationship Id="rId30" Type="http://schemas.openxmlformats.org/officeDocument/2006/relationships/image" Target="../media/image628.png"/><Relationship Id="rId31" Type="http://schemas.openxmlformats.org/officeDocument/2006/relationships/image" Target="../media/image629.png"/><Relationship Id="rId32" Type="http://schemas.openxmlformats.org/officeDocument/2006/relationships/image" Target="../media/image630.png"/><Relationship Id="rId33" Type="http://schemas.openxmlformats.org/officeDocument/2006/relationships/image" Target="../media/image16.png"/></Relationships>

</file>

<file path=ppt/slides/_rels/slide3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1.png"/></Relationships>

</file>

<file path=ppt/slides/_rels/slide3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2.png"/><Relationship Id="rId3" Type="http://schemas.openxmlformats.org/officeDocument/2006/relationships/image" Target="../media/image633.png"/><Relationship Id="rId4" Type="http://schemas.openxmlformats.org/officeDocument/2006/relationships/image" Target="../media/image634.png"/><Relationship Id="rId5" Type="http://schemas.openxmlformats.org/officeDocument/2006/relationships/image" Target="../media/image635.png"/><Relationship Id="rId6" Type="http://schemas.openxmlformats.org/officeDocument/2006/relationships/image" Target="../media/image636.png"/><Relationship Id="rId7" Type="http://schemas.openxmlformats.org/officeDocument/2006/relationships/image" Target="../media/image637.png"/><Relationship Id="rId8" Type="http://schemas.openxmlformats.org/officeDocument/2006/relationships/image" Target="../media/image638.png"/><Relationship Id="rId9" Type="http://schemas.openxmlformats.org/officeDocument/2006/relationships/image" Target="../media/image639.png"/><Relationship Id="rId10" Type="http://schemas.openxmlformats.org/officeDocument/2006/relationships/image" Target="../media/image640.png"/><Relationship Id="rId11" Type="http://schemas.openxmlformats.org/officeDocument/2006/relationships/image" Target="../media/image641.png"/><Relationship Id="rId12" Type="http://schemas.openxmlformats.org/officeDocument/2006/relationships/image" Target="../media/image642.png"/><Relationship Id="rId13" Type="http://schemas.openxmlformats.org/officeDocument/2006/relationships/image" Target="../media/image643.png"/><Relationship Id="rId14" Type="http://schemas.openxmlformats.org/officeDocument/2006/relationships/image" Target="../media/image644.png"/><Relationship Id="rId15" Type="http://schemas.openxmlformats.org/officeDocument/2006/relationships/image" Target="../media/image645.png"/><Relationship Id="rId16" Type="http://schemas.openxmlformats.org/officeDocument/2006/relationships/image" Target="../media/image646.png"/><Relationship Id="rId17" Type="http://schemas.openxmlformats.org/officeDocument/2006/relationships/image" Target="../media/image647.png"/><Relationship Id="rId18" Type="http://schemas.openxmlformats.org/officeDocument/2006/relationships/image" Target="../media/image648.png"/><Relationship Id="rId19" Type="http://schemas.openxmlformats.org/officeDocument/2006/relationships/image" Target="../media/image16.png"/></Relationships>

</file>

<file path=ppt/slides/_rels/slide3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9.png"/><Relationship Id="rId3" Type="http://schemas.openxmlformats.org/officeDocument/2006/relationships/image" Target="../media/image650.png"/><Relationship Id="rId4" Type="http://schemas.openxmlformats.org/officeDocument/2006/relationships/image" Target="../media/image651.png"/><Relationship Id="rId5" Type="http://schemas.openxmlformats.org/officeDocument/2006/relationships/image" Target="../media/image652.png"/><Relationship Id="rId6" Type="http://schemas.openxmlformats.org/officeDocument/2006/relationships/image" Target="../media/image653.png"/><Relationship Id="rId7" Type="http://schemas.openxmlformats.org/officeDocument/2006/relationships/image" Target="../media/image654.png"/><Relationship Id="rId8" Type="http://schemas.openxmlformats.org/officeDocument/2006/relationships/image" Target="../media/image655.png"/><Relationship Id="rId9" Type="http://schemas.openxmlformats.org/officeDocument/2006/relationships/image" Target="../media/image656.png"/><Relationship Id="rId10" Type="http://schemas.openxmlformats.org/officeDocument/2006/relationships/image" Target="../media/image657.png"/><Relationship Id="rId11" Type="http://schemas.openxmlformats.org/officeDocument/2006/relationships/image" Target="../media/image658.png"/><Relationship Id="rId12" Type="http://schemas.openxmlformats.org/officeDocument/2006/relationships/image" Target="../media/image659.png"/><Relationship Id="rId13" Type="http://schemas.openxmlformats.org/officeDocument/2006/relationships/image" Target="../media/image660.png"/><Relationship Id="rId14" Type="http://schemas.openxmlformats.org/officeDocument/2006/relationships/image" Target="../media/image661.png"/><Relationship Id="rId15" Type="http://schemas.openxmlformats.org/officeDocument/2006/relationships/image" Target="../media/image662.png"/><Relationship Id="rId16" Type="http://schemas.openxmlformats.org/officeDocument/2006/relationships/image" Target="../media/image663.png"/><Relationship Id="rId17" Type="http://schemas.openxmlformats.org/officeDocument/2006/relationships/image" Target="../media/image664.png"/><Relationship Id="rId18" Type="http://schemas.openxmlformats.org/officeDocument/2006/relationships/image" Target="../media/image665.png"/><Relationship Id="rId19" Type="http://schemas.openxmlformats.org/officeDocument/2006/relationships/image" Target="../media/image666.png"/><Relationship Id="rId20" Type="http://schemas.openxmlformats.org/officeDocument/2006/relationships/image" Target="../media/image667.png"/><Relationship Id="rId21" Type="http://schemas.openxmlformats.org/officeDocument/2006/relationships/image" Target="../media/image16.png"/></Relationships>

</file>

<file path=ppt/slides/_rels/slide3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8.png"/><Relationship Id="rId3" Type="http://schemas.openxmlformats.org/officeDocument/2006/relationships/image" Target="../media/image669.png"/><Relationship Id="rId4" Type="http://schemas.openxmlformats.org/officeDocument/2006/relationships/image" Target="../media/image670.png"/><Relationship Id="rId5" Type="http://schemas.openxmlformats.org/officeDocument/2006/relationships/image" Target="../media/image671.png"/><Relationship Id="rId6" Type="http://schemas.openxmlformats.org/officeDocument/2006/relationships/image" Target="../media/image672.png"/><Relationship Id="rId7" Type="http://schemas.openxmlformats.org/officeDocument/2006/relationships/image" Target="../media/image673.png"/><Relationship Id="rId8" Type="http://schemas.openxmlformats.org/officeDocument/2006/relationships/image" Target="../media/image674.png"/><Relationship Id="rId9" Type="http://schemas.openxmlformats.org/officeDocument/2006/relationships/image" Target="../media/image675.png"/><Relationship Id="rId10" Type="http://schemas.openxmlformats.org/officeDocument/2006/relationships/image" Target="../media/image676.png"/><Relationship Id="rId11" Type="http://schemas.openxmlformats.org/officeDocument/2006/relationships/image" Target="../media/image677.png"/><Relationship Id="rId12" Type="http://schemas.openxmlformats.org/officeDocument/2006/relationships/image" Target="../media/image678.png"/><Relationship Id="rId13" Type="http://schemas.openxmlformats.org/officeDocument/2006/relationships/image" Target="../media/image679.png"/><Relationship Id="rId14" Type="http://schemas.openxmlformats.org/officeDocument/2006/relationships/image" Target="../media/image680.png"/><Relationship Id="rId15" Type="http://schemas.openxmlformats.org/officeDocument/2006/relationships/image" Target="../media/image681.png"/><Relationship Id="rId16" Type="http://schemas.openxmlformats.org/officeDocument/2006/relationships/image" Target="../media/image682.png"/><Relationship Id="rId17" Type="http://schemas.openxmlformats.org/officeDocument/2006/relationships/image" Target="../media/image683.png"/><Relationship Id="rId18" Type="http://schemas.openxmlformats.org/officeDocument/2006/relationships/image" Target="../media/image684.png"/><Relationship Id="rId19" Type="http://schemas.openxmlformats.org/officeDocument/2006/relationships/image" Target="../media/image685.png"/><Relationship Id="rId20" Type="http://schemas.openxmlformats.org/officeDocument/2006/relationships/image" Target="../media/image686.png"/><Relationship Id="rId21" Type="http://schemas.openxmlformats.org/officeDocument/2006/relationships/image" Target="../media/image687.png"/><Relationship Id="rId22" Type="http://schemas.openxmlformats.org/officeDocument/2006/relationships/image" Target="../media/image688.png"/><Relationship Id="rId23" Type="http://schemas.openxmlformats.org/officeDocument/2006/relationships/image" Target="../media/image689.png"/><Relationship Id="rId24" Type="http://schemas.openxmlformats.org/officeDocument/2006/relationships/image" Target="../media/image690.png"/><Relationship Id="rId25" Type="http://schemas.openxmlformats.org/officeDocument/2006/relationships/image" Target="../media/image691.png"/><Relationship Id="rId26" Type="http://schemas.openxmlformats.org/officeDocument/2006/relationships/image" Target="../media/image692.png"/><Relationship Id="rId27" Type="http://schemas.openxmlformats.org/officeDocument/2006/relationships/image" Target="../media/image693.png"/><Relationship Id="rId28" Type="http://schemas.openxmlformats.org/officeDocument/2006/relationships/image" Target="../media/image694.png"/><Relationship Id="rId29" Type="http://schemas.openxmlformats.org/officeDocument/2006/relationships/image" Target="../media/image695.png"/><Relationship Id="rId30" Type="http://schemas.openxmlformats.org/officeDocument/2006/relationships/image" Target="../media/image696.png"/><Relationship Id="rId31" Type="http://schemas.openxmlformats.org/officeDocument/2006/relationships/image" Target="../media/image16.png"/><Relationship Id="rId32" Type="http://schemas.openxmlformats.org/officeDocument/2006/relationships/image" Target="../media/image697.png"/></Relationships>

</file>

<file path=ppt/slides/_rels/slide3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8.png"/><Relationship Id="rId3" Type="http://schemas.openxmlformats.org/officeDocument/2006/relationships/image" Target="../media/image699.png"/><Relationship Id="rId4" Type="http://schemas.openxmlformats.org/officeDocument/2006/relationships/image" Target="../media/image700.png"/><Relationship Id="rId5" Type="http://schemas.openxmlformats.org/officeDocument/2006/relationships/image" Target="../media/image701.png"/><Relationship Id="rId6" Type="http://schemas.openxmlformats.org/officeDocument/2006/relationships/image" Target="../media/image702.png"/><Relationship Id="rId7" Type="http://schemas.openxmlformats.org/officeDocument/2006/relationships/image" Target="../media/image703.png"/><Relationship Id="rId8" Type="http://schemas.openxmlformats.org/officeDocument/2006/relationships/image" Target="../media/image704.png"/><Relationship Id="rId9" Type="http://schemas.openxmlformats.org/officeDocument/2006/relationships/image" Target="../media/image705.png"/><Relationship Id="rId10" Type="http://schemas.openxmlformats.org/officeDocument/2006/relationships/image" Target="../media/image706.png"/><Relationship Id="rId11" Type="http://schemas.openxmlformats.org/officeDocument/2006/relationships/image" Target="../media/image707.png"/><Relationship Id="rId12" Type="http://schemas.openxmlformats.org/officeDocument/2006/relationships/image" Target="../media/image708.png"/><Relationship Id="rId13" Type="http://schemas.openxmlformats.org/officeDocument/2006/relationships/image" Target="../media/image709.png"/><Relationship Id="rId14" Type="http://schemas.openxmlformats.org/officeDocument/2006/relationships/image" Target="../media/image710.png"/><Relationship Id="rId15" Type="http://schemas.openxmlformats.org/officeDocument/2006/relationships/image" Target="../media/image711.png"/><Relationship Id="rId16" Type="http://schemas.openxmlformats.org/officeDocument/2006/relationships/image" Target="../media/image712.png"/><Relationship Id="rId17" Type="http://schemas.openxmlformats.org/officeDocument/2006/relationships/image" Target="../media/image713.png"/><Relationship Id="rId18" Type="http://schemas.openxmlformats.org/officeDocument/2006/relationships/image" Target="../media/image714.png"/><Relationship Id="rId19" Type="http://schemas.openxmlformats.org/officeDocument/2006/relationships/image" Target="../media/image715.png"/><Relationship Id="rId20" Type="http://schemas.openxmlformats.org/officeDocument/2006/relationships/image" Target="../media/image716.png"/><Relationship Id="rId21" Type="http://schemas.openxmlformats.org/officeDocument/2006/relationships/image" Target="../media/image717.png"/><Relationship Id="rId22" Type="http://schemas.openxmlformats.org/officeDocument/2006/relationships/image" Target="../media/image718.png"/><Relationship Id="rId23" Type="http://schemas.openxmlformats.org/officeDocument/2006/relationships/image" Target="../media/image16.png"/><Relationship Id="rId24" Type="http://schemas.openxmlformats.org/officeDocument/2006/relationships/image" Target="../media/image719.jpg"/></Relationships>

</file>

<file path=ppt/slides/_rels/slide3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0.png"/><Relationship Id="rId3" Type="http://schemas.openxmlformats.org/officeDocument/2006/relationships/image" Target="../media/image721.png"/><Relationship Id="rId4" Type="http://schemas.openxmlformats.org/officeDocument/2006/relationships/image" Target="../media/image722.png"/><Relationship Id="rId5" Type="http://schemas.openxmlformats.org/officeDocument/2006/relationships/image" Target="../media/image723.png"/><Relationship Id="rId6" Type="http://schemas.openxmlformats.org/officeDocument/2006/relationships/image" Target="../media/image724.png"/><Relationship Id="rId7" Type="http://schemas.openxmlformats.org/officeDocument/2006/relationships/image" Target="../media/image725.png"/><Relationship Id="rId8" Type="http://schemas.openxmlformats.org/officeDocument/2006/relationships/image" Target="../media/image726.png"/><Relationship Id="rId9" Type="http://schemas.openxmlformats.org/officeDocument/2006/relationships/image" Target="../media/image727.png"/><Relationship Id="rId10" Type="http://schemas.openxmlformats.org/officeDocument/2006/relationships/image" Target="../media/image728.png"/><Relationship Id="rId11" Type="http://schemas.openxmlformats.org/officeDocument/2006/relationships/image" Target="../media/image729.png"/><Relationship Id="rId12" Type="http://schemas.openxmlformats.org/officeDocument/2006/relationships/image" Target="../media/image730.png"/><Relationship Id="rId13" Type="http://schemas.openxmlformats.org/officeDocument/2006/relationships/image" Target="../media/image731.png"/><Relationship Id="rId14" Type="http://schemas.openxmlformats.org/officeDocument/2006/relationships/image" Target="../media/image732.png"/><Relationship Id="rId15" Type="http://schemas.openxmlformats.org/officeDocument/2006/relationships/image" Target="../media/image733.png"/><Relationship Id="rId16" Type="http://schemas.openxmlformats.org/officeDocument/2006/relationships/image" Target="../media/image734.png"/><Relationship Id="rId17" Type="http://schemas.openxmlformats.org/officeDocument/2006/relationships/image" Target="../media/image735.png"/><Relationship Id="rId18" Type="http://schemas.openxmlformats.org/officeDocument/2006/relationships/image" Target="../media/image736.png"/><Relationship Id="rId19" Type="http://schemas.openxmlformats.org/officeDocument/2006/relationships/image" Target="../media/image737.png"/><Relationship Id="rId20" Type="http://schemas.openxmlformats.org/officeDocument/2006/relationships/image" Target="../media/image738.png"/><Relationship Id="rId21" Type="http://schemas.openxmlformats.org/officeDocument/2006/relationships/image" Target="../media/image739.png"/><Relationship Id="rId22" Type="http://schemas.openxmlformats.org/officeDocument/2006/relationships/image" Target="../media/image740.png"/><Relationship Id="rId23" Type="http://schemas.openxmlformats.org/officeDocument/2006/relationships/image" Target="../media/image16.png"/></Relationships>

</file>

<file path=ppt/slides/_rels/slide3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1.png"/><Relationship Id="rId3" Type="http://schemas.openxmlformats.org/officeDocument/2006/relationships/image" Target="../media/image742.png"/><Relationship Id="rId4" Type="http://schemas.openxmlformats.org/officeDocument/2006/relationships/image" Target="../media/image743.png"/><Relationship Id="rId5" Type="http://schemas.openxmlformats.org/officeDocument/2006/relationships/image" Target="../media/image744.png"/><Relationship Id="rId6" Type="http://schemas.openxmlformats.org/officeDocument/2006/relationships/image" Target="../media/image745.png"/><Relationship Id="rId7" Type="http://schemas.openxmlformats.org/officeDocument/2006/relationships/image" Target="../media/image746.png"/><Relationship Id="rId8" Type="http://schemas.openxmlformats.org/officeDocument/2006/relationships/image" Target="../media/image747.png"/><Relationship Id="rId9" Type="http://schemas.openxmlformats.org/officeDocument/2006/relationships/image" Target="../media/image748.png"/><Relationship Id="rId10" Type="http://schemas.openxmlformats.org/officeDocument/2006/relationships/image" Target="../media/image749.png"/><Relationship Id="rId11" Type="http://schemas.openxmlformats.org/officeDocument/2006/relationships/image" Target="../media/image750.png"/><Relationship Id="rId12" Type="http://schemas.openxmlformats.org/officeDocument/2006/relationships/image" Target="../media/image751.png"/><Relationship Id="rId13" Type="http://schemas.openxmlformats.org/officeDocument/2006/relationships/image" Target="../media/image752.png"/><Relationship Id="rId14" Type="http://schemas.openxmlformats.org/officeDocument/2006/relationships/image" Target="../media/image753.png"/><Relationship Id="rId15" Type="http://schemas.openxmlformats.org/officeDocument/2006/relationships/image" Target="../media/image754.png"/><Relationship Id="rId16" Type="http://schemas.openxmlformats.org/officeDocument/2006/relationships/image" Target="../media/image755.png"/><Relationship Id="rId17" Type="http://schemas.openxmlformats.org/officeDocument/2006/relationships/image" Target="../media/image756.png"/><Relationship Id="rId18" Type="http://schemas.openxmlformats.org/officeDocument/2006/relationships/image" Target="../media/image757.png"/><Relationship Id="rId19" Type="http://schemas.openxmlformats.org/officeDocument/2006/relationships/image" Target="../media/image758.png"/><Relationship Id="rId20" Type="http://schemas.openxmlformats.org/officeDocument/2006/relationships/image" Target="../media/image759.png"/><Relationship Id="rId21" Type="http://schemas.openxmlformats.org/officeDocument/2006/relationships/image" Target="../media/image760.png"/><Relationship Id="rId22" Type="http://schemas.openxmlformats.org/officeDocument/2006/relationships/image" Target="../media/image761.png"/><Relationship Id="rId23" Type="http://schemas.openxmlformats.org/officeDocument/2006/relationships/image" Target="../media/image16.png"/></Relationships>

</file>

<file path=ppt/slides/_rels/slide3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62.png"/><Relationship Id="rId3" Type="http://schemas.openxmlformats.org/officeDocument/2006/relationships/image" Target="../media/image763.png"/><Relationship Id="rId4" Type="http://schemas.openxmlformats.org/officeDocument/2006/relationships/image" Target="../media/image764.png"/><Relationship Id="rId5" Type="http://schemas.openxmlformats.org/officeDocument/2006/relationships/image" Target="../media/image765.png"/><Relationship Id="rId6" Type="http://schemas.openxmlformats.org/officeDocument/2006/relationships/image" Target="../media/image766.png"/><Relationship Id="rId7" Type="http://schemas.openxmlformats.org/officeDocument/2006/relationships/image" Target="../media/image767.png"/><Relationship Id="rId8" Type="http://schemas.openxmlformats.org/officeDocument/2006/relationships/image" Target="../media/image768.png"/><Relationship Id="rId9" Type="http://schemas.openxmlformats.org/officeDocument/2006/relationships/image" Target="../media/image769.png"/><Relationship Id="rId10" Type="http://schemas.openxmlformats.org/officeDocument/2006/relationships/image" Target="../media/image770.png"/><Relationship Id="rId11" Type="http://schemas.openxmlformats.org/officeDocument/2006/relationships/image" Target="../media/image771.png"/><Relationship Id="rId12" Type="http://schemas.openxmlformats.org/officeDocument/2006/relationships/image" Target="../media/image772.png"/><Relationship Id="rId13" Type="http://schemas.openxmlformats.org/officeDocument/2006/relationships/image" Target="../media/image773.png"/><Relationship Id="rId14" Type="http://schemas.openxmlformats.org/officeDocument/2006/relationships/image" Target="../media/image774.png"/><Relationship Id="rId15" Type="http://schemas.openxmlformats.org/officeDocument/2006/relationships/image" Target="../media/image775.png"/><Relationship Id="rId16" Type="http://schemas.openxmlformats.org/officeDocument/2006/relationships/image" Target="../media/image776.png"/><Relationship Id="rId17" Type="http://schemas.openxmlformats.org/officeDocument/2006/relationships/image" Target="../media/image777.png"/><Relationship Id="rId18" Type="http://schemas.openxmlformats.org/officeDocument/2006/relationships/image" Target="../media/image778.png"/><Relationship Id="rId19" Type="http://schemas.openxmlformats.org/officeDocument/2006/relationships/image" Target="../media/image779.png"/><Relationship Id="rId20" Type="http://schemas.openxmlformats.org/officeDocument/2006/relationships/image" Target="../media/image780.png"/><Relationship Id="rId21" Type="http://schemas.openxmlformats.org/officeDocument/2006/relationships/image" Target="../media/image781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7" Type="http://schemas.openxmlformats.org/officeDocument/2006/relationships/image" Target="../media/image23.png"/><Relationship Id="rId8" Type="http://schemas.openxmlformats.org/officeDocument/2006/relationships/image" Target="../media/image24.png"/><Relationship Id="rId9" Type="http://schemas.openxmlformats.org/officeDocument/2006/relationships/image" Target="../media/image25.png"/><Relationship Id="rId10" Type="http://schemas.openxmlformats.org/officeDocument/2006/relationships/image" Target="../media/image26.png"/><Relationship Id="rId11" Type="http://schemas.openxmlformats.org/officeDocument/2006/relationships/image" Target="../media/image27.png"/><Relationship Id="rId12" Type="http://schemas.openxmlformats.org/officeDocument/2006/relationships/image" Target="../media/image28.png"/><Relationship Id="rId13" Type="http://schemas.openxmlformats.org/officeDocument/2006/relationships/image" Target="../media/image29.png"/><Relationship Id="rId14" Type="http://schemas.openxmlformats.org/officeDocument/2006/relationships/image" Target="../media/image30.png"/><Relationship Id="rId15" Type="http://schemas.openxmlformats.org/officeDocument/2006/relationships/image" Target="../media/image31.png"/><Relationship Id="rId16" Type="http://schemas.openxmlformats.org/officeDocument/2006/relationships/image" Target="../media/image32.png"/><Relationship Id="rId17" Type="http://schemas.openxmlformats.org/officeDocument/2006/relationships/image" Target="../media/image33.png"/><Relationship Id="rId18" Type="http://schemas.openxmlformats.org/officeDocument/2006/relationships/image" Target="../media/image34.png"/><Relationship Id="rId19" Type="http://schemas.openxmlformats.org/officeDocument/2006/relationships/image" Target="../media/image35.png"/><Relationship Id="rId20" Type="http://schemas.openxmlformats.org/officeDocument/2006/relationships/image" Target="../media/image36.png"/><Relationship Id="rId21" Type="http://schemas.openxmlformats.org/officeDocument/2006/relationships/image" Target="../media/image37.png"/><Relationship Id="rId22" Type="http://schemas.openxmlformats.org/officeDocument/2006/relationships/image" Target="../media/image38.png"/><Relationship Id="rId23" Type="http://schemas.openxmlformats.org/officeDocument/2006/relationships/image" Target="../media/image39.png"/><Relationship Id="rId24" Type="http://schemas.openxmlformats.org/officeDocument/2006/relationships/image" Target="../media/image40.png"/><Relationship Id="rId25" Type="http://schemas.openxmlformats.org/officeDocument/2006/relationships/image" Target="../media/image41.png"/><Relationship Id="rId26" Type="http://schemas.openxmlformats.org/officeDocument/2006/relationships/image" Target="../media/image42.png"/><Relationship Id="rId27" Type="http://schemas.openxmlformats.org/officeDocument/2006/relationships/image" Target="../media/image43.png"/><Relationship Id="rId28" Type="http://schemas.openxmlformats.org/officeDocument/2006/relationships/image" Target="../media/image44.png"/><Relationship Id="rId29" Type="http://schemas.openxmlformats.org/officeDocument/2006/relationships/image" Target="../media/image16.png"/></Relationships>

</file>

<file path=ppt/slides/_rels/slide4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82.png"/><Relationship Id="rId3" Type="http://schemas.openxmlformats.org/officeDocument/2006/relationships/image" Target="../media/image783.png"/><Relationship Id="rId4" Type="http://schemas.openxmlformats.org/officeDocument/2006/relationships/image" Target="../media/image784.png"/><Relationship Id="rId5" Type="http://schemas.openxmlformats.org/officeDocument/2006/relationships/image" Target="../media/image785.png"/><Relationship Id="rId6" Type="http://schemas.openxmlformats.org/officeDocument/2006/relationships/image" Target="../media/image786.png"/><Relationship Id="rId7" Type="http://schemas.openxmlformats.org/officeDocument/2006/relationships/image" Target="../media/image787.png"/><Relationship Id="rId8" Type="http://schemas.openxmlformats.org/officeDocument/2006/relationships/image" Target="../media/image788.png"/><Relationship Id="rId9" Type="http://schemas.openxmlformats.org/officeDocument/2006/relationships/image" Target="../media/image789.png"/><Relationship Id="rId10" Type="http://schemas.openxmlformats.org/officeDocument/2006/relationships/image" Target="../media/image790.png"/><Relationship Id="rId11" Type="http://schemas.openxmlformats.org/officeDocument/2006/relationships/image" Target="../media/image791.png"/><Relationship Id="rId12" Type="http://schemas.openxmlformats.org/officeDocument/2006/relationships/image" Target="../media/image792.png"/><Relationship Id="rId13" Type="http://schemas.openxmlformats.org/officeDocument/2006/relationships/image" Target="../media/image793.png"/><Relationship Id="rId14" Type="http://schemas.openxmlformats.org/officeDocument/2006/relationships/image" Target="../media/image794.png"/><Relationship Id="rId15" Type="http://schemas.openxmlformats.org/officeDocument/2006/relationships/image" Target="../media/image795.png"/><Relationship Id="rId16" Type="http://schemas.openxmlformats.org/officeDocument/2006/relationships/image" Target="../media/image796.png"/><Relationship Id="rId17" Type="http://schemas.openxmlformats.org/officeDocument/2006/relationships/image" Target="../media/image797.png"/><Relationship Id="rId18" Type="http://schemas.openxmlformats.org/officeDocument/2006/relationships/image" Target="../media/image798.png"/><Relationship Id="rId19" Type="http://schemas.openxmlformats.org/officeDocument/2006/relationships/image" Target="../media/image799.png"/><Relationship Id="rId20" Type="http://schemas.openxmlformats.org/officeDocument/2006/relationships/image" Target="../media/image800.png"/><Relationship Id="rId21" Type="http://schemas.openxmlformats.org/officeDocument/2006/relationships/image" Target="../media/image801.png"/><Relationship Id="rId22" Type="http://schemas.openxmlformats.org/officeDocument/2006/relationships/image" Target="../media/image802.png"/><Relationship Id="rId23" Type="http://schemas.openxmlformats.org/officeDocument/2006/relationships/image" Target="../media/image803.png"/><Relationship Id="rId24" Type="http://schemas.openxmlformats.org/officeDocument/2006/relationships/image" Target="../media/image804.png"/><Relationship Id="rId25" Type="http://schemas.openxmlformats.org/officeDocument/2006/relationships/image" Target="../media/image805.png"/><Relationship Id="rId26" Type="http://schemas.openxmlformats.org/officeDocument/2006/relationships/image" Target="../media/image806.png"/><Relationship Id="rId27" Type="http://schemas.openxmlformats.org/officeDocument/2006/relationships/image" Target="../media/image807.png"/><Relationship Id="rId28" Type="http://schemas.openxmlformats.org/officeDocument/2006/relationships/image" Target="../media/image808.png"/><Relationship Id="rId29" Type="http://schemas.openxmlformats.org/officeDocument/2006/relationships/image" Target="../media/image809.png"/><Relationship Id="rId30" Type="http://schemas.openxmlformats.org/officeDocument/2006/relationships/image" Target="../media/image810.png"/><Relationship Id="rId31" Type="http://schemas.openxmlformats.org/officeDocument/2006/relationships/image" Target="../media/image16.png"/></Relationships>

</file>

<file path=ppt/slides/_rels/slide4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11.png"/><Relationship Id="rId3" Type="http://schemas.openxmlformats.org/officeDocument/2006/relationships/image" Target="../media/image812.png"/><Relationship Id="rId4" Type="http://schemas.openxmlformats.org/officeDocument/2006/relationships/image" Target="../media/image813.png"/><Relationship Id="rId5" Type="http://schemas.openxmlformats.org/officeDocument/2006/relationships/image" Target="../media/image814.png"/><Relationship Id="rId6" Type="http://schemas.openxmlformats.org/officeDocument/2006/relationships/image" Target="../media/image815.png"/><Relationship Id="rId7" Type="http://schemas.openxmlformats.org/officeDocument/2006/relationships/image" Target="../media/image16.png"/><Relationship Id="rId8" Type="http://schemas.openxmlformats.org/officeDocument/2006/relationships/image" Target="../media/image816.png"/><Relationship Id="rId9" Type="http://schemas.openxmlformats.org/officeDocument/2006/relationships/image" Target="../media/image817.png"/><Relationship Id="rId10" Type="http://schemas.openxmlformats.org/officeDocument/2006/relationships/image" Target="../media/image818.png"/><Relationship Id="rId11" Type="http://schemas.openxmlformats.org/officeDocument/2006/relationships/image" Target="../media/image819.png"/><Relationship Id="rId12" Type="http://schemas.openxmlformats.org/officeDocument/2006/relationships/image" Target="../media/image820.png"/><Relationship Id="rId13" Type="http://schemas.openxmlformats.org/officeDocument/2006/relationships/image" Target="../media/image821.png"/><Relationship Id="rId14" Type="http://schemas.openxmlformats.org/officeDocument/2006/relationships/image" Target="../media/image822.png"/><Relationship Id="rId15" Type="http://schemas.openxmlformats.org/officeDocument/2006/relationships/image" Target="../media/image823.png"/><Relationship Id="rId16" Type="http://schemas.openxmlformats.org/officeDocument/2006/relationships/image" Target="../media/image824.png"/><Relationship Id="rId17" Type="http://schemas.openxmlformats.org/officeDocument/2006/relationships/image" Target="../media/image825.png"/><Relationship Id="rId18" Type="http://schemas.openxmlformats.org/officeDocument/2006/relationships/image" Target="../media/image826.png"/><Relationship Id="rId19" Type="http://schemas.openxmlformats.org/officeDocument/2006/relationships/image" Target="../media/image827.png"/><Relationship Id="rId20" Type="http://schemas.openxmlformats.org/officeDocument/2006/relationships/image" Target="../media/image828.png"/></Relationships>

</file>

<file path=ppt/slides/_rels/slide4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29.png"/><Relationship Id="rId3" Type="http://schemas.openxmlformats.org/officeDocument/2006/relationships/image" Target="../media/image830.png"/><Relationship Id="rId4" Type="http://schemas.openxmlformats.org/officeDocument/2006/relationships/image" Target="../media/image831.png"/><Relationship Id="rId5" Type="http://schemas.openxmlformats.org/officeDocument/2006/relationships/image" Target="../media/image832.png"/><Relationship Id="rId6" Type="http://schemas.openxmlformats.org/officeDocument/2006/relationships/image" Target="../media/image833.png"/><Relationship Id="rId7" Type="http://schemas.openxmlformats.org/officeDocument/2006/relationships/image" Target="../media/image16.png"/><Relationship Id="rId8" Type="http://schemas.openxmlformats.org/officeDocument/2006/relationships/image" Target="../media/image834.jpg"/></Relationships>

</file>

<file path=ppt/slides/_rels/slide4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35.png"/><Relationship Id="rId3" Type="http://schemas.openxmlformats.org/officeDocument/2006/relationships/image" Target="../media/image836.png"/><Relationship Id="rId4" Type="http://schemas.openxmlformats.org/officeDocument/2006/relationships/image" Target="../media/image837.png"/><Relationship Id="rId5" Type="http://schemas.openxmlformats.org/officeDocument/2006/relationships/image" Target="../media/image838.png"/><Relationship Id="rId6" Type="http://schemas.openxmlformats.org/officeDocument/2006/relationships/image" Target="../media/image839.png"/><Relationship Id="rId7" Type="http://schemas.openxmlformats.org/officeDocument/2006/relationships/image" Target="../media/image840.png"/><Relationship Id="rId8" Type="http://schemas.openxmlformats.org/officeDocument/2006/relationships/image" Target="../media/image841.png"/><Relationship Id="rId9" Type="http://schemas.openxmlformats.org/officeDocument/2006/relationships/image" Target="../media/image842.png"/><Relationship Id="rId10" Type="http://schemas.openxmlformats.org/officeDocument/2006/relationships/image" Target="../media/image843.png"/><Relationship Id="rId11" Type="http://schemas.openxmlformats.org/officeDocument/2006/relationships/image" Target="../media/image844.png"/><Relationship Id="rId12" Type="http://schemas.openxmlformats.org/officeDocument/2006/relationships/image" Target="../media/image845.png"/><Relationship Id="rId13" Type="http://schemas.openxmlformats.org/officeDocument/2006/relationships/image" Target="../media/image846.png"/><Relationship Id="rId14" Type="http://schemas.openxmlformats.org/officeDocument/2006/relationships/image" Target="../media/image847.png"/><Relationship Id="rId15" Type="http://schemas.openxmlformats.org/officeDocument/2006/relationships/image" Target="../media/image848.png"/><Relationship Id="rId16" Type="http://schemas.openxmlformats.org/officeDocument/2006/relationships/image" Target="../media/image849.png"/><Relationship Id="rId17" Type="http://schemas.openxmlformats.org/officeDocument/2006/relationships/image" Target="../media/image850.png"/><Relationship Id="rId18" Type="http://schemas.openxmlformats.org/officeDocument/2006/relationships/image" Target="../media/image16.png"/></Relationships>

</file>

<file path=ppt/slides/_rels/slide4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51.png"/><Relationship Id="rId3" Type="http://schemas.openxmlformats.org/officeDocument/2006/relationships/image" Target="../media/image852.png"/><Relationship Id="rId4" Type="http://schemas.openxmlformats.org/officeDocument/2006/relationships/image" Target="../media/image853.png"/><Relationship Id="rId5" Type="http://schemas.openxmlformats.org/officeDocument/2006/relationships/image" Target="../media/image854.png"/><Relationship Id="rId6" Type="http://schemas.openxmlformats.org/officeDocument/2006/relationships/image" Target="../media/image855.png"/><Relationship Id="rId7" Type="http://schemas.openxmlformats.org/officeDocument/2006/relationships/image" Target="../media/image856.png"/><Relationship Id="rId8" Type="http://schemas.openxmlformats.org/officeDocument/2006/relationships/image" Target="../media/image857.png"/><Relationship Id="rId9" Type="http://schemas.openxmlformats.org/officeDocument/2006/relationships/image" Target="../media/image858.png"/><Relationship Id="rId10" Type="http://schemas.openxmlformats.org/officeDocument/2006/relationships/image" Target="../media/image859.png"/><Relationship Id="rId11" Type="http://schemas.openxmlformats.org/officeDocument/2006/relationships/image" Target="../media/image860.png"/><Relationship Id="rId12" Type="http://schemas.openxmlformats.org/officeDocument/2006/relationships/image" Target="../media/image861.png"/><Relationship Id="rId13" Type="http://schemas.openxmlformats.org/officeDocument/2006/relationships/image" Target="../media/image862.png"/><Relationship Id="rId14" Type="http://schemas.openxmlformats.org/officeDocument/2006/relationships/image" Target="../media/image863.png"/><Relationship Id="rId15" Type="http://schemas.openxmlformats.org/officeDocument/2006/relationships/image" Target="../media/image864.png"/><Relationship Id="rId16" Type="http://schemas.openxmlformats.org/officeDocument/2006/relationships/image" Target="../media/image865.png"/><Relationship Id="rId17" Type="http://schemas.openxmlformats.org/officeDocument/2006/relationships/image" Target="../media/image866.png"/><Relationship Id="rId18" Type="http://schemas.openxmlformats.org/officeDocument/2006/relationships/image" Target="../media/image867.png"/><Relationship Id="rId19" Type="http://schemas.openxmlformats.org/officeDocument/2006/relationships/image" Target="../media/image868.png"/><Relationship Id="rId20" Type="http://schemas.openxmlformats.org/officeDocument/2006/relationships/image" Target="../media/image869.png"/><Relationship Id="rId21" Type="http://schemas.openxmlformats.org/officeDocument/2006/relationships/image" Target="../media/image870.png"/><Relationship Id="rId22" Type="http://schemas.openxmlformats.org/officeDocument/2006/relationships/image" Target="../media/image871.png"/><Relationship Id="rId23" Type="http://schemas.openxmlformats.org/officeDocument/2006/relationships/image" Target="../media/image16.png"/></Relationships>

</file>

<file path=ppt/slides/_rels/slide4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72.png"/><Relationship Id="rId3" Type="http://schemas.openxmlformats.org/officeDocument/2006/relationships/image" Target="../media/image873.png"/><Relationship Id="rId4" Type="http://schemas.openxmlformats.org/officeDocument/2006/relationships/image" Target="../media/image874.png"/><Relationship Id="rId5" Type="http://schemas.openxmlformats.org/officeDocument/2006/relationships/image" Target="../media/image875.png"/><Relationship Id="rId6" Type="http://schemas.openxmlformats.org/officeDocument/2006/relationships/image" Target="../media/image876.png"/><Relationship Id="rId7" Type="http://schemas.openxmlformats.org/officeDocument/2006/relationships/image" Target="../media/image877.png"/><Relationship Id="rId8" Type="http://schemas.openxmlformats.org/officeDocument/2006/relationships/image" Target="../media/image878.png"/><Relationship Id="rId9" Type="http://schemas.openxmlformats.org/officeDocument/2006/relationships/image" Target="../media/image879.png"/><Relationship Id="rId10" Type="http://schemas.openxmlformats.org/officeDocument/2006/relationships/image" Target="../media/image880.png"/><Relationship Id="rId11" Type="http://schemas.openxmlformats.org/officeDocument/2006/relationships/image" Target="../media/image881.png"/><Relationship Id="rId12" Type="http://schemas.openxmlformats.org/officeDocument/2006/relationships/image" Target="../media/image882.png"/><Relationship Id="rId13" Type="http://schemas.openxmlformats.org/officeDocument/2006/relationships/image" Target="../media/image883.png"/><Relationship Id="rId14" Type="http://schemas.openxmlformats.org/officeDocument/2006/relationships/image" Target="../media/image884.png"/><Relationship Id="rId15" Type="http://schemas.openxmlformats.org/officeDocument/2006/relationships/image" Target="../media/image885.png"/><Relationship Id="rId16" Type="http://schemas.openxmlformats.org/officeDocument/2006/relationships/image" Target="../media/image886.png"/><Relationship Id="rId17" Type="http://schemas.openxmlformats.org/officeDocument/2006/relationships/image" Target="../media/image887.png"/><Relationship Id="rId18" Type="http://schemas.openxmlformats.org/officeDocument/2006/relationships/image" Target="../media/image888.png"/><Relationship Id="rId19" Type="http://schemas.openxmlformats.org/officeDocument/2006/relationships/image" Target="../media/image889.png"/><Relationship Id="rId20" Type="http://schemas.openxmlformats.org/officeDocument/2006/relationships/image" Target="../media/image890.png"/><Relationship Id="rId21" Type="http://schemas.openxmlformats.org/officeDocument/2006/relationships/image" Target="../media/image891.png"/><Relationship Id="rId22" Type="http://schemas.openxmlformats.org/officeDocument/2006/relationships/image" Target="../media/image892.png"/><Relationship Id="rId23" Type="http://schemas.openxmlformats.org/officeDocument/2006/relationships/image" Target="../media/image893.png"/><Relationship Id="rId24" Type="http://schemas.openxmlformats.org/officeDocument/2006/relationships/image" Target="../media/image894.png"/><Relationship Id="rId25" Type="http://schemas.openxmlformats.org/officeDocument/2006/relationships/image" Target="../media/image895.png"/><Relationship Id="rId26" Type="http://schemas.openxmlformats.org/officeDocument/2006/relationships/image" Target="../media/image896.png"/><Relationship Id="rId27" Type="http://schemas.openxmlformats.org/officeDocument/2006/relationships/image" Target="../media/image897.png"/><Relationship Id="rId28" Type="http://schemas.openxmlformats.org/officeDocument/2006/relationships/image" Target="../media/image898.png"/><Relationship Id="rId29" Type="http://schemas.openxmlformats.org/officeDocument/2006/relationships/image" Target="../media/image899.png"/><Relationship Id="rId30" Type="http://schemas.openxmlformats.org/officeDocument/2006/relationships/image" Target="../media/image900.png"/><Relationship Id="rId31" Type="http://schemas.openxmlformats.org/officeDocument/2006/relationships/image" Target="../media/image16.png"/></Relationships>

</file>

<file path=ppt/slides/_rels/slide4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01.png"/><Relationship Id="rId3" Type="http://schemas.openxmlformats.org/officeDocument/2006/relationships/image" Target="../media/image902.png"/><Relationship Id="rId4" Type="http://schemas.openxmlformats.org/officeDocument/2006/relationships/image" Target="../media/image903.png"/><Relationship Id="rId5" Type="http://schemas.openxmlformats.org/officeDocument/2006/relationships/image" Target="../media/image904.png"/><Relationship Id="rId6" Type="http://schemas.openxmlformats.org/officeDocument/2006/relationships/image" Target="../media/image905.png"/><Relationship Id="rId7" Type="http://schemas.openxmlformats.org/officeDocument/2006/relationships/image" Target="../media/image906.png"/><Relationship Id="rId8" Type="http://schemas.openxmlformats.org/officeDocument/2006/relationships/image" Target="../media/image907.png"/><Relationship Id="rId9" Type="http://schemas.openxmlformats.org/officeDocument/2006/relationships/image" Target="../media/image908.png"/><Relationship Id="rId10" Type="http://schemas.openxmlformats.org/officeDocument/2006/relationships/image" Target="../media/image909.png"/><Relationship Id="rId11" Type="http://schemas.openxmlformats.org/officeDocument/2006/relationships/image" Target="../media/image910.png"/><Relationship Id="rId12" Type="http://schemas.openxmlformats.org/officeDocument/2006/relationships/image" Target="../media/image911.png"/><Relationship Id="rId13" Type="http://schemas.openxmlformats.org/officeDocument/2006/relationships/image" Target="../media/image912.png"/><Relationship Id="rId14" Type="http://schemas.openxmlformats.org/officeDocument/2006/relationships/image" Target="../media/image913.png"/><Relationship Id="rId15" Type="http://schemas.openxmlformats.org/officeDocument/2006/relationships/image" Target="../media/image914.png"/><Relationship Id="rId16" Type="http://schemas.openxmlformats.org/officeDocument/2006/relationships/image" Target="../media/image915.png"/><Relationship Id="rId17" Type="http://schemas.openxmlformats.org/officeDocument/2006/relationships/image" Target="../media/image916.png"/><Relationship Id="rId18" Type="http://schemas.openxmlformats.org/officeDocument/2006/relationships/image" Target="../media/image917.png"/><Relationship Id="rId19" Type="http://schemas.openxmlformats.org/officeDocument/2006/relationships/image" Target="../media/image16.png"/></Relationships>

</file>

<file path=ppt/slides/_rels/slide4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18.png"/><Relationship Id="rId3" Type="http://schemas.openxmlformats.org/officeDocument/2006/relationships/image" Target="../media/image919.png"/><Relationship Id="rId4" Type="http://schemas.openxmlformats.org/officeDocument/2006/relationships/image" Target="../media/image920.png"/><Relationship Id="rId5" Type="http://schemas.openxmlformats.org/officeDocument/2006/relationships/image" Target="../media/image16.png"/><Relationship Id="rId6" Type="http://schemas.openxmlformats.org/officeDocument/2006/relationships/image" Target="../media/image921.png"/><Relationship Id="rId7" Type="http://schemas.openxmlformats.org/officeDocument/2006/relationships/image" Target="../media/image922.png"/><Relationship Id="rId8" Type="http://schemas.openxmlformats.org/officeDocument/2006/relationships/image" Target="../media/image923.png"/><Relationship Id="rId9" Type="http://schemas.openxmlformats.org/officeDocument/2006/relationships/image" Target="../media/image924.png"/><Relationship Id="rId10" Type="http://schemas.openxmlformats.org/officeDocument/2006/relationships/image" Target="../media/image925.png"/><Relationship Id="rId11" Type="http://schemas.openxmlformats.org/officeDocument/2006/relationships/image" Target="../media/image926.png"/><Relationship Id="rId12" Type="http://schemas.openxmlformats.org/officeDocument/2006/relationships/image" Target="../media/image927.png"/><Relationship Id="rId13" Type="http://schemas.openxmlformats.org/officeDocument/2006/relationships/image" Target="../media/image928.png"/><Relationship Id="rId14" Type="http://schemas.openxmlformats.org/officeDocument/2006/relationships/image" Target="../media/image929.png"/><Relationship Id="rId15" Type="http://schemas.openxmlformats.org/officeDocument/2006/relationships/image" Target="../media/image930.png"/><Relationship Id="rId16" Type="http://schemas.openxmlformats.org/officeDocument/2006/relationships/image" Target="../media/image931.png"/></Relationships>

</file>

<file path=ppt/slides/_rels/slide4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32.png"/><Relationship Id="rId3" Type="http://schemas.openxmlformats.org/officeDocument/2006/relationships/image" Target="../media/image933.png"/><Relationship Id="rId4" Type="http://schemas.openxmlformats.org/officeDocument/2006/relationships/image" Target="../media/image934.png"/><Relationship Id="rId5" Type="http://schemas.openxmlformats.org/officeDocument/2006/relationships/image" Target="../media/image935.png"/><Relationship Id="rId6" Type="http://schemas.openxmlformats.org/officeDocument/2006/relationships/image" Target="../media/image936.png"/><Relationship Id="rId7" Type="http://schemas.openxmlformats.org/officeDocument/2006/relationships/image" Target="../media/image937.png"/><Relationship Id="rId8" Type="http://schemas.openxmlformats.org/officeDocument/2006/relationships/image" Target="../media/image938.png"/><Relationship Id="rId9" Type="http://schemas.openxmlformats.org/officeDocument/2006/relationships/image" Target="../media/image939.png"/><Relationship Id="rId10" Type="http://schemas.openxmlformats.org/officeDocument/2006/relationships/image" Target="../media/image940.png"/><Relationship Id="rId11" Type="http://schemas.openxmlformats.org/officeDocument/2006/relationships/image" Target="../media/image941.png"/><Relationship Id="rId12" Type="http://schemas.openxmlformats.org/officeDocument/2006/relationships/image" Target="../media/image942.png"/><Relationship Id="rId13" Type="http://schemas.openxmlformats.org/officeDocument/2006/relationships/image" Target="../media/image943.png"/><Relationship Id="rId14" Type="http://schemas.openxmlformats.org/officeDocument/2006/relationships/image" Target="../media/image944.png"/><Relationship Id="rId15" Type="http://schemas.openxmlformats.org/officeDocument/2006/relationships/image" Target="../media/image945.png"/><Relationship Id="rId16" Type="http://schemas.openxmlformats.org/officeDocument/2006/relationships/image" Target="../media/image946.png"/><Relationship Id="rId17" Type="http://schemas.openxmlformats.org/officeDocument/2006/relationships/image" Target="../media/image947.png"/><Relationship Id="rId18" Type="http://schemas.openxmlformats.org/officeDocument/2006/relationships/image" Target="../media/image16.png"/></Relationships>

</file>

<file path=ppt/slides/_rels/slide4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48.png"/><Relationship Id="rId3" Type="http://schemas.openxmlformats.org/officeDocument/2006/relationships/image" Target="../media/image949.png"/><Relationship Id="rId4" Type="http://schemas.openxmlformats.org/officeDocument/2006/relationships/image" Target="../media/image950.png"/><Relationship Id="rId5" Type="http://schemas.openxmlformats.org/officeDocument/2006/relationships/image" Target="../media/image951.png"/><Relationship Id="rId6" Type="http://schemas.openxmlformats.org/officeDocument/2006/relationships/image" Target="../media/image952.png"/><Relationship Id="rId7" Type="http://schemas.openxmlformats.org/officeDocument/2006/relationships/image" Target="../media/image953.png"/><Relationship Id="rId8" Type="http://schemas.openxmlformats.org/officeDocument/2006/relationships/image" Target="../media/image954.png"/><Relationship Id="rId9" Type="http://schemas.openxmlformats.org/officeDocument/2006/relationships/image" Target="../media/image955.png"/><Relationship Id="rId10" Type="http://schemas.openxmlformats.org/officeDocument/2006/relationships/image" Target="../media/image956.png"/><Relationship Id="rId11" Type="http://schemas.openxmlformats.org/officeDocument/2006/relationships/image" Target="../media/image16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5" Type="http://schemas.openxmlformats.org/officeDocument/2006/relationships/image" Target="../media/image48.png"/><Relationship Id="rId6" Type="http://schemas.openxmlformats.org/officeDocument/2006/relationships/image" Target="../media/image49.png"/><Relationship Id="rId7" Type="http://schemas.openxmlformats.org/officeDocument/2006/relationships/image" Target="../media/image50.png"/><Relationship Id="rId8" Type="http://schemas.openxmlformats.org/officeDocument/2006/relationships/image" Target="../media/image51.png"/><Relationship Id="rId9" Type="http://schemas.openxmlformats.org/officeDocument/2006/relationships/image" Target="../media/image52.png"/><Relationship Id="rId10" Type="http://schemas.openxmlformats.org/officeDocument/2006/relationships/image" Target="../media/image53.png"/><Relationship Id="rId11" Type="http://schemas.openxmlformats.org/officeDocument/2006/relationships/image" Target="../media/image54.png"/><Relationship Id="rId12" Type="http://schemas.openxmlformats.org/officeDocument/2006/relationships/image" Target="../media/image55.png"/><Relationship Id="rId13" Type="http://schemas.openxmlformats.org/officeDocument/2006/relationships/image" Target="../media/image56.png"/><Relationship Id="rId14" Type="http://schemas.openxmlformats.org/officeDocument/2006/relationships/image" Target="../media/image57.png"/><Relationship Id="rId15" Type="http://schemas.openxmlformats.org/officeDocument/2006/relationships/image" Target="../media/image58.png"/><Relationship Id="rId16" Type="http://schemas.openxmlformats.org/officeDocument/2006/relationships/image" Target="../media/image59.png"/><Relationship Id="rId17" Type="http://schemas.openxmlformats.org/officeDocument/2006/relationships/image" Target="../media/image60.png"/><Relationship Id="rId18" Type="http://schemas.openxmlformats.org/officeDocument/2006/relationships/image" Target="../media/image61.png"/><Relationship Id="rId19" Type="http://schemas.openxmlformats.org/officeDocument/2006/relationships/image" Target="../media/image62.png"/><Relationship Id="rId20" Type="http://schemas.openxmlformats.org/officeDocument/2006/relationships/image" Target="../media/image63.png"/><Relationship Id="rId21" Type="http://schemas.openxmlformats.org/officeDocument/2006/relationships/image" Target="../media/image64.png"/><Relationship Id="rId22" Type="http://schemas.openxmlformats.org/officeDocument/2006/relationships/image" Target="../media/image65.png"/><Relationship Id="rId23" Type="http://schemas.openxmlformats.org/officeDocument/2006/relationships/image" Target="../media/image66.png"/><Relationship Id="rId24" Type="http://schemas.openxmlformats.org/officeDocument/2006/relationships/image" Target="../media/image16.png"/></Relationships>

</file>

<file path=ppt/slides/_rels/slide5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57.png"/><Relationship Id="rId3" Type="http://schemas.openxmlformats.org/officeDocument/2006/relationships/image" Target="../media/image958.png"/><Relationship Id="rId4" Type="http://schemas.openxmlformats.org/officeDocument/2006/relationships/image" Target="../media/image959.png"/><Relationship Id="rId5" Type="http://schemas.openxmlformats.org/officeDocument/2006/relationships/image" Target="../media/image960.png"/><Relationship Id="rId6" Type="http://schemas.openxmlformats.org/officeDocument/2006/relationships/image" Target="../media/image913.png"/><Relationship Id="rId7" Type="http://schemas.openxmlformats.org/officeDocument/2006/relationships/image" Target="../media/image961.png"/><Relationship Id="rId8" Type="http://schemas.openxmlformats.org/officeDocument/2006/relationships/image" Target="../media/image962.png"/><Relationship Id="rId9" Type="http://schemas.openxmlformats.org/officeDocument/2006/relationships/image" Target="../media/image16.png"/><Relationship Id="rId10" Type="http://schemas.openxmlformats.org/officeDocument/2006/relationships/image" Target="../media/image963.jpg"/></Relationships>

</file>

<file path=ppt/slides/_rels/slide5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64.png"/><Relationship Id="rId3" Type="http://schemas.openxmlformats.org/officeDocument/2006/relationships/image" Target="../media/image965.png"/><Relationship Id="rId4" Type="http://schemas.openxmlformats.org/officeDocument/2006/relationships/image" Target="../media/image966.png"/><Relationship Id="rId5" Type="http://schemas.openxmlformats.org/officeDocument/2006/relationships/image" Target="../media/image967.png"/><Relationship Id="rId6" Type="http://schemas.openxmlformats.org/officeDocument/2006/relationships/image" Target="../media/image968.png"/><Relationship Id="rId7" Type="http://schemas.openxmlformats.org/officeDocument/2006/relationships/image" Target="../media/image969.png"/><Relationship Id="rId8" Type="http://schemas.openxmlformats.org/officeDocument/2006/relationships/image" Target="../media/image970.png"/><Relationship Id="rId9" Type="http://schemas.openxmlformats.org/officeDocument/2006/relationships/image" Target="../media/image971.png"/><Relationship Id="rId10" Type="http://schemas.openxmlformats.org/officeDocument/2006/relationships/image" Target="../media/image972.png"/><Relationship Id="rId11" Type="http://schemas.openxmlformats.org/officeDocument/2006/relationships/image" Target="../media/image973.png"/><Relationship Id="rId12" Type="http://schemas.openxmlformats.org/officeDocument/2006/relationships/image" Target="../media/image974.png"/><Relationship Id="rId13" Type="http://schemas.openxmlformats.org/officeDocument/2006/relationships/image" Target="../media/image975.png"/><Relationship Id="rId14" Type="http://schemas.openxmlformats.org/officeDocument/2006/relationships/image" Target="../media/image976.png"/><Relationship Id="rId15" Type="http://schemas.openxmlformats.org/officeDocument/2006/relationships/image" Target="../media/image977.png"/><Relationship Id="rId16" Type="http://schemas.openxmlformats.org/officeDocument/2006/relationships/image" Target="../media/image978.png"/><Relationship Id="rId17" Type="http://schemas.openxmlformats.org/officeDocument/2006/relationships/image" Target="../media/image979.png"/><Relationship Id="rId18" Type="http://schemas.openxmlformats.org/officeDocument/2006/relationships/image" Target="../media/image980.png"/><Relationship Id="rId19" Type="http://schemas.openxmlformats.org/officeDocument/2006/relationships/image" Target="../media/image981.png"/><Relationship Id="rId20" Type="http://schemas.openxmlformats.org/officeDocument/2006/relationships/image" Target="../media/image982.png"/><Relationship Id="rId21" Type="http://schemas.openxmlformats.org/officeDocument/2006/relationships/image" Target="../media/image983.png"/><Relationship Id="rId22" Type="http://schemas.openxmlformats.org/officeDocument/2006/relationships/image" Target="../media/image984.png"/><Relationship Id="rId23" Type="http://schemas.openxmlformats.org/officeDocument/2006/relationships/image" Target="../media/image985.png"/><Relationship Id="rId24" Type="http://schemas.openxmlformats.org/officeDocument/2006/relationships/image" Target="../media/image986.png"/><Relationship Id="rId25" Type="http://schemas.openxmlformats.org/officeDocument/2006/relationships/image" Target="../media/image16.png"/></Relationships>

</file>

<file path=ppt/slides/_rels/slide5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87.png"/><Relationship Id="rId3" Type="http://schemas.openxmlformats.org/officeDocument/2006/relationships/image" Target="../media/image988.png"/><Relationship Id="rId4" Type="http://schemas.openxmlformats.org/officeDocument/2006/relationships/image" Target="../media/image989.png"/><Relationship Id="rId5" Type="http://schemas.openxmlformats.org/officeDocument/2006/relationships/image" Target="../media/image990.png"/><Relationship Id="rId6" Type="http://schemas.openxmlformats.org/officeDocument/2006/relationships/image" Target="../media/image991.png"/><Relationship Id="rId7" Type="http://schemas.openxmlformats.org/officeDocument/2006/relationships/image" Target="../media/image992.png"/><Relationship Id="rId8" Type="http://schemas.openxmlformats.org/officeDocument/2006/relationships/image" Target="../media/image993.png"/><Relationship Id="rId9" Type="http://schemas.openxmlformats.org/officeDocument/2006/relationships/image" Target="../media/image994.png"/><Relationship Id="rId10" Type="http://schemas.openxmlformats.org/officeDocument/2006/relationships/image" Target="../media/image16.png"/></Relationships>

</file>

<file path=ppt/slides/_rels/slide5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95.png"/><Relationship Id="rId3" Type="http://schemas.openxmlformats.org/officeDocument/2006/relationships/image" Target="../media/image996.png"/><Relationship Id="rId4" Type="http://schemas.openxmlformats.org/officeDocument/2006/relationships/image" Target="../media/image997.png"/><Relationship Id="rId5" Type="http://schemas.openxmlformats.org/officeDocument/2006/relationships/image" Target="../media/image998.png"/><Relationship Id="rId6" Type="http://schemas.openxmlformats.org/officeDocument/2006/relationships/image" Target="../media/image999.png"/><Relationship Id="rId7" Type="http://schemas.openxmlformats.org/officeDocument/2006/relationships/image" Target="../media/image1000.png"/><Relationship Id="rId8" Type="http://schemas.openxmlformats.org/officeDocument/2006/relationships/image" Target="../media/image1001.png"/><Relationship Id="rId9" Type="http://schemas.openxmlformats.org/officeDocument/2006/relationships/image" Target="../media/image1002.png"/><Relationship Id="rId10" Type="http://schemas.openxmlformats.org/officeDocument/2006/relationships/image" Target="../media/image1003.png"/><Relationship Id="rId11" Type="http://schemas.openxmlformats.org/officeDocument/2006/relationships/image" Target="../media/image1004.png"/><Relationship Id="rId12" Type="http://schemas.openxmlformats.org/officeDocument/2006/relationships/image" Target="../media/image1005.png"/><Relationship Id="rId13" Type="http://schemas.openxmlformats.org/officeDocument/2006/relationships/image" Target="../media/image16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png"/><Relationship Id="rId3" Type="http://schemas.openxmlformats.org/officeDocument/2006/relationships/image" Target="../media/image68.png"/><Relationship Id="rId4" Type="http://schemas.openxmlformats.org/officeDocument/2006/relationships/image" Target="../media/image69.png"/><Relationship Id="rId5" Type="http://schemas.openxmlformats.org/officeDocument/2006/relationships/image" Target="../media/image70.png"/><Relationship Id="rId6" Type="http://schemas.openxmlformats.org/officeDocument/2006/relationships/image" Target="../media/image71.png"/><Relationship Id="rId7" Type="http://schemas.openxmlformats.org/officeDocument/2006/relationships/image" Target="../media/image72.png"/><Relationship Id="rId8" Type="http://schemas.openxmlformats.org/officeDocument/2006/relationships/image" Target="../media/image73.png"/><Relationship Id="rId9" Type="http://schemas.openxmlformats.org/officeDocument/2006/relationships/image" Target="../media/image74.png"/><Relationship Id="rId10" Type="http://schemas.openxmlformats.org/officeDocument/2006/relationships/image" Target="../media/image75.png"/><Relationship Id="rId11" Type="http://schemas.openxmlformats.org/officeDocument/2006/relationships/image" Target="../media/image76.png"/><Relationship Id="rId12" Type="http://schemas.openxmlformats.org/officeDocument/2006/relationships/image" Target="../media/image77.png"/><Relationship Id="rId13" Type="http://schemas.openxmlformats.org/officeDocument/2006/relationships/image" Target="../media/image78.png"/><Relationship Id="rId14" Type="http://schemas.openxmlformats.org/officeDocument/2006/relationships/image" Target="../media/image79.png"/><Relationship Id="rId15" Type="http://schemas.openxmlformats.org/officeDocument/2006/relationships/image" Target="../media/image80.png"/><Relationship Id="rId16" Type="http://schemas.openxmlformats.org/officeDocument/2006/relationships/image" Target="../media/image81.png"/><Relationship Id="rId17" Type="http://schemas.openxmlformats.org/officeDocument/2006/relationships/image" Target="../media/image82.png"/><Relationship Id="rId18" Type="http://schemas.openxmlformats.org/officeDocument/2006/relationships/image" Target="../media/image83.png"/><Relationship Id="rId19" Type="http://schemas.openxmlformats.org/officeDocument/2006/relationships/image" Target="../media/image16.png"/><Relationship Id="rId20" Type="http://schemas.openxmlformats.org/officeDocument/2006/relationships/image" Target="../media/image84.png"/><Relationship Id="rId21" Type="http://schemas.openxmlformats.org/officeDocument/2006/relationships/image" Target="../media/image85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.png"/><Relationship Id="rId3" Type="http://schemas.openxmlformats.org/officeDocument/2006/relationships/image" Target="../media/image87.png"/><Relationship Id="rId4" Type="http://schemas.openxmlformats.org/officeDocument/2006/relationships/image" Target="../media/image88.png"/><Relationship Id="rId5" Type="http://schemas.openxmlformats.org/officeDocument/2006/relationships/image" Target="../media/image89.png"/><Relationship Id="rId6" Type="http://schemas.openxmlformats.org/officeDocument/2006/relationships/image" Target="../media/image90.png"/><Relationship Id="rId7" Type="http://schemas.openxmlformats.org/officeDocument/2006/relationships/image" Target="../media/image91.png"/><Relationship Id="rId8" Type="http://schemas.openxmlformats.org/officeDocument/2006/relationships/image" Target="../media/image92.png"/><Relationship Id="rId9" Type="http://schemas.openxmlformats.org/officeDocument/2006/relationships/image" Target="../media/image93.png"/><Relationship Id="rId10" Type="http://schemas.openxmlformats.org/officeDocument/2006/relationships/image" Target="../media/image94.png"/><Relationship Id="rId11" Type="http://schemas.openxmlformats.org/officeDocument/2006/relationships/image" Target="../media/image95.png"/><Relationship Id="rId12" Type="http://schemas.openxmlformats.org/officeDocument/2006/relationships/image" Target="../media/image96.png"/><Relationship Id="rId13" Type="http://schemas.openxmlformats.org/officeDocument/2006/relationships/image" Target="../media/image97.png"/><Relationship Id="rId14" Type="http://schemas.openxmlformats.org/officeDocument/2006/relationships/image" Target="../media/image98.png"/><Relationship Id="rId15" Type="http://schemas.openxmlformats.org/officeDocument/2006/relationships/image" Target="../media/image99.png"/><Relationship Id="rId16" Type="http://schemas.openxmlformats.org/officeDocument/2006/relationships/image" Target="../media/image100.png"/><Relationship Id="rId17" Type="http://schemas.openxmlformats.org/officeDocument/2006/relationships/image" Target="../media/image101.png"/><Relationship Id="rId18" Type="http://schemas.openxmlformats.org/officeDocument/2006/relationships/image" Target="../media/image102.png"/><Relationship Id="rId19" Type="http://schemas.openxmlformats.org/officeDocument/2006/relationships/image" Target="../media/image103.png"/><Relationship Id="rId20" Type="http://schemas.openxmlformats.org/officeDocument/2006/relationships/image" Target="../media/image104.png"/><Relationship Id="rId21" Type="http://schemas.openxmlformats.org/officeDocument/2006/relationships/image" Target="../media/image105.png"/><Relationship Id="rId22" Type="http://schemas.openxmlformats.org/officeDocument/2006/relationships/image" Target="../media/image16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6.png"/><Relationship Id="rId3" Type="http://schemas.openxmlformats.org/officeDocument/2006/relationships/image" Target="../media/image107.png"/><Relationship Id="rId4" Type="http://schemas.openxmlformats.org/officeDocument/2006/relationships/image" Target="../media/image108.png"/><Relationship Id="rId5" Type="http://schemas.openxmlformats.org/officeDocument/2006/relationships/image" Target="../media/image109.png"/><Relationship Id="rId6" Type="http://schemas.openxmlformats.org/officeDocument/2006/relationships/image" Target="../media/image110.png"/><Relationship Id="rId7" Type="http://schemas.openxmlformats.org/officeDocument/2006/relationships/image" Target="../media/image111.png"/><Relationship Id="rId8" Type="http://schemas.openxmlformats.org/officeDocument/2006/relationships/image" Target="../media/image112.png"/><Relationship Id="rId9" Type="http://schemas.openxmlformats.org/officeDocument/2006/relationships/image" Target="../media/image113.png"/><Relationship Id="rId10" Type="http://schemas.openxmlformats.org/officeDocument/2006/relationships/image" Target="../media/image114.png"/><Relationship Id="rId11" Type="http://schemas.openxmlformats.org/officeDocument/2006/relationships/image" Target="../media/image115.png"/><Relationship Id="rId12" Type="http://schemas.openxmlformats.org/officeDocument/2006/relationships/image" Target="../media/image116.png"/><Relationship Id="rId13" Type="http://schemas.openxmlformats.org/officeDocument/2006/relationships/image" Target="../media/image117.png"/><Relationship Id="rId14" Type="http://schemas.openxmlformats.org/officeDocument/2006/relationships/image" Target="../media/image118.png"/><Relationship Id="rId15" Type="http://schemas.openxmlformats.org/officeDocument/2006/relationships/image" Target="../media/image119.png"/><Relationship Id="rId16" Type="http://schemas.openxmlformats.org/officeDocument/2006/relationships/image" Target="../media/image120.png"/><Relationship Id="rId17" Type="http://schemas.openxmlformats.org/officeDocument/2006/relationships/image" Target="../media/image121.png"/><Relationship Id="rId18" Type="http://schemas.openxmlformats.org/officeDocument/2006/relationships/image" Target="../media/image122.png"/><Relationship Id="rId19" Type="http://schemas.openxmlformats.org/officeDocument/2006/relationships/image" Target="../media/image16.png"/><Relationship Id="rId20" Type="http://schemas.openxmlformats.org/officeDocument/2006/relationships/image" Target="../media/image123.png"/><Relationship Id="rId21" Type="http://schemas.openxmlformats.org/officeDocument/2006/relationships/image" Target="../media/image124.png"/><Relationship Id="rId22" Type="http://schemas.openxmlformats.org/officeDocument/2006/relationships/image" Target="../media/image125.png"/><Relationship Id="rId23" Type="http://schemas.openxmlformats.org/officeDocument/2006/relationships/image" Target="../media/image126.png"/><Relationship Id="rId24" Type="http://schemas.openxmlformats.org/officeDocument/2006/relationships/image" Target="../media/image127.png"/><Relationship Id="rId25" Type="http://schemas.openxmlformats.org/officeDocument/2006/relationships/image" Target="../media/image128.png"/><Relationship Id="rId26" Type="http://schemas.openxmlformats.org/officeDocument/2006/relationships/image" Target="../media/image129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0.png"/><Relationship Id="rId3" Type="http://schemas.openxmlformats.org/officeDocument/2006/relationships/image" Target="../media/image131.png"/><Relationship Id="rId4" Type="http://schemas.openxmlformats.org/officeDocument/2006/relationships/image" Target="../media/image132.png"/><Relationship Id="rId5" Type="http://schemas.openxmlformats.org/officeDocument/2006/relationships/image" Target="../media/image133.png"/><Relationship Id="rId6" Type="http://schemas.openxmlformats.org/officeDocument/2006/relationships/image" Target="../media/image134.png"/><Relationship Id="rId7" Type="http://schemas.openxmlformats.org/officeDocument/2006/relationships/image" Target="../media/image135.png"/><Relationship Id="rId8" Type="http://schemas.openxmlformats.org/officeDocument/2006/relationships/image" Target="../media/image136.png"/><Relationship Id="rId9" Type="http://schemas.openxmlformats.org/officeDocument/2006/relationships/image" Target="../media/image137.png"/><Relationship Id="rId10" Type="http://schemas.openxmlformats.org/officeDocument/2006/relationships/image" Target="../media/image138.png"/><Relationship Id="rId11" Type="http://schemas.openxmlformats.org/officeDocument/2006/relationships/image" Target="../media/image139.png"/><Relationship Id="rId12" Type="http://schemas.openxmlformats.org/officeDocument/2006/relationships/image" Target="../media/image140.png"/><Relationship Id="rId13" Type="http://schemas.openxmlformats.org/officeDocument/2006/relationships/image" Target="../media/image141.png"/><Relationship Id="rId14" Type="http://schemas.openxmlformats.org/officeDocument/2006/relationships/image" Target="../media/image142.png"/><Relationship Id="rId15" Type="http://schemas.openxmlformats.org/officeDocument/2006/relationships/image" Target="../media/image143.png"/><Relationship Id="rId16" Type="http://schemas.openxmlformats.org/officeDocument/2006/relationships/image" Target="../media/image144.png"/><Relationship Id="rId17" Type="http://schemas.openxmlformats.org/officeDocument/2006/relationships/image" Target="../media/image145.png"/><Relationship Id="rId18" Type="http://schemas.openxmlformats.org/officeDocument/2006/relationships/image" Target="../media/image146.png"/><Relationship Id="rId19" Type="http://schemas.openxmlformats.org/officeDocument/2006/relationships/image" Target="../media/image147.png"/><Relationship Id="rId20" Type="http://schemas.openxmlformats.org/officeDocument/2006/relationships/image" Target="../media/image148.png"/><Relationship Id="rId21" Type="http://schemas.openxmlformats.org/officeDocument/2006/relationships/image" Target="../media/image149.png"/><Relationship Id="rId22" Type="http://schemas.openxmlformats.org/officeDocument/2006/relationships/image" Target="../media/image150.png"/><Relationship Id="rId23" Type="http://schemas.openxmlformats.org/officeDocument/2006/relationships/image" Target="../media/image151.png"/><Relationship Id="rId24" Type="http://schemas.openxmlformats.org/officeDocument/2006/relationships/image" Target="../media/image152.png"/><Relationship Id="rId25" Type="http://schemas.openxmlformats.org/officeDocument/2006/relationships/image" Target="../media/image153.png"/><Relationship Id="rId26" Type="http://schemas.openxmlformats.org/officeDocument/2006/relationships/image" Target="../media/image154.png"/><Relationship Id="rId27" Type="http://schemas.openxmlformats.org/officeDocument/2006/relationships/image" Target="../media/image155.png"/><Relationship Id="rId28" Type="http://schemas.openxmlformats.org/officeDocument/2006/relationships/image" Target="../media/image156.png"/><Relationship Id="rId29" Type="http://schemas.openxmlformats.org/officeDocument/2006/relationships/image" Target="../media/image157.png"/><Relationship Id="rId30" Type="http://schemas.openxmlformats.org/officeDocument/2006/relationships/image" Target="../media/image158.png"/><Relationship Id="rId31" Type="http://schemas.openxmlformats.org/officeDocument/2006/relationships/image" Target="../media/image159.png"/><Relationship Id="rId32" Type="http://schemas.openxmlformats.org/officeDocument/2006/relationships/image" Target="../media/image160.png"/><Relationship Id="rId33" Type="http://schemas.openxmlformats.org/officeDocument/2006/relationships/image" Target="../media/image161.png"/><Relationship Id="rId34" Type="http://schemas.openxmlformats.org/officeDocument/2006/relationships/image" Target="../media/image162.png"/><Relationship Id="rId35" Type="http://schemas.openxmlformats.org/officeDocument/2006/relationships/image" Target="../media/image16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72539" y="2597150"/>
            <a:ext cx="5488940" cy="1120140"/>
          </a:xfrm>
          <a:prstGeom prst="rect"/>
        </p:spPr>
        <p:txBody>
          <a:bodyPr wrap="square" lIns="0" tIns="27939" rIns="0" bIns="0" rtlCol="0" vert="horz">
            <a:spAutoFit/>
          </a:bodyPr>
          <a:lstStyle/>
          <a:p>
            <a:pPr marL="12700" marR="5080">
              <a:lnSpc>
                <a:spcPts val="4300"/>
              </a:lnSpc>
              <a:spcBef>
                <a:spcPts val="219"/>
              </a:spcBef>
            </a:pPr>
            <a:r>
              <a:rPr dirty="0" sz="3600" spc="-5"/>
              <a:t>Structuring </a:t>
            </a:r>
            <a:r>
              <a:rPr dirty="0" sz="3600"/>
              <a:t>of </a:t>
            </a:r>
            <a:r>
              <a:rPr dirty="0" sz="3600" spc="-5"/>
              <a:t>the Windows </a:t>
            </a:r>
            <a:r>
              <a:rPr dirty="0" sz="3600" spc="-990"/>
              <a:t> </a:t>
            </a:r>
            <a:r>
              <a:rPr dirty="0" sz="3600" spc="-5"/>
              <a:t>Operating System</a:t>
            </a:r>
            <a:endParaRPr sz="36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7076" y="224443"/>
            <a:ext cx="2360814" cy="76061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5939" y="253683"/>
            <a:ext cx="2256155" cy="635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Portability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361603" y="1001684"/>
            <a:ext cx="8138159" cy="5370195"/>
            <a:chOff x="361603" y="1001684"/>
            <a:chExt cx="8138159" cy="5370195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1603" y="1001684"/>
              <a:ext cx="8138159" cy="39069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02425" y="1267691"/>
              <a:ext cx="1421476" cy="43226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43741" y="1729046"/>
              <a:ext cx="216130" cy="21613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18803" y="1608512"/>
              <a:ext cx="4468091" cy="45720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86541" y="2094807"/>
              <a:ext cx="236912" cy="236912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61603" y="1965960"/>
              <a:ext cx="2169621" cy="494607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43741" y="2477192"/>
              <a:ext cx="216130" cy="21613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18803" y="2356657"/>
              <a:ext cx="6168043" cy="45720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96785" y="2822169"/>
              <a:ext cx="199505" cy="199505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71846" y="2714104"/>
              <a:ext cx="4788131" cy="403167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43741" y="3150523"/>
              <a:ext cx="216130" cy="216130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18803" y="3029988"/>
              <a:ext cx="4214552" cy="457200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296785" y="3495501"/>
              <a:ext cx="199505" cy="199505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271846" y="3387436"/>
              <a:ext cx="3695006" cy="403167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296785" y="3811385"/>
              <a:ext cx="199505" cy="199505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271846" y="3703319"/>
              <a:ext cx="1841268" cy="407323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43741" y="4139738"/>
              <a:ext cx="216130" cy="220287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18803" y="4023359"/>
              <a:ext cx="7656022" cy="403167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097279" y="4326774"/>
              <a:ext cx="2169621" cy="394854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296785" y="4725785"/>
              <a:ext cx="199505" cy="199505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271846" y="4617719"/>
              <a:ext cx="2730731" cy="407323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86541" y="5066607"/>
              <a:ext cx="236912" cy="236912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361603" y="4937759"/>
              <a:ext cx="3640974" cy="494607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839585" y="5448992"/>
              <a:ext cx="199505" cy="199505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814647" y="5340926"/>
              <a:ext cx="2019992" cy="407323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839585" y="5756563"/>
              <a:ext cx="199505" cy="195349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814647" y="5648497"/>
              <a:ext cx="1055716" cy="403167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839585" y="6072446"/>
              <a:ext cx="199505" cy="199505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814647" y="5964381"/>
              <a:ext cx="3620192" cy="407323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396239" y="1078653"/>
              <a:ext cx="186266" cy="186266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853439" y="1738883"/>
              <a:ext cx="167640" cy="167639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396239" y="2104813"/>
              <a:ext cx="186266" cy="186266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853439" y="2488183"/>
              <a:ext cx="167640" cy="167639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310639" y="2833454"/>
              <a:ext cx="149013" cy="149013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853439" y="3161283"/>
              <a:ext cx="167640" cy="167639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310639" y="3506554"/>
              <a:ext cx="149013" cy="149013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310639" y="3824054"/>
              <a:ext cx="149013" cy="149013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853439" y="4151883"/>
              <a:ext cx="167640" cy="167639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310639" y="4738454"/>
              <a:ext cx="149013" cy="149013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396239" y="5076613"/>
              <a:ext cx="186266" cy="186266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853439" y="5462354"/>
              <a:ext cx="149013" cy="149013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853439" y="5767154"/>
              <a:ext cx="149013" cy="149013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853439" y="6084654"/>
              <a:ext cx="149013" cy="149013"/>
            </a:xfrm>
            <a:prstGeom prst="rect">
              <a:avLst/>
            </a:prstGeom>
          </p:spPr>
        </p:pic>
      </p:grpSp>
      <p:sp>
        <p:nvSpPr>
          <p:cNvPr id="48" name="object 48"/>
          <p:cNvSpPr txBox="1"/>
          <p:nvPr/>
        </p:nvSpPr>
        <p:spPr>
          <a:xfrm>
            <a:off x="726439" y="998220"/>
            <a:ext cx="7720330" cy="5288915"/>
          </a:xfrm>
          <a:prstGeom prst="rect">
            <a:avLst/>
          </a:prstGeom>
        </p:spPr>
        <p:txBody>
          <a:bodyPr wrap="square" lIns="0" tIns="53340" rIns="0" bIns="0" rtlCol="0" vert="horz">
            <a:spAutoFit/>
          </a:bodyPr>
          <a:lstStyle/>
          <a:p>
            <a:pPr marL="12700" marR="5080">
              <a:lnSpc>
                <a:spcPts val="2100"/>
              </a:lnSpc>
              <a:spcBef>
                <a:spcPts val="420"/>
              </a:spcBef>
            </a:pP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When Windows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NT was designed, 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there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was no dominant processor </a:t>
            </a:r>
            <a:r>
              <a:rPr dirty="0" sz="2000" spc="-55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architecture</a:t>
            </a:r>
            <a:endParaRPr sz="2000">
              <a:latin typeface="Arial MT"/>
              <a:cs typeface="Arial MT"/>
            </a:endParaRPr>
          </a:p>
          <a:p>
            <a:pPr marL="412750">
              <a:lnSpc>
                <a:spcPct val="100000"/>
              </a:lnSpc>
              <a:spcBef>
                <a:spcPts val="730"/>
              </a:spcBef>
            </a:pPr>
            <a:r>
              <a:rPr dirty="0" sz="1800" spc="-5">
                <a:solidFill>
                  <a:srgbClr val="FFFFFF"/>
                </a:solidFill>
                <a:latin typeface="Arial MT"/>
                <a:cs typeface="Arial MT"/>
              </a:rPr>
              <a:t>Therefore </a:t>
            </a:r>
            <a:r>
              <a:rPr dirty="0" sz="1800">
                <a:solidFill>
                  <a:srgbClr val="FFFFFF"/>
                </a:solidFill>
                <a:latin typeface="Arial MT"/>
                <a:cs typeface="Arial MT"/>
              </a:rPr>
              <a:t>it</a:t>
            </a:r>
            <a:r>
              <a:rPr dirty="0" sz="18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FFFFFF"/>
                </a:solidFill>
                <a:latin typeface="Arial MT"/>
                <a:cs typeface="Arial MT"/>
              </a:rPr>
              <a:t>was</a:t>
            </a:r>
            <a:r>
              <a:rPr dirty="0" sz="18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FFFFFF"/>
                </a:solidFill>
                <a:latin typeface="Arial MT"/>
                <a:cs typeface="Arial MT"/>
              </a:rPr>
              <a:t>designed </a:t>
            </a:r>
            <a:r>
              <a:rPr dirty="0" sz="1800" spc="-5">
                <a:solidFill>
                  <a:srgbClr val="FFFFFF"/>
                </a:solidFill>
                <a:latin typeface="Arial MT"/>
                <a:cs typeface="Arial MT"/>
              </a:rPr>
              <a:t>to </a:t>
            </a:r>
            <a:r>
              <a:rPr dirty="0" sz="1800">
                <a:solidFill>
                  <a:srgbClr val="FFFFFF"/>
                </a:solidFill>
                <a:latin typeface="Arial MT"/>
                <a:cs typeface="Arial MT"/>
              </a:rPr>
              <a:t>be</a:t>
            </a:r>
            <a:r>
              <a:rPr dirty="0" sz="1800" spc="-5">
                <a:solidFill>
                  <a:srgbClr val="FFFFFF"/>
                </a:solidFill>
                <a:latin typeface="Arial MT"/>
                <a:cs typeface="Arial MT"/>
              </a:rPr>
              <a:t> portable</a:t>
            </a:r>
            <a:endParaRPr sz="18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670"/>
              </a:spcBef>
            </a:pP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How</a:t>
            </a:r>
            <a:r>
              <a:rPr dirty="0" sz="2000" spc="-5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achieved?</a:t>
            </a:r>
            <a:endParaRPr sz="2000">
              <a:latin typeface="Arial MT"/>
              <a:cs typeface="Arial MT"/>
            </a:endParaRPr>
          </a:p>
          <a:p>
            <a:pPr marL="412750">
              <a:lnSpc>
                <a:spcPct val="100000"/>
              </a:lnSpc>
              <a:spcBef>
                <a:spcPts val="670"/>
              </a:spcBef>
            </a:pPr>
            <a:r>
              <a:rPr dirty="0" sz="1800">
                <a:solidFill>
                  <a:srgbClr val="FFFFFF"/>
                </a:solidFill>
                <a:latin typeface="Arial MT"/>
                <a:cs typeface="Arial MT"/>
              </a:rPr>
              <a:t>Most</a:t>
            </a:r>
            <a:r>
              <a:rPr dirty="0" sz="18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Arial MT"/>
                <a:cs typeface="Arial MT"/>
              </a:rPr>
              <a:t>Windows</a:t>
            </a:r>
            <a:r>
              <a:rPr dirty="0" sz="18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Arial MT"/>
                <a:cs typeface="Arial MT"/>
              </a:rPr>
              <a:t>OS </a:t>
            </a:r>
            <a:r>
              <a:rPr dirty="0" sz="1800">
                <a:solidFill>
                  <a:srgbClr val="FFFFFF"/>
                </a:solidFill>
                <a:latin typeface="Arial MT"/>
                <a:cs typeface="Arial MT"/>
              </a:rPr>
              <a:t>code and</a:t>
            </a:r>
            <a:r>
              <a:rPr dirty="0" sz="1800" spc="-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FFFFFF"/>
                </a:solidFill>
                <a:latin typeface="Arial MT"/>
                <a:cs typeface="Arial MT"/>
              </a:rPr>
              <a:t>device</a:t>
            </a:r>
            <a:r>
              <a:rPr dirty="0" sz="1800" spc="-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FFFFFF"/>
                </a:solidFill>
                <a:latin typeface="Arial MT"/>
                <a:cs typeface="Arial MT"/>
              </a:rPr>
              <a:t>drivers</a:t>
            </a:r>
            <a:r>
              <a:rPr dirty="0" sz="1800" spc="-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FFFFFF"/>
                </a:solidFill>
                <a:latin typeface="Arial MT"/>
                <a:cs typeface="Arial MT"/>
              </a:rPr>
              <a:t>is</a:t>
            </a:r>
            <a:r>
              <a:rPr dirty="0" sz="18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Arial MT"/>
                <a:cs typeface="Arial MT"/>
              </a:rPr>
              <a:t>written </a:t>
            </a:r>
            <a:r>
              <a:rPr dirty="0" sz="180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dirty="0" sz="1800" spc="-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FFFFFF"/>
                </a:solidFill>
                <a:latin typeface="Arial MT"/>
                <a:cs typeface="Arial MT"/>
              </a:rPr>
              <a:t>C</a:t>
            </a:r>
            <a:endParaRPr sz="1800">
              <a:latin typeface="Arial MT"/>
              <a:cs typeface="Arial MT"/>
            </a:endParaRPr>
          </a:p>
          <a:p>
            <a:pPr marL="812800">
              <a:lnSpc>
                <a:spcPct val="100000"/>
              </a:lnSpc>
              <a:spcBef>
                <a:spcPts val="610"/>
              </a:spcBef>
            </a:pPr>
            <a:r>
              <a:rPr dirty="0" sz="1600">
                <a:solidFill>
                  <a:srgbClr val="FFFFFF"/>
                </a:solidFill>
                <a:latin typeface="Arial MT"/>
                <a:cs typeface="Arial MT"/>
              </a:rPr>
              <a:t>HAL</a:t>
            </a:r>
            <a:r>
              <a:rPr dirty="0" sz="16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60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dirty="0" sz="16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600">
                <a:solidFill>
                  <a:srgbClr val="FFFFFF"/>
                </a:solidFill>
                <a:latin typeface="Arial MT"/>
                <a:cs typeface="Arial MT"/>
              </a:rPr>
              <a:t>kernel</a:t>
            </a:r>
            <a:r>
              <a:rPr dirty="0" sz="16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600" spc="-5">
                <a:solidFill>
                  <a:srgbClr val="FFFFFF"/>
                </a:solidFill>
                <a:latin typeface="Arial MT"/>
                <a:cs typeface="Arial MT"/>
              </a:rPr>
              <a:t>contain</a:t>
            </a:r>
            <a:r>
              <a:rPr dirty="0" sz="16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600">
                <a:solidFill>
                  <a:srgbClr val="FFFFFF"/>
                </a:solidFill>
                <a:latin typeface="Arial MT"/>
                <a:cs typeface="Arial MT"/>
              </a:rPr>
              <a:t>some</a:t>
            </a:r>
            <a:r>
              <a:rPr dirty="0" sz="16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600">
                <a:solidFill>
                  <a:srgbClr val="FFFFFF"/>
                </a:solidFill>
                <a:latin typeface="Arial MT"/>
                <a:cs typeface="Arial MT"/>
              </a:rPr>
              <a:t>assembly</a:t>
            </a:r>
            <a:r>
              <a:rPr dirty="0" sz="16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600">
                <a:solidFill>
                  <a:srgbClr val="FFFFFF"/>
                </a:solidFill>
                <a:latin typeface="Arial MT"/>
                <a:cs typeface="Arial MT"/>
              </a:rPr>
              <a:t>language</a:t>
            </a:r>
            <a:endParaRPr sz="1600">
              <a:latin typeface="Arial MT"/>
              <a:cs typeface="Arial MT"/>
            </a:endParaRPr>
          </a:p>
          <a:p>
            <a:pPr marL="412750">
              <a:lnSpc>
                <a:spcPct val="100000"/>
              </a:lnSpc>
              <a:spcBef>
                <a:spcPts val="610"/>
              </a:spcBef>
            </a:pPr>
            <a:r>
              <a:rPr dirty="0" sz="1800">
                <a:solidFill>
                  <a:srgbClr val="FFFFFF"/>
                </a:solidFill>
                <a:latin typeface="Arial MT"/>
                <a:cs typeface="Arial MT"/>
              </a:rPr>
              <a:t>Some</a:t>
            </a:r>
            <a:r>
              <a:rPr dirty="0" sz="1800" spc="-5">
                <a:solidFill>
                  <a:srgbClr val="FFFFFF"/>
                </a:solidFill>
                <a:latin typeface="Arial MT"/>
                <a:cs typeface="Arial MT"/>
              </a:rPr>
              <a:t> components</a:t>
            </a:r>
            <a:r>
              <a:rPr dirty="0" sz="18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FFFFFF"/>
                </a:solidFill>
                <a:latin typeface="Arial MT"/>
                <a:cs typeface="Arial MT"/>
              </a:rPr>
              <a:t>are</a:t>
            </a:r>
            <a:r>
              <a:rPr dirty="0" sz="1800" spc="-5">
                <a:solidFill>
                  <a:srgbClr val="FFFFFF"/>
                </a:solidFill>
                <a:latin typeface="Arial MT"/>
                <a:cs typeface="Arial MT"/>
              </a:rPr>
              <a:t> written </a:t>
            </a:r>
            <a:r>
              <a:rPr dirty="0" sz="180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dirty="0" sz="1800" spc="-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FFFFFF"/>
                </a:solidFill>
                <a:latin typeface="Arial MT"/>
                <a:cs typeface="Arial MT"/>
              </a:rPr>
              <a:t>C++:</a:t>
            </a:r>
            <a:endParaRPr sz="1800">
              <a:latin typeface="Arial MT"/>
              <a:cs typeface="Arial MT"/>
            </a:endParaRPr>
          </a:p>
          <a:p>
            <a:pPr marL="812800" marR="3533775">
              <a:lnSpc>
                <a:spcPct val="130200"/>
              </a:lnSpc>
              <a:spcBef>
                <a:spcPts val="35"/>
              </a:spcBef>
            </a:pPr>
            <a:r>
              <a:rPr dirty="0" sz="1600" spc="-5">
                <a:solidFill>
                  <a:srgbClr val="FFFFFF"/>
                </a:solidFill>
                <a:latin typeface="Arial MT"/>
                <a:cs typeface="Arial MT"/>
              </a:rPr>
              <a:t>windowing/graphics</a:t>
            </a:r>
            <a:r>
              <a:rPr dirty="0" sz="1600" spc="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600" spc="-5">
                <a:solidFill>
                  <a:srgbClr val="FFFFFF"/>
                </a:solidFill>
                <a:latin typeface="Arial MT"/>
                <a:cs typeface="Arial MT"/>
              </a:rPr>
              <a:t>subsystem</a:t>
            </a:r>
            <a:r>
              <a:rPr dirty="0" sz="1600" spc="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600">
                <a:solidFill>
                  <a:srgbClr val="FFFFFF"/>
                </a:solidFill>
                <a:latin typeface="Arial MT"/>
                <a:cs typeface="Arial MT"/>
              </a:rPr>
              <a:t>driver </a:t>
            </a:r>
            <a:r>
              <a:rPr dirty="0" sz="1600" spc="-43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600">
                <a:solidFill>
                  <a:srgbClr val="FFFFFF"/>
                </a:solidFill>
                <a:latin typeface="Arial MT"/>
                <a:cs typeface="Arial MT"/>
              </a:rPr>
              <a:t>volume</a:t>
            </a:r>
            <a:r>
              <a:rPr dirty="0" sz="1600" spc="-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600">
                <a:solidFill>
                  <a:srgbClr val="FFFFFF"/>
                </a:solidFill>
                <a:latin typeface="Arial MT"/>
                <a:cs typeface="Arial MT"/>
              </a:rPr>
              <a:t>manager</a:t>
            </a:r>
            <a:endParaRPr sz="1600">
              <a:latin typeface="Arial MT"/>
              <a:cs typeface="Arial MT"/>
            </a:endParaRPr>
          </a:p>
          <a:p>
            <a:pPr marL="405765" marR="18415" indent="6350">
              <a:lnSpc>
                <a:spcPts val="1970"/>
              </a:lnSpc>
              <a:spcBef>
                <a:spcPts val="830"/>
              </a:spcBef>
            </a:pPr>
            <a:r>
              <a:rPr dirty="0" sz="1800" spc="-5">
                <a:solidFill>
                  <a:srgbClr val="FFFFFF"/>
                </a:solidFill>
                <a:latin typeface="Arial MT"/>
                <a:cs typeface="Arial MT"/>
              </a:rPr>
              <a:t>Hardware-specific </a:t>
            </a:r>
            <a:r>
              <a:rPr dirty="0" sz="1800">
                <a:solidFill>
                  <a:srgbClr val="FFFFFF"/>
                </a:solidFill>
                <a:latin typeface="Arial MT"/>
                <a:cs typeface="Arial MT"/>
              </a:rPr>
              <a:t>code is </a:t>
            </a:r>
            <a:r>
              <a:rPr dirty="0" sz="1800" spc="-5">
                <a:solidFill>
                  <a:srgbClr val="FFFFFF"/>
                </a:solidFill>
                <a:latin typeface="Arial MT"/>
                <a:cs typeface="Arial MT"/>
              </a:rPr>
              <a:t>isolated</a:t>
            </a:r>
            <a:r>
              <a:rPr dirty="0" sz="1800">
                <a:solidFill>
                  <a:srgbClr val="FFFFFF"/>
                </a:solidFill>
                <a:latin typeface="Arial MT"/>
                <a:cs typeface="Arial MT"/>
              </a:rPr>
              <a:t> in</a:t>
            </a:r>
            <a:r>
              <a:rPr dirty="0" sz="1800" spc="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FFFFFF"/>
                </a:solidFill>
                <a:latin typeface="Arial MT"/>
                <a:cs typeface="Arial MT"/>
              </a:rPr>
              <a:t>low level</a:t>
            </a:r>
            <a:r>
              <a:rPr dirty="0" sz="1800" spc="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FFFFFF"/>
                </a:solidFill>
                <a:latin typeface="Arial MT"/>
                <a:cs typeface="Arial MT"/>
              </a:rPr>
              <a:t>layers</a:t>
            </a:r>
            <a:r>
              <a:rPr dirty="0" sz="1800" spc="-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FFFFFF"/>
                </a:solidFill>
                <a:latin typeface="Arial MT"/>
                <a:cs typeface="Arial MT"/>
              </a:rPr>
              <a:t>of </a:t>
            </a:r>
            <a:r>
              <a:rPr dirty="0" sz="1800" spc="-5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dirty="0" sz="180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Arial MT"/>
                <a:cs typeface="Arial MT"/>
              </a:rPr>
              <a:t>OS</a:t>
            </a:r>
            <a:r>
              <a:rPr dirty="0" sz="1800" spc="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FFFFFF"/>
                </a:solidFill>
                <a:latin typeface="Arial MT"/>
                <a:cs typeface="Arial MT"/>
              </a:rPr>
              <a:t>(such as </a:t>
            </a:r>
            <a:r>
              <a:rPr dirty="0" sz="1800" spc="-484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FFFFFF"/>
                </a:solidFill>
                <a:latin typeface="Arial MT"/>
                <a:cs typeface="Arial MT"/>
              </a:rPr>
              <a:t>Kernel</a:t>
            </a:r>
            <a:r>
              <a:rPr dirty="0" sz="1800" spc="-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FFFFFF"/>
                </a:solidFill>
                <a:latin typeface="Arial MT"/>
                <a:cs typeface="Arial MT"/>
              </a:rPr>
              <a:t>and </a:t>
            </a:r>
            <a:r>
              <a:rPr dirty="0" sz="1800" spc="-5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dirty="0" sz="1800">
                <a:solidFill>
                  <a:srgbClr val="FFFFFF"/>
                </a:solidFill>
                <a:latin typeface="Arial MT"/>
                <a:cs typeface="Arial MT"/>
              </a:rPr>
              <a:t> HAL)</a:t>
            </a:r>
            <a:endParaRPr sz="1800">
              <a:latin typeface="Arial MT"/>
              <a:cs typeface="Arial MT"/>
            </a:endParaRPr>
          </a:p>
          <a:p>
            <a:pPr marL="812800">
              <a:lnSpc>
                <a:spcPct val="100000"/>
              </a:lnSpc>
              <a:spcBef>
                <a:spcPts val="509"/>
              </a:spcBef>
            </a:pPr>
            <a:r>
              <a:rPr dirty="0" sz="1600">
                <a:solidFill>
                  <a:srgbClr val="FFFFFF"/>
                </a:solidFill>
                <a:latin typeface="Arial MT"/>
                <a:cs typeface="Arial MT"/>
              </a:rPr>
              <a:t>Provides</a:t>
            </a:r>
            <a:r>
              <a:rPr dirty="0" sz="160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600" spc="-5">
                <a:solidFill>
                  <a:srgbClr val="FFFFFF"/>
                </a:solidFill>
                <a:latin typeface="Arial MT"/>
                <a:cs typeface="Arial MT"/>
              </a:rPr>
              <a:t>portable</a:t>
            </a:r>
            <a:r>
              <a:rPr dirty="0" sz="16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600" spc="-5">
                <a:solidFill>
                  <a:srgbClr val="FFFFFF"/>
                </a:solidFill>
                <a:latin typeface="Arial MT"/>
                <a:cs typeface="Arial MT"/>
              </a:rPr>
              <a:t>interface</a:t>
            </a:r>
            <a:endParaRPr sz="16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635"/>
              </a:spcBef>
            </a:pP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XP</a:t>
            </a:r>
            <a:r>
              <a:rPr dirty="0" sz="2000" spc="-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dirty="0" sz="2000" spc="-3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Server</a:t>
            </a:r>
            <a:r>
              <a:rPr dirty="0" sz="2000" spc="-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2003</a:t>
            </a:r>
            <a:r>
              <a:rPr dirty="0" sz="2000" spc="-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support</a:t>
            </a:r>
            <a:endParaRPr sz="2000">
              <a:latin typeface="Arial MT"/>
              <a:cs typeface="Arial MT"/>
            </a:endParaRPr>
          </a:p>
          <a:p>
            <a:pPr marL="412750" marR="5650230">
              <a:lnSpc>
                <a:spcPct val="125000"/>
              </a:lnSpc>
              <a:spcBef>
                <a:spcPts val="265"/>
              </a:spcBef>
            </a:pPr>
            <a:r>
              <a:rPr dirty="0" sz="1600" spc="-5">
                <a:solidFill>
                  <a:srgbClr val="FFFFFF"/>
                </a:solidFill>
                <a:latin typeface="Arial MT"/>
                <a:cs typeface="Arial MT"/>
              </a:rPr>
              <a:t>Intel Itanium IA-64 </a:t>
            </a:r>
            <a:r>
              <a:rPr dirty="0" sz="1600" spc="-434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600">
                <a:solidFill>
                  <a:srgbClr val="FFFFFF"/>
                </a:solidFill>
                <a:latin typeface="Arial MT"/>
                <a:cs typeface="Arial MT"/>
              </a:rPr>
              <a:t>AMD64</a:t>
            </a:r>
            <a:endParaRPr sz="1600">
              <a:latin typeface="Arial MT"/>
              <a:cs typeface="Arial MT"/>
            </a:endParaRPr>
          </a:p>
          <a:p>
            <a:pPr marL="412750">
              <a:lnSpc>
                <a:spcPct val="100000"/>
              </a:lnSpc>
              <a:spcBef>
                <a:spcPts val="580"/>
              </a:spcBef>
            </a:pPr>
            <a:r>
              <a:rPr dirty="0" sz="1600" spc="-5">
                <a:solidFill>
                  <a:srgbClr val="FFFFFF"/>
                </a:solidFill>
                <a:latin typeface="Arial MT"/>
                <a:cs typeface="Arial MT"/>
              </a:rPr>
              <a:t>Intel</a:t>
            </a:r>
            <a:r>
              <a:rPr dirty="0" sz="1600">
                <a:solidFill>
                  <a:srgbClr val="FFFFFF"/>
                </a:solidFill>
                <a:latin typeface="Arial MT"/>
                <a:cs typeface="Arial MT"/>
              </a:rPr>
              <a:t> 64-bit</a:t>
            </a:r>
            <a:r>
              <a:rPr dirty="0" sz="1600" spc="-5">
                <a:solidFill>
                  <a:srgbClr val="FFFFFF"/>
                </a:solidFill>
                <a:latin typeface="Arial MT"/>
                <a:cs typeface="Arial MT"/>
              </a:rPr>
              <a:t> Extension</a:t>
            </a:r>
            <a:r>
              <a:rPr dirty="0" sz="160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600" spc="-5">
                <a:solidFill>
                  <a:srgbClr val="FFFFFF"/>
                </a:solidFill>
                <a:latin typeface="Arial MT"/>
                <a:cs typeface="Arial MT"/>
              </a:rPr>
              <a:t>Tech</a:t>
            </a:r>
            <a:r>
              <a:rPr dirty="0" sz="160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600" spc="-5">
                <a:solidFill>
                  <a:srgbClr val="FFFFFF"/>
                </a:solidFill>
                <a:latin typeface="Arial MT"/>
                <a:cs typeface="Arial MT"/>
              </a:rPr>
              <a:t>(EM64T)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49" name="object 49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dirty="0"/>
              <a:t>32</a:t>
            </a:fld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07076" y="224443"/>
            <a:ext cx="6704330" cy="1371600"/>
            <a:chOff x="507076" y="224443"/>
            <a:chExt cx="6704330" cy="13716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07076" y="224443"/>
              <a:ext cx="6704214" cy="76061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7076" y="835428"/>
              <a:ext cx="2348345" cy="760614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35939" y="253683"/>
            <a:ext cx="6606540" cy="1244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tabLst>
                <a:tab pos="3373120" algn="l"/>
              </a:tabLst>
            </a:pPr>
            <a:r>
              <a:rPr dirty="0"/>
              <a:t>Reen</a:t>
            </a:r>
            <a:r>
              <a:rPr dirty="0" spc="-5"/>
              <a:t>t</a:t>
            </a:r>
            <a:r>
              <a:rPr dirty="0"/>
              <a:t>rant</a:t>
            </a:r>
            <a:r>
              <a:rPr dirty="0" spc="-5"/>
              <a:t> </a:t>
            </a:r>
            <a:r>
              <a:rPr dirty="0"/>
              <a:t>and	Asynchronous  </a:t>
            </a:r>
            <a:r>
              <a:rPr dirty="0" spc="-5"/>
              <a:t>Operation</a:t>
            </a:r>
          </a:p>
        </p:txBody>
      </p:sp>
      <p:grpSp>
        <p:nvGrpSpPr>
          <p:cNvPr id="6" name="object 6"/>
          <p:cNvGrpSpPr/>
          <p:nvPr/>
        </p:nvGrpSpPr>
        <p:grpSpPr>
          <a:xfrm>
            <a:off x="511232" y="1633450"/>
            <a:ext cx="8147050" cy="4297680"/>
            <a:chOff x="511232" y="1633450"/>
            <a:chExt cx="8147050" cy="4297680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1232" y="1633450"/>
              <a:ext cx="5569526" cy="61929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59625" y="2319250"/>
              <a:ext cx="278476" cy="282632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30530" y="2140526"/>
              <a:ext cx="7427422" cy="552796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87977" y="2572789"/>
              <a:ext cx="2115588" cy="540327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59625" y="3196242"/>
              <a:ext cx="278476" cy="282632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30530" y="3017520"/>
              <a:ext cx="7007628" cy="552796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87977" y="3462250"/>
              <a:ext cx="1758142" cy="540327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36170" y="4102330"/>
              <a:ext cx="320039" cy="315883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11232" y="3894512"/>
              <a:ext cx="6483926" cy="706581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59625" y="4671752"/>
              <a:ext cx="278476" cy="278476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30530" y="4488872"/>
              <a:ext cx="7527174" cy="619298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59625" y="5178828"/>
              <a:ext cx="278476" cy="282632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30530" y="5000104"/>
              <a:ext cx="7020097" cy="552796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487977" y="5440679"/>
              <a:ext cx="1899457" cy="490450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48639" y="1766146"/>
              <a:ext cx="260773" cy="260773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170939" y="2333751"/>
              <a:ext cx="223520" cy="223520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170939" y="3210051"/>
              <a:ext cx="223520" cy="223520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48639" y="4112090"/>
              <a:ext cx="260773" cy="260773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170939" y="4683252"/>
              <a:ext cx="223520" cy="223519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170939" y="5191251"/>
              <a:ext cx="223520" cy="223520"/>
            </a:xfrm>
            <a:prstGeom prst="rect">
              <a:avLst/>
            </a:prstGeom>
          </p:spPr>
        </p:pic>
      </p:grpSp>
      <p:sp>
        <p:nvSpPr>
          <p:cNvPr id="27" name="object 27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924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515"/>
              </a:spcBef>
            </a:pPr>
            <a:r>
              <a:rPr dirty="0" sz="2800" spc="-5"/>
              <a:t>Windows</a:t>
            </a:r>
            <a:r>
              <a:rPr dirty="0" sz="2800" spc="-10"/>
              <a:t> </a:t>
            </a:r>
            <a:r>
              <a:rPr dirty="0" sz="2800"/>
              <a:t>kernel is</a:t>
            </a:r>
            <a:r>
              <a:rPr dirty="0" sz="2800" spc="-10"/>
              <a:t> </a:t>
            </a:r>
            <a:r>
              <a:rPr dirty="0" sz="2800" spc="-5"/>
              <a:t>fully reentrant</a:t>
            </a:r>
            <a:endParaRPr sz="2800"/>
          </a:p>
          <a:p>
            <a:pPr marL="633095" marR="89535" indent="6350">
              <a:lnSpc>
                <a:spcPts val="2820"/>
              </a:lnSpc>
              <a:spcBef>
                <a:spcPts val="1360"/>
              </a:spcBef>
            </a:pPr>
            <a:r>
              <a:rPr dirty="0"/>
              <a:t>Kernel </a:t>
            </a:r>
            <a:r>
              <a:rPr dirty="0" spc="-5"/>
              <a:t>functions </a:t>
            </a:r>
            <a:r>
              <a:rPr dirty="0"/>
              <a:t>can be invoked by</a:t>
            </a:r>
            <a:r>
              <a:rPr dirty="0" spc="-5"/>
              <a:t> multiple</a:t>
            </a:r>
            <a:r>
              <a:rPr dirty="0"/>
              <a:t> </a:t>
            </a:r>
            <a:r>
              <a:rPr dirty="0" spc="-5"/>
              <a:t>threads </a:t>
            </a:r>
            <a:r>
              <a:rPr dirty="0" spc="-655"/>
              <a:t> </a:t>
            </a:r>
            <a:r>
              <a:rPr dirty="0" spc="-5"/>
              <a:t>simultaneously</a:t>
            </a:r>
          </a:p>
          <a:p>
            <a:pPr marL="633095" marR="496570" indent="6350">
              <a:lnSpc>
                <a:spcPct val="101499"/>
              </a:lnSpc>
              <a:spcBef>
                <a:spcPts val="1075"/>
              </a:spcBef>
            </a:pPr>
            <a:r>
              <a:rPr dirty="0"/>
              <a:t>No</a:t>
            </a:r>
            <a:r>
              <a:rPr dirty="0" spc="5"/>
              <a:t> </a:t>
            </a:r>
            <a:r>
              <a:rPr dirty="0" spc="-5"/>
              <a:t>serialization</a:t>
            </a:r>
            <a:r>
              <a:rPr dirty="0" spc="5"/>
              <a:t> </a:t>
            </a:r>
            <a:r>
              <a:rPr dirty="0"/>
              <a:t>of user </a:t>
            </a:r>
            <a:r>
              <a:rPr dirty="0" spc="-5"/>
              <a:t>threads</a:t>
            </a:r>
            <a:r>
              <a:rPr dirty="0"/>
              <a:t> when</a:t>
            </a:r>
            <a:r>
              <a:rPr dirty="0" spc="5"/>
              <a:t> </a:t>
            </a:r>
            <a:r>
              <a:rPr dirty="0" spc="-5"/>
              <a:t>performing </a:t>
            </a:r>
            <a:r>
              <a:rPr dirty="0" spc="-650"/>
              <a:t> </a:t>
            </a:r>
            <a:r>
              <a:rPr dirty="0" spc="-5"/>
              <a:t>system</a:t>
            </a:r>
            <a:r>
              <a:rPr dirty="0" spc="-10"/>
              <a:t> </a:t>
            </a:r>
            <a:r>
              <a:rPr dirty="0"/>
              <a:t>calls</a:t>
            </a:r>
          </a:p>
          <a:p>
            <a:pPr marL="12700">
              <a:lnSpc>
                <a:spcPct val="100000"/>
              </a:lnSpc>
              <a:spcBef>
                <a:spcPts val="1190"/>
              </a:spcBef>
            </a:pPr>
            <a:r>
              <a:rPr dirty="0" sz="2800" spc="-5"/>
              <a:t>I/O</a:t>
            </a:r>
            <a:r>
              <a:rPr dirty="0" sz="2800" spc="-15"/>
              <a:t> </a:t>
            </a:r>
            <a:r>
              <a:rPr dirty="0" sz="2800" spc="-5"/>
              <a:t>system</a:t>
            </a:r>
            <a:r>
              <a:rPr dirty="0" sz="2800" spc="-15"/>
              <a:t> </a:t>
            </a:r>
            <a:r>
              <a:rPr dirty="0" sz="2800"/>
              <a:t>works</a:t>
            </a:r>
            <a:r>
              <a:rPr dirty="0" sz="2800" spc="-15"/>
              <a:t> </a:t>
            </a:r>
            <a:r>
              <a:rPr dirty="0" sz="2800" spc="-5"/>
              <a:t>fully</a:t>
            </a:r>
            <a:r>
              <a:rPr dirty="0" sz="2800" spc="-15"/>
              <a:t> </a:t>
            </a:r>
            <a:r>
              <a:rPr dirty="0" sz="2800"/>
              <a:t>asynchronously</a:t>
            </a:r>
            <a:endParaRPr sz="2800"/>
          </a:p>
          <a:p>
            <a:pPr marL="639445">
              <a:lnSpc>
                <a:spcPct val="100000"/>
              </a:lnSpc>
              <a:spcBef>
                <a:spcPts val="1245"/>
              </a:spcBef>
            </a:pPr>
            <a:r>
              <a:rPr dirty="0"/>
              <a:t>Asynchronous</a:t>
            </a:r>
            <a:r>
              <a:rPr dirty="0" spc="-5"/>
              <a:t> I/O </a:t>
            </a:r>
            <a:r>
              <a:rPr dirty="0"/>
              <a:t>improves </a:t>
            </a:r>
            <a:r>
              <a:rPr dirty="0" spc="-5"/>
              <a:t>application’s throughput</a:t>
            </a:r>
          </a:p>
          <a:p>
            <a:pPr marL="633095" marR="495934" indent="6350">
              <a:lnSpc>
                <a:spcPct val="101499"/>
              </a:lnSpc>
              <a:spcBef>
                <a:spcPts val="1080"/>
              </a:spcBef>
            </a:pPr>
            <a:r>
              <a:rPr dirty="0"/>
              <a:t>Synchronous wrapper </a:t>
            </a:r>
            <a:r>
              <a:rPr dirty="0" spc="-5"/>
              <a:t>functions </a:t>
            </a:r>
            <a:r>
              <a:rPr dirty="0"/>
              <a:t>provide </a:t>
            </a:r>
            <a:r>
              <a:rPr dirty="0" spc="-5"/>
              <a:t>ease-of- </a:t>
            </a:r>
            <a:r>
              <a:rPr dirty="0" spc="-660"/>
              <a:t> </a:t>
            </a:r>
            <a:r>
              <a:rPr dirty="0"/>
              <a:t>programming</a:t>
            </a:r>
          </a:p>
        </p:txBody>
      </p:sp>
      <p:sp>
        <p:nvSpPr>
          <p:cNvPr id="28" name="object 2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dirty="0"/>
              <a:t>32</a:t>
            </a:fld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2261" y="78971"/>
            <a:ext cx="7768243" cy="76061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59739" y="109220"/>
            <a:ext cx="7675880" cy="635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223635" algn="l"/>
              </a:tabLst>
            </a:pPr>
            <a:r>
              <a:rPr dirty="0"/>
              <a:t>Symme</a:t>
            </a:r>
            <a:r>
              <a:rPr dirty="0" spc="-5"/>
              <a:t>t</a:t>
            </a:r>
            <a:r>
              <a:rPr dirty="0"/>
              <a:t>ric</a:t>
            </a:r>
            <a:r>
              <a:rPr dirty="0" spc="-5"/>
              <a:t> </a:t>
            </a:r>
            <a:r>
              <a:rPr dirty="0"/>
              <a:t>Mul</a:t>
            </a:r>
            <a:r>
              <a:rPr dirty="0" spc="-5"/>
              <a:t>t</a:t>
            </a:r>
            <a:r>
              <a:rPr dirty="0"/>
              <a:t>iprocessing	</a:t>
            </a:r>
            <a:r>
              <a:rPr dirty="0" spc="-5"/>
              <a:t>(SMP)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54032" y="1379912"/>
            <a:ext cx="6047740" cy="4634865"/>
            <a:chOff x="54032" y="1379912"/>
            <a:chExt cx="6047740" cy="4634865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4032" y="1379912"/>
              <a:ext cx="2818014" cy="4572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02425" y="1862051"/>
              <a:ext cx="199505" cy="199505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77487" y="1737360"/>
              <a:ext cx="4783974" cy="428105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02425" y="2207029"/>
              <a:ext cx="199505" cy="19950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77487" y="2078181"/>
              <a:ext cx="4405745" cy="432261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02425" y="2547851"/>
              <a:ext cx="199505" cy="199505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77487" y="2423159"/>
              <a:ext cx="4646814" cy="390698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30778" y="2714105"/>
              <a:ext cx="2614352" cy="390698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8970" y="3162992"/>
              <a:ext cx="236912" cy="232756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4032" y="3005050"/>
              <a:ext cx="4738254" cy="523701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02425" y="3566160"/>
              <a:ext cx="199505" cy="199505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77487" y="3437312"/>
              <a:ext cx="3453937" cy="390698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30778" y="3728258"/>
              <a:ext cx="2564476" cy="357447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30778" y="3969327"/>
              <a:ext cx="2094806" cy="394854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8970" y="4418213"/>
              <a:ext cx="236912" cy="236912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4032" y="4264428"/>
              <a:ext cx="6047508" cy="469669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99010" y="4634345"/>
              <a:ext cx="660861" cy="453043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02425" y="5108171"/>
              <a:ext cx="199505" cy="199505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77487" y="5000104"/>
              <a:ext cx="3387436" cy="403167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702425" y="5424054"/>
              <a:ext cx="199505" cy="199505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677487" y="5315988"/>
              <a:ext cx="3387436" cy="407323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702425" y="5744094"/>
              <a:ext cx="199505" cy="195349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677487" y="5636029"/>
              <a:ext cx="4567843" cy="378229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91439" y="1485053"/>
              <a:ext cx="186266" cy="186266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713739" y="1875874"/>
              <a:ext cx="149013" cy="149013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713739" y="2218774"/>
              <a:ext cx="149013" cy="149013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713739" y="2561674"/>
              <a:ext cx="149013" cy="149013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91439" y="3171613"/>
              <a:ext cx="186266" cy="186266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713739" y="3577674"/>
              <a:ext cx="149013" cy="149013"/>
            </a:xfrm>
            <a:prstGeom prst="rect">
              <a:avLst/>
            </a:prstGeom>
          </p:spPr>
        </p:pic>
      </p:grpSp>
      <p:sp>
        <p:nvSpPr>
          <p:cNvPr id="34" name="object 34"/>
          <p:cNvSpPr txBox="1"/>
          <p:nvPr/>
        </p:nvSpPr>
        <p:spPr>
          <a:xfrm>
            <a:off x="435937" y="1709927"/>
            <a:ext cx="4989830" cy="2555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639445" marR="5080">
              <a:lnSpc>
                <a:spcPct val="140600"/>
              </a:lnSpc>
              <a:spcBef>
                <a:spcPts val="100"/>
              </a:spcBef>
            </a:pPr>
            <a:r>
              <a:rPr dirty="0" sz="1600">
                <a:solidFill>
                  <a:srgbClr val="FFFFFF"/>
                </a:solidFill>
                <a:latin typeface="Arial MT"/>
                <a:cs typeface="Arial MT"/>
              </a:rPr>
              <a:t>All</a:t>
            </a:r>
            <a:r>
              <a:rPr dirty="0" sz="16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600" spc="-5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dirty="0" sz="16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600">
                <a:solidFill>
                  <a:srgbClr val="FFFFFF"/>
                </a:solidFill>
                <a:latin typeface="Arial MT"/>
                <a:cs typeface="Arial MT"/>
              </a:rPr>
              <a:t>processors</a:t>
            </a:r>
            <a:r>
              <a:rPr dirty="0" sz="16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600">
                <a:solidFill>
                  <a:srgbClr val="FFFFFF"/>
                </a:solidFill>
                <a:latin typeface="Arial MT"/>
                <a:cs typeface="Arial MT"/>
              </a:rPr>
              <a:t>share</a:t>
            </a:r>
            <a:r>
              <a:rPr dirty="0" sz="16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600">
                <a:solidFill>
                  <a:srgbClr val="FFFFFF"/>
                </a:solidFill>
                <a:latin typeface="Arial MT"/>
                <a:cs typeface="Arial MT"/>
              </a:rPr>
              <a:t>just</a:t>
            </a:r>
            <a:r>
              <a:rPr dirty="0" sz="16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600">
                <a:solidFill>
                  <a:srgbClr val="FFFFFF"/>
                </a:solidFill>
                <a:latin typeface="Arial MT"/>
                <a:cs typeface="Arial MT"/>
              </a:rPr>
              <a:t>one</a:t>
            </a:r>
            <a:r>
              <a:rPr dirty="0" sz="16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600">
                <a:solidFill>
                  <a:srgbClr val="FFFFFF"/>
                </a:solidFill>
                <a:latin typeface="Arial MT"/>
                <a:cs typeface="Arial MT"/>
              </a:rPr>
              <a:t>memory</a:t>
            </a:r>
            <a:r>
              <a:rPr dirty="0" sz="16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600">
                <a:solidFill>
                  <a:srgbClr val="FFFFFF"/>
                </a:solidFill>
                <a:latin typeface="Arial MT"/>
                <a:cs typeface="Arial MT"/>
              </a:rPr>
              <a:t>space </a:t>
            </a:r>
            <a:r>
              <a:rPr dirty="0" sz="1600" spc="-43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600" spc="-5">
                <a:solidFill>
                  <a:srgbClr val="FFFFFF"/>
                </a:solidFill>
                <a:latin typeface="Arial MT"/>
                <a:cs typeface="Arial MT"/>
              </a:rPr>
              <a:t>Interrupts</a:t>
            </a:r>
            <a:r>
              <a:rPr dirty="0" sz="16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600">
                <a:solidFill>
                  <a:srgbClr val="FFFFFF"/>
                </a:solidFill>
                <a:latin typeface="Arial MT"/>
                <a:cs typeface="Arial MT"/>
              </a:rPr>
              <a:t>can</a:t>
            </a:r>
            <a:r>
              <a:rPr dirty="0" sz="1600" spc="-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600">
                <a:solidFill>
                  <a:srgbClr val="FFFFFF"/>
                </a:solidFill>
                <a:latin typeface="Arial MT"/>
                <a:cs typeface="Arial MT"/>
              </a:rPr>
              <a:t>be</a:t>
            </a:r>
            <a:r>
              <a:rPr dirty="0" sz="16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600">
                <a:solidFill>
                  <a:srgbClr val="FFFFFF"/>
                </a:solidFill>
                <a:latin typeface="Arial MT"/>
                <a:cs typeface="Arial MT"/>
              </a:rPr>
              <a:t>serviced</a:t>
            </a:r>
            <a:r>
              <a:rPr dirty="0" sz="1600" spc="-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600">
                <a:solidFill>
                  <a:srgbClr val="FFFFFF"/>
                </a:solidFill>
                <a:latin typeface="Arial MT"/>
                <a:cs typeface="Arial MT"/>
              </a:rPr>
              <a:t>on</a:t>
            </a:r>
            <a:r>
              <a:rPr dirty="0" sz="1600" spc="-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600">
                <a:solidFill>
                  <a:srgbClr val="FFFFFF"/>
                </a:solidFill>
                <a:latin typeface="Arial MT"/>
                <a:cs typeface="Arial MT"/>
              </a:rPr>
              <a:t>any</a:t>
            </a:r>
            <a:r>
              <a:rPr dirty="0" sz="16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600">
                <a:solidFill>
                  <a:srgbClr val="FFFFFF"/>
                </a:solidFill>
                <a:latin typeface="Arial MT"/>
                <a:cs typeface="Arial MT"/>
              </a:rPr>
              <a:t>processor</a:t>
            </a:r>
            <a:endParaRPr sz="1600">
              <a:latin typeface="Arial MT"/>
              <a:cs typeface="Arial MT"/>
            </a:endParaRPr>
          </a:p>
          <a:p>
            <a:pPr marL="633095" marR="139700" indent="6350">
              <a:lnSpc>
                <a:spcPct val="100000"/>
              </a:lnSpc>
              <a:spcBef>
                <a:spcPts val="780"/>
              </a:spcBef>
            </a:pPr>
            <a:r>
              <a:rPr dirty="0" sz="1600">
                <a:solidFill>
                  <a:srgbClr val="FFFFFF"/>
                </a:solidFill>
                <a:latin typeface="Arial MT"/>
                <a:cs typeface="Arial MT"/>
              </a:rPr>
              <a:t>Any</a:t>
            </a:r>
            <a:r>
              <a:rPr dirty="0" sz="160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600">
                <a:solidFill>
                  <a:srgbClr val="FFFFFF"/>
                </a:solidFill>
                <a:latin typeface="Arial MT"/>
                <a:cs typeface="Arial MT"/>
              </a:rPr>
              <a:t>processor</a:t>
            </a:r>
            <a:r>
              <a:rPr dirty="0" sz="16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600">
                <a:solidFill>
                  <a:srgbClr val="FFFFFF"/>
                </a:solidFill>
                <a:latin typeface="Arial MT"/>
                <a:cs typeface="Arial MT"/>
              </a:rPr>
              <a:t>can</a:t>
            </a:r>
            <a:r>
              <a:rPr dirty="0" sz="16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600">
                <a:solidFill>
                  <a:srgbClr val="FFFFFF"/>
                </a:solidFill>
                <a:latin typeface="Arial MT"/>
                <a:cs typeface="Arial MT"/>
              </a:rPr>
              <a:t>cause</a:t>
            </a:r>
            <a:r>
              <a:rPr dirty="0" sz="16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600" spc="-5">
                <a:solidFill>
                  <a:srgbClr val="FFFFFF"/>
                </a:solidFill>
                <a:latin typeface="Arial MT"/>
                <a:cs typeface="Arial MT"/>
              </a:rPr>
              <a:t>another</a:t>
            </a:r>
            <a:r>
              <a:rPr dirty="0" sz="16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600">
                <a:solidFill>
                  <a:srgbClr val="FFFFFF"/>
                </a:solidFill>
                <a:latin typeface="Arial MT"/>
                <a:cs typeface="Arial MT"/>
              </a:rPr>
              <a:t>processor</a:t>
            </a:r>
            <a:r>
              <a:rPr dirty="0" sz="16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600" spc="-5">
                <a:solidFill>
                  <a:srgbClr val="FFFFFF"/>
                </a:solidFill>
                <a:latin typeface="Arial MT"/>
                <a:cs typeface="Arial MT"/>
              </a:rPr>
              <a:t>to </a:t>
            </a:r>
            <a:r>
              <a:rPr dirty="0" sz="1600" spc="-43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600">
                <a:solidFill>
                  <a:srgbClr val="FFFFFF"/>
                </a:solidFill>
                <a:latin typeface="Arial MT"/>
                <a:cs typeface="Arial MT"/>
              </a:rPr>
              <a:t>reschedule</a:t>
            </a:r>
            <a:r>
              <a:rPr dirty="0" sz="1600" spc="-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600">
                <a:solidFill>
                  <a:srgbClr val="FFFFFF"/>
                </a:solidFill>
                <a:latin typeface="Arial MT"/>
                <a:cs typeface="Arial MT"/>
              </a:rPr>
              <a:t>what</a:t>
            </a:r>
            <a:r>
              <a:rPr dirty="0" sz="16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600" spc="-5">
                <a:solidFill>
                  <a:srgbClr val="FFFFFF"/>
                </a:solidFill>
                <a:latin typeface="Arial MT"/>
                <a:cs typeface="Arial MT"/>
              </a:rPr>
              <a:t>it’s </a:t>
            </a:r>
            <a:r>
              <a:rPr dirty="0" sz="1600">
                <a:solidFill>
                  <a:srgbClr val="FFFFFF"/>
                </a:solidFill>
                <a:latin typeface="Arial MT"/>
                <a:cs typeface="Arial MT"/>
              </a:rPr>
              <a:t>running</a:t>
            </a:r>
            <a:endParaRPr sz="16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855"/>
              </a:spcBef>
            </a:pP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Maximum</a:t>
            </a:r>
            <a:r>
              <a:rPr dirty="0" sz="20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#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dirty="0" sz="20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CPUs</a:t>
            </a:r>
            <a:r>
              <a:rPr dirty="0" sz="20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stored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 registry</a:t>
            </a:r>
            <a:endParaRPr sz="2000">
              <a:latin typeface="Arial MT"/>
              <a:cs typeface="Arial MT"/>
            </a:endParaRPr>
          </a:p>
          <a:p>
            <a:pPr marL="639445">
              <a:lnSpc>
                <a:spcPts val="1920"/>
              </a:lnSpc>
              <a:spcBef>
                <a:spcPts val="905"/>
              </a:spcBef>
            </a:pPr>
            <a:r>
              <a:rPr dirty="0" sz="1600" spc="-5">
                <a:solidFill>
                  <a:srgbClr val="FFFFFF"/>
                </a:solidFill>
                <a:latin typeface="Arial MT"/>
                <a:cs typeface="Arial MT"/>
              </a:rPr>
              <a:t>HKLM\System\CurrentControlSet</a:t>
            </a:r>
            <a:endParaRPr sz="1600">
              <a:latin typeface="Arial MT"/>
              <a:cs typeface="Arial MT"/>
            </a:endParaRPr>
          </a:p>
          <a:p>
            <a:pPr marL="746125">
              <a:lnSpc>
                <a:spcPts val="1910"/>
              </a:lnSpc>
            </a:pPr>
            <a:r>
              <a:rPr dirty="0" sz="1600" spc="-5">
                <a:solidFill>
                  <a:srgbClr val="FFFFFF"/>
                </a:solidFill>
                <a:latin typeface="Arial MT"/>
                <a:cs typeface="Arial MT"/>
              </a:rPr>
              <a:t>\Control\Session</a:t>
            </a:r>
            <a:r>
              <a:rPr dirty="0" sz="160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600">
                <a:solidFill>
                  <a:srgbClr val="FFFFFF"/>
                </a:solidFill>
                <a:latin typeface="Arial MT"/>
                <a:cs typeface="Arial MT"/>
              </a:rPr>
              <a:t>Manager</a:t>
            </a:r>
            <a:endParaRPr sz="1600">
              <a:latin typeface="Arial MT"/>
              <a:cs typeface="Arial MT"/>
            </a:endParaRPr>
          </a:p>
          <a:p>
            <a:pPr marL="746125">
              <a:lnSpc>
                <a:spcPts val="1910"/>
              </a:lnSpc>
            </a:pPr>
            <a:r>
              <a:rPr dirty="0" sz="1600" spc="-5">
                <a:solidFill>
                  <a:srgbClr val="FFFFFF"/>
                </a:solidFill>
                <a:latin typeface="Arial MT"/>
                <a:cs typeface="Arial MT"/>
              </a:rPr>
              <a:t>\LicensedProcessors</a:t>
            </a:r>
            <a:endParaRPr sz="1600">
              <a:latin typeface="Arial MT"/>
              <a:cs typeface="Arial MT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91439" y="4428913"/>
            <a:ext cx="771525" cy="1475105"/>
            <a:chOff x="91439" y="4428913"/>
            <a:chExt cx="771525" cy="1475105"/>
          </a:xfrm>
        </p:grpSpPr>
        <p:pic>
          <p:nvPicPr>
            <p:cNvPr id="36" name="object 36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91439" y="4428913"/>
              <a:ext cx="186266" cy="186266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713739" y="5119454"/>
              <a:ext cx="149013" cy="149013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713739" y="5436954"/>
              <a:ext cx="149013" cy="149013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713739" y="5754454"/>
              <a:ext cx="149013" cy="149013"/>
            </a:xfrm>
            <a:prstGeom prst="rect">
              <a:avLst/>
            </a:prstGeom>
          </p:spPr>
        </p:pic>
      </p:grpSp>
      <p:sp>
        <p:nvSpPr>
          <p:cNvPr id="40" name="object 40"/>
          <p:cNvSpPr txBox="1"/>
          <p:nvPr/>
        </p:nvSpPr>
        <p:spPr>
          <a:xfrm>
            <a:off x="434340" y="4348479"/>
            <a:ext cx="5631815" cy="1608455"/>
          </a:xfrm>
          <a:prstGeom prst="rect">
            <a:avLst/>
          </a:prstGeom>
        </p:spPr>
        <p:txBody>
          <a:bodyPr wrap="square" lIns="0" tIns="10160" rIns="0" bIns="0" rtlCol="0" vert="horz">
            <a:spAutoFit/>
          </a:bodyPr>
          <a:lstStyle/>
          <a:p>
            <a:pPr marL="12700" marR="5080" indent="1270">
              <a:lnSpc>
                <a:spcPct val="100800"/>
              </a:lnSpc>
              <a:spcBef>
                <a:spcPts val="80"/>
              </a:spcBef>
            </a:pP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Current 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implementation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limit is # of 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bits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in a 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native </a:t>
            </a:r>
            <a:r>
              <a:rPr dirty="0" sz="2000" spc="-54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word</a:t>
            </a:r>
            <a:endParaRPr sz="2000">
              <a:latin typeface="Arial MT"/>
              <a:cs typeface="Arial MT"/>
            </a:endParaRPr>
          </a:p>
          <a:p>
            <a:pPr marL="641350" marR="2045970">
              <a:lnSpc>
                <a:spcPct val="130200"/>
              </a:lnSpc>
              <a:spcBef>
                <a:spcPts val="145"/>
              </a:spcBef>
            </a:pPr>
            <a:r>
              <a:rPr dirty="0" sz="1600">
                <a:solidFill>
                  <a:srgbClr val="FFFFFF"/>
                </a:solidFill>
                <a:latin typeface="Arial MT"/>
                <a:cs typeface="Arial MT"/>
              </a:rPr>
              <a:t>32</a:t>
            </a:r>
            <a:r>
              <a:rPr dirty="0" sz="16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600">
                <a:solidFill>
                  <a:srgbClr val="FFFFFF"/>
                </a:solidFill>
                <a:latin typeface="Arial MT"/>
                <a:cs typeface="Arial MT"/>
              </a:rPr>
              <a:t>processors</a:t>
            </a:r>
            <a:r>
              <a:rPr dirty="0" sz="160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600" spc="-5">
                <a:solidFill>
                  <a:srgbClr val="FFFFFF"/>
                </a:solidFill>
                <a:latin typeface="Arial MT"/>
                <a:cs typeface="Arial MT"/>
              </a:rPr>
              <a:t>for</a:t>
            </a:r>
            <a:r>
              <a:rPr dirty="0" sz="160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600">
                <a:solidFill>
                  <a:srgbClr val="FFFFFF"/>
                </a:solidFill>
                <a:latin typeface="Arial MT"/>
                <a:cs typeface="Arial MT"/>
              </a:rPr>
              <a:t>32-bit</a:t>
            </a:r>
            <a:r>
              <a:rPr dirty="0" sz="160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600" spc="-5">
                <a:solidFill>
                  <a:srgbClr val="FFFFFF"/>
                </a:solidFill>
                <a:latin typeface="Arial MT"/>
                <a:cs typeface="Arial MT"/>
              </a:rPr>
              <a:t>systems </a:t>
            </a:r>
            <a:r>
              <a:rPr dirty="0" sz="1600" spc="-43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600">
                <a:solidFill>
                  <a:srgbClr val="FFFFFF"/>
                </a:solidFill>
                <a:latin typeface="Arial MT"/>
                <a:cs typeface="Arial MT"/>
              </a:rPr>
              <a:t>64</a:t>
            </a:r>
            <a:r>
              <a:rPr dirty="0" sz="16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600">
                <a:solidFill>
                  <a:srgbClr val="FFFFFF"/>
                </a:solidFill>
                <a:latin typeface="Arial MT"/>
                <a:cs typeface="Arial MT"/>
              </a:rPr>
              <a:t>processors</a:t>
            </a:r>
            <a:r>
              <a:rPr dirty="0" sz="160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600" spc="-5">
                <a:solidFill>
                  <a:srgbClr val="FFFFFF"/>
                </a:solidFill>
                <a:latin typeface="Arial MT"/>
                <a:cs typeface="Arial MT"/>
              </a:rPr>
              <a:t>for</a:t>
            </a:r>
            <a:r>
              <a:rPr dirty="0" sz="160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600">
                <a:solidFill>
                  <a:srgbClr val="FFFFFF"/>
                </a:solidFill>
                <a:latin typeface="Arial MT"/>
                <a:cs typeface="Arial MT"/>
              </a:rPr>
              <a:t>64-bit</a:t>
            </a:r>
            <a:r>
              <a:rPr dirty="0" sz="160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600" spc="-5">
                <a:solidFill>
                  <a:srgbClr val="FFFFFF"/>
                </a:solidFill>
                <a:latin typeface="Arial MT"/>
                <a:cs typeface="Arial MT"/>
              </a:rPr>
              <a:t>systems</a:t>
            </a:r>
            <a:endParaRPr sz="1600">
              <a:latin typeface="Arial MT"/>
              <a:cs typeface="Arial MT"/>
            </a:endParaRPr>
          </a:p>
          <a:p>
            <a:pPr marL="641350">
              <a:lnSpc>
                <a:spcPct val="100000"/>
              </a:lnSpc>
              <a:spcBef>
                <a:spcPts val="580"/>
              </a:spcBef>
            </a:pPr>
            <a:r>
              <a:rPr dirty="0" sz="1600">
                <a:solidFill>
                  <a:srgbClr val="FFFFFF"/>
                </a:solidFill>
                <a:latin typeface="Arial MT"/>
                <a:cs typeface="Arial MT"/>
              </a:rPr>
              <a:t>Not</a:t>
            </a:r>
            <a:r>
              <a:rPr dirty="0" sz="1600" spc="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600">
                <a:solidFill>
                  <a:srgbClr val="FFFFFF"/>
                </a:solidFill>
                <a:latin typeface="Arial MT"/>
                <a:cs typeface="Arial MT"/>
              </a:rPr>
              <a:t>an</a:t>
            </a:r>
            <a:r>
              <a:rPr dirty="0" sz="1600" spc="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600" spc="-5">
                <a:solidFill>
                  <a:srgbClr val="FFFFFF"/>
                </a:solidFill>
                <a:latin typeface="Arial MT"/>
                <a:cs typeface="Arial MT"/>
              </a:rPr>
              <a:t>architectural</a:t>
            </a:r>
            <a:r>
              <a:rPr dirty="0" sz="1600" spc="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600" spc="-5">
                <a:solidFill>
                  <a:srgbClr val="FFFFFF"/>
                </a:solidFill>
                <a:latin typeface="Arial MT"/>
                <a:cs typeface="Arial MT"/>
              </a:rPr>
              <a:t>limit—just</a:t>
            </a:r>
            <a:r>
              <a:rPr dirty="0" sz="1600" spc="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600" spc="-5">
                <a:solidFill>
                  <a:srgbClr val="FFFFFF"/>
                </a:solidFill>
                <a:latin typeface="Arial MT"/>
                <a:cs typeface="Arial MT"/>
              </a:rPr>
              <a:t>implementation</a:t>
            </a:r>
            <a:endParaRPr sz="1600">
              <a:latin typeface="Arial MT"/>
              <a:cs typeface="Arial MT"/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6007100" y="1611313"/>
            <a:ext cx="2219325" cy="1910080"/>
            <a:chOff x="6007100" y="1611313"/>
            <a:chExt cx="2219325" cy="1910080"/>
          </a:xfrm>
        </p:grpSpPr>
        <p:pic>
          <p:nvPicPr>
            <p:cNvPr id="42" name="object 42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6011862" y="1616076"/>
              <a:ext cx="381000" cy="381000"/>
            </a:xfrm>
            <a:prstGeom prst="rect">
              <a:avLst/>
            </a:prstGeom>
          </p:spPr>
        </p:pic>
        <p:sp>
          <p:nvSpPr>
            <p:cNvPr id="43" name="object 43"/>
            <p:cNvSpPr/>
            <p:nvPr/>
          </p:nvSpPr>
          <p:spPr>
            <a:xfrm>
              <a:off x="6011862" y="1616076"/>
              <a:ext cx="381000" cy="381000"/>
            </a:xfrm>
            <a:custGeom>
              <a:avLst/>
              <a:gdLst/>
              <a:ahLst/>
              <a:cxnLst/>
              <a:rect l="l" t="t" r="r" b="b"/>
              <a:pathLst>
                <a:path w="381000" h="381000">
                  <a:moveTo>
                    <a:pt x="0" y="190499"/>
                  </a:moveTo>
                  <a:lnTo>
                    <a:pt x="5031" y="146820"/>
                  </a:lnTo>
                  <a:lnTo>
                    <a:pt x="19362" y="106722"/>
                  </a:lnTo>
                  <a:lnTo>
                    <a:pt x="41850" y="71351"/>
                  </a:lnTo>
                  <a:lnTo>
                    <a:pt x="71351" y="41850"/>
                  </a:lnTo>
                  <a:lnTo>
                    <a:pt x="106722" y="19362"/>
                  </a:lnTo>
                  <a:lnTo>
                    <a:pt x="146820" y="5031"/>
                  </a:lnTo>
                  <a:lnTo>
                    <a:pt x="190500" y="0"/>
                  </a:lnTo>
                  <a:lnTo>
                    <a:pt x="234179" y="5031"/>
                  </a:lnTo>
                  <a:lnTo>
                    <a:pt x="274277" y="19362"/>
                  </a:lnTo>
                  <a:lnTo>
                    <a:pt x="309647" y="41850"/>
                  </a:lnTo>
                  <a:lnTo>
                    <a:pt x="339149" y="71351"/>
                  </a:lnTo>
                  <a:lnTo>
                    <a:pt x="361637" y="106722"/>
                  </a:lnTo>
                  <a:lnTo>
                    <a:pt x="375968" y="146820"/>
                  </a:lnTo>
                  <a:lnTo>
                    <a:pt x="380999" y="190499"/>
                  </a:lnTo>
                  <a:lnTo>
                    <a:pt x="375968" y="234179"/>
                  </a:lnTo>
                  <a:lnTo>
                    <a:pt x="361637" y="274277"/>
                  </a:lnTo>
                  <a:lnTo>
                    <a:pt x="339149" y="309647"/>
                  </a:lnTo>
                  <a:lnTo>
                    <a:pt x="309647" y="339149"/>
                  </a:lnTo>
                  <a:lnTo>
                    <a:pt x="274277" y="361637"/>
                  </a:lnTo>
                  <a:lnTo>
                    <a:pt x="234179" y="375968"/>
                  </a:lnTo>
                  <a:lnTo>
                    <a:pt x="190500" y="380999"/>
                  </a:lnTo>
                  <a:lnTo>
                    <a:pt x="146820" y="375968"/>
                  </a:lnTo>
                  <a:lnTo>
                    <a:pt x="106722" y="361637"/>
                  </a:lnTo>
                  <a:lnTo>
                    <a:pt x="71351" y="339149"/>
                  </a:lnTo>
                  <a:lnTo>
                    <a:pt x="41850" y="309647"/>
                  </a:lnTo>
                  <a:lnTo>
                    <a:pt x="19362" y="274277"/>
                  </a:lnTo>
                  <a:lnTo>
                    <a:pt x="5031" y="234179"/>
                  </a:lnTo>
                  <a:lnTo>
                    <a:pt x="0" y="190499"/>
                  </a:lnTo>
                  <a:close/>
                </a:path>
              </a:pathLst>
            </a:custGeom>
            <a:ln w="9524">
              <a:solidFill>
                <a:srgbClr val="FFA9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4" name="object 44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6011862" y="2225674"/>
              <a:ext cx="381000" cy="304800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6011862" y="2225675"/>
              <a:ext cx="381000" cy="304800"/>
            </a:xfrm>
            <a:custGeom>
              <a:avLst/>
              <a:gdLst/>
              <a:ahLst/>
              <a:cxnLst/>
              <a:rect l="l" t="t" r="r" b="b"/>
              <a:pathLst>
                <a:path w="381000" h="304800">
                  <a:moveTo>
                    <a:pt x="0" y="0"/>
                  </a:moveTo>
                  <a:lnTo>
                    <a:pt x="380999" y="0"/>
                  </a:lnTo>
                  <a:lnTo>
                    <a:pt x="380999" y="304799"/>
                  </a:lnTo>
                  <a:lnTo>
                    <a:pt x="0" y="3047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A8D379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6" name="object 46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6164262" y="2987675"/>
              <a:ext cx="1143000" cy="533400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6305203" y="3096491"/>
              <a:ext cx="889461" cy="353290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6621462" y="1616076"/>
              <a:ext cx="381000" cy="381000"/>
            </a:xfrm>
            <a:prstGeom prst="rect">
              <a:avLst/>
            </a:prstGeom>
          </p:spPr>
        </p:pic>
        <p:sp>
          <p:nvSpPr>
            <p:cNvPr id="49" name="object 49"/>
            <p:cNvSpPr/>
            <p:nvPr/>
          </p:nvSpPr>
          <p:spPr>
            <a:xfrm>
              <a:off x="6621462" y="1616076"/>
              <a:ext cx="381000" cy="381000"/>
            </a:xfrm>
            <a:custGeom>
              <a:avLst/>
              <a:gdLst/>
              <a:ahLst/>
              <a:cxnLst/>
              <a:rect l="l" t="t" r="r" b="b"/>
              <a:pathLst>
                <a:path w="381000" h="381000">
                  <a:moveTo>
                    <a:pt x="0" y="190499"/>
                  </a:moveTo>
                  <a:lnTo>
                    <a:pt x="5031" y="146820"/>
                  </a:lnTo>
                  <a:lnTo>
                    <a:pt x="19362" y="106722"/>
                  </a:lnTo>
                  <a:lnTo>
                    <a:pt x="41850" y="71351"/>
                  </a:lnTo>
                  <a:lnTo>
                    <a:pt x="71351" y="41850"/>
                  </a:lnTo>
                  <a:lnTo>
                    <a:pt x="106722" y="19362"/>
                  </a:lnTo>
                  <a:lnTo>
                    <a:pt x="146819" y="5031"/>
                  </a:lnTo>
                  <a:lnTo>
                    <a:pt x="190499" y="0"/>
                  </a:lnTo>
                  <a:lnTo>
                    <a:pt x="234179" y="5031"/>
                  </a:lnTo>
                  <a:lnTo>
                    <a:pt x="274276" y="19362"/>
                  </a:lnTo>
                  <a:lnTo>
                    <a:pt x="309647" y="41850"/>
                  </a:lnTo>
                  <a:lnTo>
                    <a:pt x="339149" y="71351"/>
                  </a:lnTo>
                  <a:lnTo>
                    <a:pt x="361637" y="106722"/>
                  </a:lnTo>
                  <a:lnTo>
                    <a:pt x="375968" y="146820"/>
                  </a:lnTo>
                  <a:lnTo>
                    <a:pt x="380999" y="190499"/>
                  </a:lnTo>
                  <a:lnTo>
                    <a:pt x="375968" y="234179"/>
                  </a:lnTo>
                  <a:lnTo>
                    <a:pt x="361637" y="274277"/>
                  </a:lnTo>
                  <a:lnTo>
                    <a:pt x="339149" y="309647"/>
                  </a:lnTo>
                  <a:lnTo>
                    <a:pt x="309647" y="339149"/>
                  </a:lnTo>
                  <a:lnTo>
                    <a:pt x="274276" y="361637"/>
                  </a:lnTo>
                  <a:lnTo>
                    <a:pt x="234179" y="375968"/>
                  </a:lnTo>
                  <a:lnTo>
                    <a:pt x="190499" y="380999"/>
                  </a:lnTo>
                  <a:lnTo>
                    <a:pt x="146819" y="375968"/>
                  </a:lnTo>
                  <a:lnTo>
                    <a:pt x="106722" y="361637"/>
                  </a:lnTo>
                  <a:lnTo>
                    <a:pt x="71351" y="339149"/>
                  </a:lnTo>
                  <a:lnTo>
                    <a:pt x="41850" y="309647"/>
                  </a:lnTo>
                  <a:lnTo>
                    <a:pt x="19362" y="274277"/>
                  </a:lnTo>
                  <a:lnTo>
                    <a:pt x="5031" y="234179"/>
                  </a:lnTo>
                  <a:lnTo>
                    <a:pt x="0" y="190499"/>
                  </a:lnTo>
                  <a:close/>
                </a:path>
              </a:pathLst>
            </a:custGeom>
            <a:ln w="9524">
              <a:solidFill>
                <a:srgbClr val="FFA9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0" name="object 50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6621462" y="2225674"/>
              <a:ext cx="381000" cy="304800"/>
            </a:xfrm>
            <a:prstGeom prst="rect">
              <a:avLst/>
            </a:prstGeom>
          </p:spPr>
        </p:pic>
        <p:sp>
          <p:nvSpPr>
            <p:cNvPr id="51" name="object 51"/>
            <p:cNvSpPr/>
            <p:nvPr/>
          </p:nvSpPr>
          <p:spPr>
            <a:xfrm>
              <a:off x="6621462" y="2225675"/>
              <a:ext cx="381000" cy="304800"/>
            </a:xfrm>
            <a:custGeom>
              <a:avLst/>
              <a:gdLst/>
              <a:ahLst/>
              <a:cxnLst/>
              <a:rect l="l" t="t" r="r" b="b"/>
              <a:pathLst>
                <a:path w="381000" h="304800">
                  <a:moveTo>
                    <a:pt x="0" y="0"/>
                  </a:moveTo>
                  <a:lnTo>
                    <a:pt x="380999" y="0"/>
                  </a:lnTo>
                  <a:lnTo>
                    <a:pt x="380999" y="304799"/>
                  </a:lnTo>
                  <a:lnTo>
                    <a:pt x="0" y="3047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A8D379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2" name="object 52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7231061" y="1616076"/>
              <a:ext cx="381000" cy="381000"/>
            </a:xfrm>
            <a:prstGeom prst="rect">
              <a:avLst/>
            </a:prstGeom>
          </p:spPr>
        </p:pic>
        <p:sp>
          <p:nvSpPr>
            <p:cNvPr id="53" name="object 53"/>
            <p:cNvSpPr/>
            <p:nvPr/>
          </p:nvSpPr>
          <p:spPr>
            <a:xfrm>
              <a:off x="7231061" y="1616076"/>
              <a:ext cx="381000" cy="381000"/>
            </a:xfrm>
            <a:custGeom>
              <a:avLst/>
              <a:gdLst/>
              <a:ahLst/>
              <a:cxnLst/>
              <a:rect l="l" t="t" r="r" b="b"/>
              <a:pathLst>
                <a:path w="381000" h="381000">
                  <a:moveTo>
                    <a:pt x="0" y="190499"/>
                  </a:moveTo>
                  <a:lnTo>
                    <a:pt x="5031" y="146820"/>
                  </a:lnTo>
                  <a:lnTo>
                    <a:pt x="19362" y="106722"/>
                  </a:lnTo>
                  <a:lnTo>
                    <a:pt x="41850" y="71351"/>
                  </a:lnTo>
                  <a:lnTo>
                    <a:pt x="71351" y="41850"/>
                  </a:lnTo>
                  <a:lnTo>
                    <a:pt x="106722" y="19362"/>
                  </a:lnTo>
                  <a:lnTo>
                    <a:pt x="146819" y="5031"/>
                  </a:lnTo>
                  <a:lnTo>
                    <a:pt x="190500" y="0"/>
                  </a:lnTo>
                  <a:lnTo>
                    <a:pt x="234179" y="5031"/>
                  </a:lnTo>
                  <a:lnTo>
                    <a:pt x="274276" y="19362"/>
                  </a:lnTo>
                  <a:lnTo>
                    <a:pt x="309647" y="41850"/>
                  </a:lnTo>
                  <a:lnTo>
                    <a:pt x="339149" y="71351"/>
                  </a:lnTo>
                  <a:lnTo>
                    <a:pt x="361637" y="106722"/>
                  </a:lnTo>
                  <a:lnTo>
                    <a:pt x="375968" y="146820"/>
                  </a:lnTo>
                  <a:lnTo>
                    <a:pt x="380999" y="190499"/>
                  </a:lnTo>
                  <a:lnTo>
                    <a:pt x="375968" y="234179"/>
                  </a:lnTo>
                  <a:lnTo>
                    <a:pt x="361637" y="274277"/>
                  </a:lnTo>
                  <a:lnTo>
                    <a:pt x="339149" y="309647"/>
                  </a:lnTo>
                  <a:lnTo>
                    <a:pt x="309647" y="339149"/>
                  </a:lnTo>
                  <a:lnTo>
                    <a:pt x="274276" y="361637"/>
                  </a:lnTo>
                  <a:lnTo>
                    <a:pt x="234179" y="375968"/>
                  </a:lnTo>
                  <a:lnTo>
                    <a:pt x="190500" y="380999"/>
                  </a:lnTo>
                  <a:lnTo>
                    <a:pt x="146819" y="375968"/>
                  </a:lnTo>
                  <a:lnTo>
                    <a:pt x="106722" y="361637"/>
                  </a:lnTo>
                  <a:lnTo>
                    <a:pt x="71351" y="339149"/>
                  </a:lnTo>
                  <a:lnTo>
                    <a:pt x="41850" y="309647"/>
                  </a:lnTo>
                  <a:lnTo>
                    <a:pt x="19362" y="274277"/>
                  </a:lnTo>
                  <a:lnTo>
                    <a:pt x="5031" y="234179"/>
                  </a:lnTo>
                  <a:lnTo>
                    <a:pt x="0" y="190499"/>
                  </a:lnTo>
                  <a:close/>
                </a:path>
              </a:pathLst>
            </a:custGeom>
            <a:ln w="9524">
              <a:solidFill>
                <a:srgbClr val="FFA9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4" name="object 54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7231061" y="2225674"/>
              <a:ext cx="381000" cy="304800"/>
            </a:xfrm>
            <a:prstGeom prst="rect">
              <a:avLst/>
            </a:prstGeom>
          </p:spPr>
        </p:pic>
        <p:sp>
          <p:nvSpPr>
            <p:cNvPr id="55" name="object 55"/>
            <p:cNvSpPr/>
            <p:nvPr/>
          </p:nvSpPr>
          <p:spPr>
            <a:xfrm>
              <a:off x="7231061" y="2225675"/>
              <a:ext cx="381000" cy="304800"/>
            </a:xfrm>
            <a:custGeom>
              <a:avLst/>
              <a:gdLst/>
              <a:ahLst/>
              <a:cxnLst/>
              <a:rect l="l" t="t" r="r" b="b"/>
              <a:pathLst>
                <a:path w="381000" h="304800">
                  <a:moveTo>
                    <a:pt x="0" y="0"/>
                  </a:moveTo>
                  <a:lnTo>
                    <a:pt x="380999" y="0"/>
                  </a:lnTo>
                  <a:lnTo>
                    <a:pt x="380999" y="304799"/>
                  </a:lnTo>
                  <a:lnTo>
                    <a:pt x="0" y="3047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A8D379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6" name="object 56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7840661" y="1616076"/>
              <a:ext cx="381000" cy="381000"/>
            </a:xfrm>
            <a:prstGeom prst="rect">
              <a:avLst/>
            </a:prstGeom>
          </p:spPr>
        </p:pic>
        <p:sp>
          <p:nvSpPr>
            <p:cNvPr id="57" name="object 57"/>
            <p:cNvSpPr/>
            <p:nvPr/>
          </p:nvSpPr>
          <p:spPr>
            <a:xfrm>
              <a:off x="7840661" y="1616076"/>
              <a:ext cx="381000" cy="381000"/>
            </a:xfrm>
            <a:custGeom>
              <a:avLst/>
              <a:gdLst/>
              <a:ahLst/>
              <a:cxnLst/>
              <a:rect l="l" t="t" r="r" b="b"/>
              <a:pathLst>
                <a:path w="381000" h="381000">
                  <a:moveTo>
                    <a:pt x="0" y="190499"/>
                  </a:moveTo>
                  <a:lnTo>
                    <a:pt x="5031" y="146820"/>
                  </a:lnTo>
                  <a:lnTo>
                    <a:pt x="19362" y="106722"/>
                  </a:lnTo>
                  <a:lnTo>
                    <a:pt x="41850" y="71351"/>
                  </a:lnTo>
                  <a:lnTo>
                    <a:pt x="71351" y="41850"/>
                  </a:lnTo>
                  <a:lnTo>
                    <a:pt x="106722" y="19362"/>
                  </a:lnTo>
                  <a:lnTo>
                    <a:pt x="146819" y="5031"/>
                  </a:lnTo>
                  <a:lnTo>
                    <a:pt x="190500" y="0"/>
                  </a:lnTo>
                  <a:lnTo>
                    <a:pt x="234179" y="5031"/>
                  </a:lnTo>
                  <a:lnTo>
                    <a:pt x="274276" y="19362"/>
                  </a:lnTo>
                  <a:lnTo>
                    <a:pt x="309647" y="41850"/>
                  </a:lnTo>
                  <a:lnTo>
                    <a:pt x="339149" y="71351"/>
                  </a:lnTo>
                  <a:lnTo>
                    <a:pt x="361637" y="106722"/>
                  </a:lnTo>
                  <a:lnTo>
                    <a:pt x="375968" y="146820"/>
                  </a:lnTo>
                  <a:lnTo>
                    <a:pt x="380999" y="190499"/>
                  </a:lnTo>
                  <a:lnTo>
                    <a:pt x="375968" y="234179"/>
                  </a:lnTo>
                  <a:lnTo>
                    <a:pt x="361637" y="274277"/>
                  </a:lnTo>
                  <a:lnTo>
                    <a:pt x="339149" y="309647"/>
                  </a:lnTo>
                  <a:lnTo>
                    <a:pt x="309647" y="339149"/>
                  </a:lnTo>
                  <a:lnTo>
                    <a:pt x="274276" y="361637"/>
                  </a:lnTo>
                  <a:lnTo>
                    <a:pt x="234179" y="375968"/>
                  </a:lnTo>
                  <a:lnTo>
                    <a:pt x="190500" y="380999"/>
                  </a:lnTo>
                  <a:lnTo>
                    <a:pt x="146819" y="375968"/>
                  </a:lnTo>
                  <a:lnTo>
                    <a:pt x="106722" y="361637"/>
                  </a:lnTo>
                  <a:lnTo>
                    <a:pt x="71351" y="339149"/>
                  </a:lnTo>
                  <a:lnTo>
                    <a:pt x="41850" y="309647"/>
                  </a:lnTo>
                  <a:lnTo>
                    <a:pt x="19362" y="274277"/>
                  </a:lnTo>
                  <a:lnTo>
                    <a:pt x="5031" y="234179"/>
                  </a:lnTo>
                  <a:lnTo>
                    <a:pt x="0" y="190499"/>
                  </a:lnTo>
                  <a:close/>
                </a:path>
              </a:pathLst>
            </a:custGeom>
            <a:ln w="9524">
              <a:solidFill>
                <a:srgbClr val="FFA9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8" name="object 58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7840661" y="2225674"/>
              <a:ext cx="381000" cy="304800"/>
            </a:xfrm>
            <a:prstGeom prst="rect">
              <a:avLst/>
            </a:prstGeom>
          </p:spPr>
        </p:pic>
        <p:sp>
          <p:nvSpPr>
            <p:cNvPr id="59" name="object 59"/>
            <p:cNvSpPr/>
            <p:nvPr/>
          </p:nvSpPr>
          <p:spPr>
            <a:xfrm>
              <a:off x="7840661" y="2225675"/>
              <a:ext cx="381000" cy="304800"/>
            </a:xfrm>
            <a:custGeom>
              <a:avLst/>
              <a:gdLst/>
              <a:ahLst/>
              <a:cxnLst/>
              <a:rect l="l" t="t" r="r" b="b"/>
              <a:pathLst>
                <a:path w="381000" h="304800">
                  <a:moveTo>
                    <a:pt x="0" y="0"/>
                  </a:moveTo>
                  <a:lnTo>
                    <a:pt x="380999" y="0"/>
                  </a:lnTo>
                  <a:lnTo>
                    <a:pt x="380999" y="304799"/>
                  </a:lnTo>
                  <a:lnTo>
                    <a:pt x="0" y="3047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A8D37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0" name="object 60"/>
          <p:cNvSpPr txBox="1"/>
          <p:nvPr/>
        </p:nvSpPr>
        <p:spPr>
          <a:xfrm>
            <a:off x="6164262" y="2987675"/>
            <a:ext cx="1143000" cy="533400"/>
          </a:xfrm>
          <a:prstGeom prst="rect">
            <a:avLst/>
          </a:prstGeom>
          <a:ln w="9524">
            <a:solidFill>
              <a:srgbClr val="FFA900"/>
            </a:solidFill>
          </a:ln>
        </p:spPr>
        <p:txBody>
          <a:bodyPr wrap="square" lIns="0" tIns="144780" rIns="0" bIns="0" rtlCol="0" vert="horz">
            <a:spAutoFit/>
          </a:bodyPr>
          <a:lstStyle/>
          <a:p>
            <a:pPr marL="180340">
              <a:lnSpc>
                <a:spcPct val="100000"/>
              </a:lnSpc>
              <a:spcBef>
                <a:spcPts val="1140"/>
              </a:spcBef>
            </a:pPr>
            <a:r>
              <a:rPr dirty="0" sz="1600" spc="-5" b="1">
                <a:solidFill>
                  <a:srgbClr val="66CCFF"/>
                </a:solidFill>
                <a:latin typeface="Arial"/>
                <a:cs typeface="Arial"/>
              </a:rPr>
              <a:t>Memory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61" name="object 61"/>
          <p:cNvGrpSpPr/>
          <p:nvPr/>
        </p:nvGrpSpPr>
        <p:grpSpPr>
          <a:xfrm>
            <a:off x="7607298" y="2982912"/>
            <a:ext cx="466725" cy="619125"/>
            <a:chOff x="7607298" y="2982912"/>
            <a:chExt cx="466725" cy="619125"/>
          </a:xfrm>
        </p:grpSpPr>
        <p:pic>
          <p:nvPicPr>
            <p:cNvPr id="62" name="object 62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7612061" y="2987674"/>
              <a:ext cx="457200" cy="609600"/>
            </a:xfrm>
            <a:prstGeom prst="rect">
              <a:avLst/>
            </a:prstGeom>
          </p:spPr>
        </p:pic>
        <p:sp>
          <p:nvSpPr>
            <p:cNvPr id="63" name="object 63"/>
            <p:cNvSpPr/>
            <p:nvPr/>
          </p:nvSpPr>
          <p:spPr>
            <a:xfrm>
              <a:off x="7612060" y="2987675"/>
              <a:ext cx="457200" cy="609600"/>
            </a:xfrm>
            <a:custGeom>
              <a:avLst/>
              <a:gdLst/>
              <a:ahLst/>
              <a:cxnLst/>
              <a:rect l="l" t="t" r="r" b="b"/>
              <a:pathLst>
                <a:path w="457200" h="609600">
                  <a:moveTo>
                    <a:pt x="457199" y="76198"/>
                  </a:moveTo>
                  <a:lnTo>
                    <a:pt x="413093" y="121201"/>
                  </a:lnTo>
                  <a:lnTo>
                    <a:pt x="363608" y="137696"/>
                  </a:lnTo>
                  <a:lnTo>
                    <a:pt x="300855" y="148513"/>
                  </a:lnTo>
                  <a:lnTo>
                    <a:pt x="228599" y="152398"/>
                  </a:lnTo>
                  <a:lnTo>
                    <a:pt x="156344" y="148513"/>
                  </a:lnTo>
                  <a:lnTo>
                    <a:pt x="93591" y="137696"/>
                  </a:lnTo>
                  <a:lnTo>
                    <a:pt x="44106" y="121201"/>
                  </a:lnTo>
                  <a:lnTo>
                    <a:pt x="11654" y="100283"/>
                  </a:lnTo>
                  <a:lnTo>
                    <a:pt x="0" y="76198"/>
                  </a:lnTo>
                  <a:lnTo>
                    <a:pt x="11654" y="52114"/>
                  </a:lnTo>
                  <a:lnTo>
                    <a:pt x="44106" y="31196"/>
                  </a:lnTo>
                  <a:lnTo>
                    <a:pt x="93591" y="14701"/>
                  </a:lnTo>
                  <a:lnTo>
                    <a:pt x="156344" y="3884"/>
                  </a:lnTo>
                  <a:lnTo>
                    <a:pt x="228599" y="0"/>
                  </a:lnTo>
                  <a:lnTo>
                    <a:pt x="300855" y="3884"/>
                  </a:lnTo>
                  <a:lnTo>
                    <a:pt x="363608" y="14701"/>
                  </a:lnTo>
                  <a:lnTo>
                    <a:pt x="413093" y="31196"/>
                  </a:lnTo>
                  <a:lnTo>
                    <a:pt x="445545" y="52114"/>
                  </a:lnTo>
                  <a:lnTo>
                    <a:pt x="457199" y="76198"/>
                  </a:lnTo>
                  <a:close/>
                </a:path>
                <a:path w="457200" h="609600">
                  <a:moveTo>
                    <a:pt x="457199" y="533400"/>
                  </a:moveTo>
                  <a:lnTo>
                    <a:pt x="413093" y="578403"/>
                  </a:lnTo>
                  <a:lnTo>
                    <a:pt x="363608" y="594897"/>
                  </a:lnTo>
                  <a:lnTo>
                    <a:pt x="300855" y="605715"/>
                  </a:lnTo>
                  <a:lnTo>
                    <a:pt x="228599" y="609599"/>
                  </a:lnTo>
                  <a:lnTo>
                    <a:pt x="156344" y="605715"/>
                  </a:lnTo>
                  <a:lnTo>
                    <a:pt x="93591" y="594897"/>
                  </a:lnTo>
                  <a:lnTo>
                    <a:pt x="44106" y="578403"/>
                  </a:lnTo>
                  <a:lnTo>
                    <a:pt x="11654" y="557485"/>
                  </a:lnTo>
                  <a:lnTo>
                    <a:pt x="0" y="533400"/>
                  </a:lnTo>
                  <a:lnTo>
                    <a:pt x="0" y="76198"/>
                  </a:lnTo>
                </a:path>
              </a:pathLst>
            </a:custGeom>
            <a:ln w="9524">
              <a:solidFill>
                <a:srgbClr val="A8D379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4" name="object 64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7664332" y="3171305"/>
              <a:ext cx="369916" cy="353290"/>
            </a:xfrm>
            <a:prstGeom prst="rect">
              <a:avLst/>
            </a:prstGeom>
          </p:spPr>
        </p:pic>
      </p:grpSp>
      <p:sp>
        <p:nvSpPr>
          <p:cNvPr id="65" name="object 65"/>
          <p:cNvSpPr txBox="1"/>
          <p:nvPr/>
        </p:nvSpPr>
        <p:spPr>
          <a:xfrm>
            <a:off x="7690802" y="3195954"/>
            <a:ext cx="296545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b="1">
                <a:solidFill>
                  <a:srgbClr val="66CCFF"/>
                </a:solidFill>
                <a:latin typeface="Arial"/>
                <a:cs typeface="Arial"/>
              </a:rPr>
              <a:t>I/O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66" name="object 66"/>
          <p:cNvGrpSpPr/>
          <p:nvPr/>
        </p:nvGrpSpPr>
        <p:grpSpPr>
          <a:xfrm>
            <a:off x="5986462" y="1118061"/>
            <a:ext cx="2413000" cy="1896110"/>
            <a:chOff x="5986462" y="1118061"/>
            <a:chExt cx="2413000" cy="1896110"/>
          </a:xfrm>
        </p:grpSpPr>
        <p:sp>
          <p:nvSpPr>
            <p:cNvPr id="67" name="object 67"/>
            <p:cNvSpPr/>
            <p:nvPr/>
          </p:nvSpPr>
          <p:spPr>
            <a:xfrm>
              <a:off x="6240462" y="1997075"/>
              <a:ext cx="1905" cy="228600"/>
            </a:xfrm>
            <a:custGeom>
              <a:avLst/>
              <a:gdLst/>
              <a:ahLst/>
              <a:cxnLst/>
              <a:rect l="l" t="t" r="r" b="b"/>
              <a:pathLst>
                <a:path w="1904" h="228600">
                  <a:moveTo>
                    <a:pt x="793" y="-25399"/>
                  </a:moveTo>
                  <a:lnTo>
                    <a:pt x="793" y="253999"/>
                  </a:lnTo>
                </a:path>
              </a:pathLst>
            </a:custGeom>
            <a:ln w="52387">
              <a:solidFill>
                <a:srgbClr val="FF7C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8" name="object 68"/>
            <p:cNvSpPr/>
            <p:nvPr/>
          </p:nvSpPr>
          <p:spPr>
            <a:xfrm>
              <a:off x="6850062" y="1997075"/>
              <a:ext cx="1905" cy="228600"/>
            </a:xfrm>
            <a:custGeom>
              <a:avLst/>
              <a:gdLst/>
              <a:ahLst/>
              <a:cxnLst/>
              <a:rect l="l" t="t" r="r" b="b"/>
              <a:pathLst>
                <a:path w="1904" h="228600">
                  <a:moveTo>
                    <a:pt x="793" y="-25399"/>
                  </a:moveTo>
                  <a:lnTo>
                    <a:pt x="793" y="253999"/>
                  </a:lnTo>
                </a:path>
              </a:pathLst>
            </a:custGeom>
            <a:ln w="52386">
              <a:solidFill>
                <a:srgbClr val="FF7C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9" name="object 69"/>
            <p:cNvSpPr/>
            <p:nvPr/>
          </p:nvSpPr>
          <p:spPr>
            <a:xfrm>
              <a:off x="6240462" y="2530475"/>
              <a:ext cx="1905" cy="228600"/>
            </a:xfrm>
            <a:custGeom>
              <a:avLst/>
              <a:gdLst/>
              <a:ahLst/>
              <a:cxnLst/>
              <a:rect l="l" t="t" r="r" b="b"/>
              <a:pathLst>
                <a:path w="1904" h="228600">
                  <a:moveTo>
                    <a:pt x="793" y="-25399"/>
                  </a:moveTo>
                  <a:lnTo>
                    <a:pt x="793" y="253999"/>
                  </a:lnTo>
                </a:path>
              </a:pathLst>
            </a:custGeom>
            <a:ln w="52387">
              <a:solidFill>
                <a:srgbClr val="FF7C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0" name="object 70"/>
            <p:cNvSpPr/>
            <p:nvPr/>
          </p:nvSpPr>
          <p:spPr>
            <a:xfrm>
              <a:off x="6850062" y="2530475"/>
              <a:ext cx="1905" cy="228600"/>
            </a:xfrm>
            <a:custGeom>
              <a:avLst/>
              <a:gdLst/>
              <a:ahLst/>
              <a:cxnLst/>
              <a:rect l="l" t="t" r="r" b="b"/>
              <a:pathLst>
                <a:path w="1904" h="228600">
                  <a:moveTo>
                    <a:pt x="793" y="-25399"/>
                  </a:moveTo>
                  <a:lnTo>
                    <a:pt x="793" y="253999"/>
                  </a:lnTo>
                </a:path>
              </a:pathLst>
            </a:custGeom>
            <a:ln w="52386">
              <a:solidFill>
                <a:srgbClr val="FF7C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1" name="object 71"/>
            <p:cNvSpPr/>
            <p:nvPr/>
          </p:nvSpPr>
          <p:spPr>
            <a:xfrm>
              <a:off x="6697660" y="2759075"/>
              <a:ext cx="1905" cy="228600"/>
            </a:xfrm>
            <a:custGeom>
              <a:avLst/>
              <a:gdLst/>
              <a:ahLst/>
              <a:cxnLst/>
              <a:rect l="l" t="t" r="r" b="b"/>
              <a:pathLst>
                <a:path w="1904" h="228600">
                  <a:moveTo>
                    <a:pt x="793" y="-25399"/>
                  </a:moveTo>
                  <a:lnTo>
                    <a:pt x="793" y="253999"/>
                  </a:lnTo>
                </a:path>
              </a:pathLst>
            </a:custGeom>
            <a:ln w="52386">
              <a:solidFill>
                <a:srgbClr val="FF7C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2" name="object 72"/>
            <p:cNvSpPr/>
            <p:nvPr/>
          </p:nvSpPr>
          <p:spPr>
            <a:xfrm>
              <a:off x="7460454" y="1971675"/>
              <a:ext cx="0" cy="812800"/>
            </a:xfrm>
            <a:custGeom>
              <a:avLst/>
              <a:gdLst/>
              <a:ahLst/>
              <a:cxnLst/>
              <a:rect l="l" t="t" r="r" b="b"/>
              <a:pathLst>
                <a:path w="0" h="812800">
                  <a:moveTo>
                    <a:pt x="0" y="0"/>
                  </a:moveTo>
                  <a:lnTo>
                    <a:pt x="0" y="279399"/>
                  </a:lnTo>
                </a:path>
                <a:path w="0" h="812800">
                  <a:moveTo>
                    <a:pt x="0" y="533400"/>
                  </a:moveTo>
                  <a:lnTo>
                    <a:pt x="0" y="812799"/>
                  </a:lnTo>
                </a:path>
              </a:pathLst>
            </a:custGeom>
            <a:ln w="52386">
              <a:solidFill>
                <a:srgbClr val="FF7C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3" name="object 73"/>
            <p:cNvSpPr/>
            <p:nvPr/>
          </p:nvSpPr>
          <p:spPr>
            <a:xfrm>
              <a:off x="8070054" y="1971675"/>
              <a:ext cx="0" cy="812800"/>
            </a:xfrm>
            <a:custGeom>
              <a:avLst/>
              <a:gdLst/>
              <a:ahLst/>
              <a:cxnLst/>
              <a:rect l="l" t="t" r="r" b="b"/>
              <a:pathLst>
                <a:path w="0" h="812800">
                  <a:moveTo>
                    <a:pt x="0" y="0"/>
                  </a:moveTo>
                  <a:lnTo>
                    <a:pt x="0" y="279399"/>
                  </a:lnTo>
                </a:path>
                <a:path w="0" h="812800">
                  <a:moveTo>
                    <a:pt x="0" y="533400"/>
                  </a:moveTo>
                  <a:lnTo>
                    <a:pt x="0" y="812799"/>
                  </a:lnTo>
                </a:path>
              </a:pathLst>
            </a:custGeom>
            <a:ln w="52386">
              <a:solidFill>
                <a:srgbClr val="FF7C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4" name="object 74"/>
            <p:cNvSpPr/>
            <p:nvPr/>
          </p:nvSpPr>
          <p:spPr>
            <a:xfrm>
              <a:off x="7916861" y="2759075"/>
              <a:ext cx="1905" cy="228600"/>
            </a:xfrm>
            <a:custGeom>
              <a:avLst/>
              <a:gdLst/>
              <a:ahLst/>
              <a:cxnLst/>
              <a:rect l="l" t="t" r="r" b="b"/>
              <a:pathLst>
                <a:path w="1904" h="228600">
                  <a:moveTo>
                    <a:pt x="793" y="-25399"/>
                  </a:moveTo>
                  <a:lnTo>
                    <a:pt x="793" y="253999"/>
                  </a:lnTo>
                </a:path>
              </a:pathLst>
            </a:custGeom>
            <a:ln w="52386">
              <a:solidFill>
                <a:srgbClr val="FF7C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5" name="object 75"/>
            <p:cNvSpPr/>
            <p:nvPr/>
          </p:nvSpPr>
          <p:spPr>
            <a:xfrm>
              <a:off x="6011862" y="2759075"/>
              <a:ext cx="2362200" cy="1905"/>
            </a:xfrm>
            <a:custGeom>
              <a:avLst/>
              <a:gdLst/>
              <a:ahLst/>
              <a:cxnLst/>
              <a:rect l="l" t="t" r="r" b="b"/>
              <a:pathLst>
                <a:path w="2362200" h="1905">
                  <a:moveTo>
                    <a:pt x="0" y="0"/>
                  </a:moveTo>
                  <a:lnTo>
                    <a:pt x="2362199" y="1587"/>
                  </a:lnTo>
                </a:path>
              </a:pathLst>
            </a:custGeom>
            <a:ln w="50799">
              <a:solidFill>
                <a:srgbClr val="FF7C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76" name="object 76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6903719" y="1118061"/>
              <a:ext cx="635923" cy="357447"/>
            </a:xfrm>
            <a:prstGeom prst="rect">
              <a:avLst/>
            </a:prstGeom>
          </p:spPr>
        </p:pic>
      </p:grpSp>
      <p:sp>
        <p:nvSpPr>
          <p:cNvPr id="77" name="object 77"/>
          <p:cNvSpPr txBox="1"/>
          <p:nvPr/>
        </p:nvSpPr>
        <p:spPr>
          <a:xfrm>
            <a:off x="435937" y="1131062"/>
            <a:ext cx="7060565" cy="603885"/>
          </a:xfrm>
          <a:prstGeom prst="rect">
            <a:avLst/>
          </a:prstGeom>
        </p:spPr>
        <p:txBody>
          <a:bodyPr wrap="square" lIns="0" tIns="26034" rIns="0" bIns="0" rtlCol="0" vert="horz">
            <a:spAutoFit/>
          </a:bodyPr>
          <a:lstStyle/>
          <a:p>
            <a:pPr algn="r" marR="5080">
              <a:lnSpc>
                <a:spcPct val="100000"/>
              </a:lnSpc>
              <a:spcBef>
                <a:spcPts val="204"/>
              </a:spcBef>
            </a:pPr>
            <a:r>
              <a:rPr dirty="0" sz="1600" b="1">
                <a:solidFill>
                  <a:srgbClr val="FFFFFF"/>
                </a:solidFill>
                <a:latin typeface="Arial"/>
                <a:cs typeface="Arial"/>
              </a:rPr>
              <a:t>CPUs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No</a:t>
            </a:r>
            <a:r>
              <a:rPr dirty="0" sz="2000" spc="-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master</a:t>
            </a:r>
            <a:r>
              <a:rPr dirty="0" sz="2000" spc="-3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processor</a:t>
            </a:r>
            <a:endParaRPr sz="2000">
              <a:latin typeface="Arial MT"/>
              <a:cs typeface="Arial MT"/>
            </a:endParaRPr>
          </a:p>
        </p:txBody>
      </p:sp>
      <p:grpSp>
        <p:nvGrpSpPr>
          <p:cNvPr id="78" name="object 78"/>
          <p:cNvGrpSpPr/>
          <p:nvPr/>
        </p:nvGrpSpPr>
        <p:grpSpPr>
          <a:xfrm>
            <a:off x="8337663" y="2219498"/>
            <a:ext cx="706755" cy="594360"/>
            <a:chOff x="8337663" y="2219498"/>
            <a:chExt cx="706755" cy="594360"/>
          </a:xfrm>
        </p:grpSpPr>
        <p:pic>
          <p:nvPicPr>
            <p:cNvPr id="79" name="object 79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8337663" y="2219498"/>
              <a:ext cx="328352" cy="353290"/>
            </a:xfrm>
            <a:prstGeom prst="rect">
              <a:avLst/>
            </a:prstGeom>
          </p:spPr>
        </p:pic>
        <p:pic>
          <p:nvPicPr>
            <p:cNvPr id="80" name="object 80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8337663" y="2460566"/>
              <a:ext cx="706581" cy="353290"/>
            </a:xfrm>
            <a:prstGeom prst="rect">
              <a:avLst/>
            </a:prstGeom>
          </p:spPr>
        </p:pic>
      </p:grpSp>
      <p:sp>
        <p:nvSpPr>
          <p:cNvPr id="81" name="object 81"/>
          <p:cNvSpPr txBox="1"/>
          <p:nvPr/>
        </p:nvSpPr>
        <p:spPr>
          <a:xfrm>
            <a:off x="8360727" y="2242820"/>
            <a:ext cx="635635" cy="5105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1910"/>
              </a:lnSpc>
              <a:spcBef>
                <a:spcPts val="100"/>
              </a:spcBef>
            </a:pPr>
            <a:r>
              <a:rPr dirty="0" sz="1600" b="1">
                <a:solidFill>
                  <a:srgbClr val="FFFFFF"/>
                </a:solidFill>
                <a:latin typeface="Arial"/>
                <a:cs typeface="Arial"/>
              </a:rPr>
              <a:t>L2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ts val="1910"/>
              </a:lnSpc>
            </a:pPr>
            <a:r>
              <a:rPr dirty="0" sz="1600" spc="-5" b="1">
                <a:solidFill>
                  <a:srgbClr val="FFFFFF"/>
                </a:solidFill>
                <a:latin typeface="Arial"/>
                <a:cs typeface="Arial"/>
              </a:rPr>
              <a:t>Cache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82" name="object 82"/>
          <p:cNvPicPr/>
          <p:nvPr/>
        </p:nvPicPr>
        <p:blipFill>
          <a:blip r:embed="rId36" cstate="print"/>
          <a:stretch>
            <a:fillRect/>
          </a:stretch>
        </p:blipFill>
        <p:spPr>
          <a:xfrm>
            <a:off x="6903719" y="3861261"/>
            <a:ext cx="532014" cy="357447"/>
          </a:xfrm>
          <a:prstGeom prst="rect">
            <a:avLst/>
          </a:prstGeom>
        </p:spPr>
      </p:pic>
      <p:sp>
        <p:nvSpPr>
          <p:cNvPr id="83" name="object 83"/>
          <p:cNvSpPr txBox="1"/>
          <p:nvPr/>
        </p:nvSpPr>
        <p:spPr>
          <a:xfrm>
            <a:off x="6928802" y="3887470"/>
            <a:ext cx="466090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b="1">
                <a:solidFill>
                  <a:srgbClr val="FFFFFF"/>
                </a:solidFill>
                <a:latin typeface="Arial"/>
                <a:cs typeface="Arial"/>
              </a:rPr>
              <a:t>SMP</a:t>
            </a:r>
            <a:endParaRPr sz="1600">
              <a:latin typeface="Arial"/>
              <a:cs typeface="Arial"/>
            </a:endParaRPr>
          </a:p>
        </p:txBody>
      </p:sp>
      <p:sp>
        <p:nvSpPr>
          <p:cNvPr id="84" name="object 8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dirty="0"/>
              <a:t>32</a:t>
            </a:fld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7076" y="224443"/>
            <a:ext cx="6043352" cy="76061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5939" y="253683"/>
            <a:ext cx="5953760" cy="635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59155" algn="l"/>
                <a:tab pos="3371215" algn="l"/>
              </a:tabLst>
            </a:pPr>
            <a:r>
              <a:rPr dirty="0"/>
              <a:t>UP	vs </a:t>
            </a:r>
            <a:r>
              <a:rPr dirty="0" spc="-5"/>
              <a:t>MP</a:t>
            </a:r>
            <a:r>
              <a:rPr dirty="0"/>
              <a:t> </a:t>
            </a:r>
            <a:r>
              <a:rPr dirty="0" spc="-5"/>
              <a:t>File	Differences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511232" y="1633450"/>
            <a:ext cx="7664450" cy="453390"/>
            <a:chOff x="511232" y="1633450"/>
            <a:chExt cx="7664450" cy="45339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1232" y="1633450"/>
              <a:ext cx="7664334" cy="453043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8639" y="1722119"/>
              <a:ext cx="223520" cy="223520"/>
            </a:xfrm>
            <a:prstGeom prst="rect">
              <a:avLst/>
            </a:prstGeom>
          </p:spPr>
        </p:pic>
      </p:grpSp>
      <p:grpSp>
        <p:nvGrpSpPr>
          <p:cNvPr id="7" name="object 7"/>
          <p:cNvGrpSpPr/>
          <p:nvPr/>
        </p:nvGrpSpPr>
        <p:grpSpPr>
          <a:xfrm>
            <a:off x="511232" y="4667596"/>
            <a:ext cx="7976234" cy="1197610"/>
            <a:chOff x="511232" y="4667596"/>
            <a:chExt cx="7976234" cy="1197610"/>
          </a:xfrm>
        </p:grpSpPr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6170" y="4817224"/>
              <a:ext cx="282632" cy="282632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11232" y="4667596"/>
              <a:ext cx="7194665" cy="57773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59625" y="5270268"/>
              <a:ext cx="236912" cy="236912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34687" y="5141421"/>
              <a:ext cx="7352606" cy="44473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79665" y="5469774"/>
              <a:ext cx="1051560" cy="39485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8639" y="4830571"/>
              <a:ext cx="223520" cy="223519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70939" y="5279813"/>
              <a:ext cx="186266" cy="186266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893138" y="1628139"/>
            <a:ext cx="725995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>
                <a:solidFill>
                  <a:srgbClr val="FFFFFF"/>
                </a:solidFill>
                <a:latin typeface="Arial MT"/>
                <a:cs typeface="Arial MT"/>
              </a:rPr>
              <a:t>These files </a:t>
            </a:r>
            <a:r>
              <a:rPr dirty="0" sz="2400">
                <a:solidFill>
                  <a:srgbClr val="FFFFFF"/>
                </a:solidFill>
                <a:latin typeface="Arial MT"/>
                <a:cs typeface="Arial MT"/>
              </a:rPr>
              <a:t>are </a:t>
            </a:r>
            <a:r>
              <a:rPr dirty="0" sz="2400" spc="-5">
                <a:solidFill>
                  <a:srgbClr val="FFFFFF"/>
                </a:solidFill>
                <a:latin typeface="Arial MT"/>
                <a:cs typeface="Arial MT"/>
              </a:rPr>
              <a:t>updated</a:t>
            </a:r>
            <a:r>
              <a:rPr dirty="0" sz="2400">
                <a:solidFill>
                  <a:srgbClr val="FFFFFF"/>
                </a:solidFill>
                <a:latin typeface="Arial MT"/>
                <a:cs typeface="Arial MT"/>
              </a:rPr>
              <a:t> when</a:t>
            </a:r>
            <a:r>
              <a:rPr dirty="0" sz="2400" spc="-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FFFFFF"/>
                </a:solidFill>
                <a:latin typeface="Arial MT"/>
                <a:cs typeface="Arial MT"/>
              </a:rPr>
              <a:t>moving </a:t>
            </a:r>
            <a:r>
              <a:rPr dirty="0" sz="2400" spc="-5">
                <a:solidFill>
                  <a:srgbClr val="FFFFFF"/>
                </a:solidFill>
                <a:latin typeface="Arial MT"/>
                <a:cs typeface="Arial MT"/>
              </a:rPr>
              <a:t>from </a:t>
            </a:r>
            <a:r>
              <a:rPr dirty="0" sz="2400">
                <a:solidFill>
                  <a:srgbClr val="FFFFFF"/>
                </a:solidFill>
                <a:latin typeface="Arial MT"/>
                <a:cs typeface="Arial MT"/>
              </a:rPr>
              <a:t>UP </a:t>
            </a:r>
            <a:r>
              <a:rPr dirty="0" sz="2400" spc="-5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dirty="0" sz="2400">
                <a:solidFill>
                  <a:srgbClr val="FFFFFF"/>
                </a:solidFill>
                <a:latin typeface="Arial MT"/>
                <a:cs typeface="Arial MT"/>
              </a:rPr>
              <a:t> MP: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dirty="0"/>
              <a:t>32</a:t>
            </a:fld>
          </a:p>
        </p:txBody>
      </p:sp>
      <p:sp>
        <p:nvSpPr>
          <p:cNvPr id="16" name="object 16"/>
          <p:cNvSpPr txBox="1"/>
          <p:nvPr/>
        </p:nvSpPr>
        <p:spPr>
          <a:xfrm>
            <a:off x="893138" y="4620158"/>
            <a:ext cx="7542530" cy="1179195"/>
          </a:xfrm>
          <a:prstGeom prst="rect">
            <a:avLst/>
          </a:prstGeom>
        </p:spPr>
        <p:txBody>
          <a:bodyPr wrap="square" lIns="0" tIns="1289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15"/>
              </a:spcBef>
            </a:pPr>
            <a:r>
              <a:rPr dirty="0" sz="2400" spc="-5">
                <a:solidFill>
                  <a:srgbClr val="FFFFFF"/>
                </a:solidFill>
                <a:latin typeface="Arial MT"/>
                <a:cs typeface="Arial MT"/>
              </a:rPr>
              <a:t>Everything</a:t>
            </a:r>
            <a:r>
              <a:rPr dirty="0" sz="24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FFFFFF"/>
                </a:solidFill>
                <a:latin typeface="Arial MT"/>
                <a:cs typeface="Arial MT"/>
              </a:rPr>
              <a:t>else</a:t>
            </a:r>
            <a:r>
              <a:rPr dirty="0" sz="2400" spc="-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FFFFFF"/>
                </a:solidFill>
                <a:latin typeface="Arial MT"/>
                <a:cs typeface="Arial MT"/>
              </a:rPr>
              <a:t>is</a:t>
            </a:r>
            <a:r>
              <a:rPr dirty="0" sz="24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Arial MT"/>
                <a:cs typeface="Arial MT"/>
              </a:rPr>
              <a:t>the </a:t>
            </a:r>
            <a:r>
              <a:rPr dirty="0" sz="2400">
                <a:solidFill>
                  <a:srgbClr val="FFFFFF"/>
                </a:solidFill>
                <a:latin typeface="Arial MT"/>
                <a:cs typeface="Arial MT"/>
              </a:rPr>
              <a:t>same</a:t>
            </a:r>
            <a:r>
              <a:rPr dirty="0" sz="2400" spc="-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FFFFFF"/>
                </a:solidFill>
                <a:latin typeface="Arial MT"/>
                <a:cs typeface="Arial MT"/>
              </a:rPr>
              <a:t>(drivers,</a:t>
            </a:r>
            <a:r>
              <a:rPr dirty="0" sz="24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FFFFFF"/>
                </a:solidFill>
                <a:latin typeface="Arial MT"/>
                <a:cs typeface="Arial MT"/>
              </a:rPr>
              <a:t>EXEs,</a:t>
            </a:r>
            <a:r>
              <a:rPr dirty="0" sz="24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FFFFFF"/>
                </a:solidFill>
                <a:latin typeface="Arial MT"/>
                <a:cs typeface="Arial MT"/>
              </a:rPr>
              <a:t>DLLs)</a:t>
            </a:r>
            <a:endParaRPr sz="2400">
              <a:latin typeface="Arial MT"/>
              <a:cs typeface="Arial MT"/>
            </a:endParaRPr>
          </a:p>
          <a:p>
            <a:pPr marL="633095" marR="5080" indent="6350">
              <a:lnSpc>
                <a:spcPts val="2120"/>
              </a:lnSpc>
              <a:spcBef>
                <a:spcPts val="1070"/>
              </a:spcBef>
            </a:pP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NT4: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Win32k.sys,</a:t>
            </a:r>
            <a:r>
              <a:rPr dirty="0" sz="2000" spc="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Ntdll.dll,</a:t>
            </a:r>
            <a:r>
              <a:rPr dirty="0" sz="2000" spc="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dirty="0" sz="2000" spc="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Kernel32.dll</a:t>
            </a:r>
            <a:r>
              <a:rPr dirty="0" sz="2000" spc="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had</a:t>
            </a:r>
            <a:r>
              <a:rPr dirty="0" sz="2000" spc="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uniprocessor </a:t>
            </a:r>
            <a:r>
              <a:rPr dirty="0" sz="2000" spc="-54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versions</a:t>
            </a:r>
            <a:endParaRPr sz="2000">
              <a:latin typeface="Arial MT"/>
              <a:cs typeface="Arial MT"/>
            </a:endParaRPr>
          </a:p>
        </p:txBody>
      </p:sp>
      <p:graphicFrame>
        <p:nvGraphicFramePr>
          <p:cNvPr id="17" name="object 17"/>
          <p:cNvGraphicFramePr>
            <a:graphicFrameLocks noGrp="1"/>
          </p:cNvGraphicFramePr>
          <p:nvPr/>
        </p:nvGraphicFramePr>
        <p:xfrm>
          <a:off x="150321" y="2306147"/>
          <a:ext cx="8909050" cy="20396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05330"/>
                <a:gridCol w="3127374"/>
                <a:gridCol w="3769995"/>
              </a:tblGrid>
              <a:tr h="576263">
                <a:tc>
                  <a:txBody>
                    <a:bodyPr/>
                    <a:lstStyle/>
                    <a:p>
                      <a:pPr marL="190500" marR="349885">
                        <a:lnSpc>
                          <a:spcPts val="1900"/>
                        </a:lnSpc>
                        <a:spcBef>
                          <a:spcPts val="80"/>
                        </a:spcBef>
                      </a:pPr>
                      <a:r>
                        <a:rPr dirty="0" sz="1600" b="1" i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Name</a:t>
                      </a:r>
                      <a:r>
                        <a:rPr dirty="0" sz="1600" spc="-30" b="1" i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 spc="-5" b="1" i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of</a:t>
                      </a:r>
                      <a:r>
                        <a:rPr dirty="0" sz="1600" spc="-30" b="1" i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 spc="-5" b="1" i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file</a:t>
                      </a:r>
                      <a:r>
                        <a:rPr dirty="0" sz="1600" spc="-25" b="1" i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 spc="-5" b="1" i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on </a:t>
                      </a:r>
                      <a:r>
                        <a:rPr dirty="0" sz="1600" spc="-430" b="1" i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 b="1" i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system</a:t>
                      </a:r>
                      <a:r>
                        <a:rPr dirty="0" sz="1600" spc="-15" b="1" i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 spc="-5" b="1" i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disk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10160">
                    <a:lnL w="6350">
                      <a:solidFill>
                        <a:srgbClr val="B0B0B0"/>
                      </a:solidFill>
                      <a:prstDash val="solid"/>
                    </a:lnL>
                    <a:lnR w="6350">
                      <a:solidFill>
                        <a:srgbClr val="B0B0B0"/>
                      </a:solidFill>
                      <a:prstDash val="solid"/>
                    </a:lnR>
                    <a:lnT w="6350">
                      <a:solidFill>
                        <a:srgbClr val="B0B0B0"/>
                      </a:solidFill>
                      <a:prstDash val="solid"/>
                    </a:lnT>
                    <a:lnB w="6350">
                      <a:solidFill>
                        <a:srgbClr val="B0B0B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00" marR="782955">
                        <a:lnSpc>
                          <a:spcPts val="1900"/>
                        </a:lnSpc>
                        <a:spcBef>
                          <a:spcPts val="80"/>
                        </a:spcBef>
                      </a:pPr>
                      <a:r>
                        <a:rPr dirty="0" sz="1600" b="1" i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Name</a:t>
                      </a:r>
                      <a:r>
                        <a:rPr dirty="0" sz="1600" spc="-35" b="1" i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 spc="-5" b="1" i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of</a:t>
                      </a:r>
                      <a:r>
                        <a:rPr dirty="0" sz="1600" spc="-35" b="1" i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 spc="-5" b="1" i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uniprocessor </a:t>
                      </a:r>
                      <a:r>
                        <a:rPr dirty="0" sz="1600" spc="-430" b="1" i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 spc="-5" b="1" i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version</a:t>
                      </a:r>
                      <a:r>
                        <a:rPr dirty="0" sz="1600" spc="-15" b="1" i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 spc="-5" b="1" i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on</a:t>
                      </a:r>
                      <a:r>
                        <a:rPr dirty="0" sz="1600" spc="-10" b="1" i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 spc="-5" b="1" i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CD-ROM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10160">
                    <a:lnL w="6350">
                      <a:solidFill>
                        <a:srgbClr val="B0B0B0"/>
                      </a:solidFill>
                      <a:prstDash val="solid"/>
                    </a:lnL>
                    <a:lnR w="6350">
                      <a:solidFill>
                        <a:srgbClr val="B0B0B0"/>
                      </a:solidFill>
                      <a:prstDash val="solid"/>
                    </a:lnR>
                    <a:lnT w="6350">
                      <a:solidFill>
                        <a:srgbClr val="B0B0B0"/>
                      </a:solidFill>
                      <a:prstDash val="solid"/>
                    </a:lnT>
                    <a:lnB w="6350">
                      <a:solidFill>
                        <a:srgbClr val="B0B0B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00" marR="466090">
                        <a:lnSpc>
                          <a:spcPts val="1900"/>
                        </a:lnSpc>
                        <a:spcBef>
                          <a:spcPts val="80"/>
                        </a:spcBef>
                      </a:pPr>
                      <a:r>
                        <a:rPr dirty="0" sz="1600" b="1" i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Name </a:t>
                      </a:r>
                      <a:r>
                        <a:rPr dirty="0" sz="1600" spc="-5" b="1" i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of multiprocessor version </a:t>
                      </a:r>
                      <a:r>
                        <a:rPr dirty="0" sz="1600" spc="-430" b="1" i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 spc="-5" b="1" i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on</a:t>
                      </a:r>
                      <a:r>
                        <a:rPr dirty="0" sz="1600" spc="-10" b="1" i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 spc="-5" b="1" i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CD-ROM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10160">
                    <a:lnL w="6350">
                      <a:solidFill>
                        <a:srgbClr val="B0B0B0"/>
                      </a:solidFill>
                      <a:prstDash val="solid"/>
                    </a:lnL>
                    <a:lnR w="6350">
                      <a:solidFill>
                        <a:srgbClr val="B0B0B0"/>
                      </a:solidFill>
                      <a:prstDash val="solid"/>
                    </a:lnR>
                    <a:lnT w="6350">
                      <a:solidFill>
                        <a:srgbClr val="B0B0B0"/>
                      </a:solidFill>
                      <a:prstDash val="solid"/>
                    </a:lnT>
                    <a:lnB w="6350">
                      <a:solidFill>
                        <a:srgbClr val="B0B0B0"/>
                      </a:solidFill>
                      <a:prstDash val="solid"/>
                    </a:lnB>
                  </a:tcPr>
                </a:tc>
              </a:tr>
              <a:tr h="576261">
                <a:tc>
                  <a:txBody>
                    <a:bodyPr/>
                    <a:lstStyle/>
                    <a:p>
                      <a:pPr marL="190500">
                        <a:lnSpc>
                          <a:spcPct val="100000"/>
                        </a:lnSpc>
                      </a:pPr>
                      <a:r>
                        <a:rPr dirty="0" sz="1400" spc="-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NTOSKRNL.EXE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6350">
                      <a:solidFill>
                        <a:srgbClr val="B0B0B0"/>
                      </a:solidFill>
                      <a:prstDash val="solid"/>
                    </a:lnL>
                    <a:lnR w="6350">
                      <a:solidFill>
                        <a:srgbClr val="B0B0B0"/>
                      </a:solidFill>
                      <a:prstDash val="solid"/>
                    </a:lnR>
                    <a:lnT w="6350">
                      <a:solidFill>
                        <a:srgbClr val="B0B0B0"/>
                      </a:solidFill>
                      <a:prstDash val="solid"/>
                    </a:lnT>
                    <a:lnB w="6350">
                      <a:solidFill>
                        <a:srgbClr val="B0B0B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00">
                        <a:lnSpc>
                          <a:spcPct val="100000"/>
                        </a:lnSpc>
                      </a:pPr>
                      <a:r>
                        <a:rPr dirty="0" sz="1400" spc="-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\I386\NTOSKRNL.EXE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6350">
                      <a:solidFill>
                        <a:srgbClr val="B0B0B0"/>
                      </a:solidFill>
                      <a:prstDash val="solid"/>
                    </a:lnL>
                    <a:lnR w="6350">
                      <a:solidFill>
                        <a:srgbClr val="B0B0B0"/>
                      </a:solidFill>
                      <a:prstDash val="solid"/>
                    </a:lnR>
                    <a:lnT w="6350">
                      <a:solidFill>
                        <a:srgbClr val="B0B0B0"/>
                      </a:solidFill>
                      <a:prstDash val="solid"/>
                    </a:lnT>
                    <a:lnB w="6350">
                      <a:solidFill>
                        <a:srgbClr val="B0B0B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00">
                        <a:lnSpc>
                          <a:spcPct val="100000"/>
                        </a:lnSpc>
                      </a:pPr>
                      <a:r>
                        <a:rPr dirty="0" sz="1400" spc="-1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\I386\NTKRNLMP.EXE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6350">
                      <a:solidFill>
                        <a:srgbClr val="B0B0B0"/>
                      </a:solidFill>
                      <a:prstDash val="solid"/>
                    </a:lnL>
                    <a:lnR w="6350">
                      <a:solidFill>
                        <a:srgbClr val="B0B0B0"/>
                      </a:solidFill>
                      <a:prstDash val="solid"/>
                    </a:lnR>
                    <a:lnT w="6350">
                      <a:solidFill>
                        <a:srgbClr val="B0B0B0"/>
                      </a:solidFill>
                      <a:prstDash val="solid"/>
                    </a:lnT>
                    <a:lnB w="6350">
                      <a:solidFill>
                        <a:srgbClr val="B0B0B0"/>
                      </a:solidFill>
                      <a:prstDash val="solid"/>
                    </a:lnB>
                  </a:tcPr>
                </a:tc>
              </a:tr>
              <a:tr h="441324">
                <a:tc>
                  <a:txBody>
                    <a:bodyPr/>
                    <a:lstStyle/>
                    <a:p>
                      <a:pPr marL="190500">
                        <a:lnSpc>
                          <a:spcPct val="100000"/>
                        </a:lnSpc>
                      </a:pPr>
                      <a:r>
                        <a:rPr dirty="0" sz="1400" spc="-1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NTKRNLPA.EXE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6350">
                      <a:solidFill>
                        <a:srgbClr val="B0B0B0"/>
                      </a:solidFill>
                      <a:prstDash val="solid"/>
                    </a:lnL>
                    <a:lnR w="6350">
                      <a:solidFill>
                        <a:srgbClr val="B0B0B0"/>
                      </a:solidFill>
                      <a:prstDash val="solid"/>
                    </a:lnR>
                    <a:lnT w="6350">
                      <a:solidFill>
                        <a:srgbClr val="B0B0B0"/>
                      </a:solidFill>
                      <a:prstDash val="solid"/>
                    </a:lnT>
                    <a:lnB w="6350">
                      <a:solidFill>
                        <a:srgbClr val="B0B0B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00">
                        <a:lnSpc>
                          <a:spcPct val="100000"/>
                        </a:lnSpc>
                      </a:pPr>
                      <a:r>
                        <a:rPr dirty="0" sz="1400" spc="-1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\I386\NTKRNLMP.EXE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6350">
                      <a:solidFill>
                        <a:srgbClr val="B0B0B0"/>
                      </a:solidFill>
                      <a:prstDash val="solid"/>
                    </a:lnL>
                    <a:lnR w="6350">
                      <a:solidFill>
                        <a:srgbClr val="B0B0B0"/>
                      </a:solidFill>
                      <a:prstDash val="solid"/>
                    </a:lnR>
                    <a:lnT w="6350">
                      <a:solidFill>
                        <a:srgbClr val="B0B0B0"/>
                      </a:solidFill>
                      <a:prstDash val="solid"/>
                    </a:lnT>
                    <a:lnB w="6350">
                      <a:solidFill>
                        <a:srgbClr val="B0B0B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00">
                        <a:lnSpc>
                          <a:spcPct val="100000"/>
                        </a:lnSpc>
                      </a:pPr>
                      <a:r>
                        <a:rPr dirty="0" sz="1400" spc="-2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\I386\NTKRPAMP.EXE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6350">
                      <a:solidFill>
                        <a:srgbClr val="B0B0B0"/>
                      </a:solidFill>
                      <a:prstDash val="solid"/>
                    </a:lnL>
                    <a:lnR w="6350">
                      <a:solidFill>
                        <a:srgbClr val="B0B0B0"/>
                      </a:solidFill>
                      <a:prstDash val="solid"/>
                    </a:lnR>
                    <a:lnT w="6350">
                      <a:solidFill>
                        <a:srgbClr val="B0B0B0"/>
                      </a:solidFill>
                      <a:prstDash val="solid"/>
                    </a:lnT>
                    <a:lnB w="6350">
                      <a:solidFill>
                        <a:srgbClr val="B0B0B0"/>
                      </a:solidFill>
                      <a:prstDash val="solid"/>
                    </a:lnB>
                  </a:tcPr>
                </a:tc>
              </a:tr>
              <a:tr h="441324">
                <a:tc>
                  <a:txBody>
                    <a:bodyPr/>
                    <a:lstStyle/>
                    <a:p>
                      <a:pPr marL="190500">
                        <a:lnSpc>
                          <a:spcPct val="100000"/>
                        </a:lnSpc>
                      </a:pPr>
                      <a:r>
                        <a:rPr dirty="0" sz="140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HAL.DLL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6350">
                      <a:solidFill>
                        <a:srgbClr val="B0B0B0"/>
                      </a:solidFill>
                      <a:prstDash val="solid"/>
                    </a:lnL>
                    <a:lnR w="6350">
                      <a:solidFill>
                        <a:srgbClr val="B0B0B0"/>
                      </a:solidFill>
                      <a:prstDash val="solid"/>
                    </a:lnR>
                    <a:lnT w="6350">
                      <a:solidFill>
                        <a:srgbClr val="B0B0B0"/>
                      </a:solidFill>
                      <a:prstDash val="solid"/>
                    </a:lnT>
                    <a:lnB w="6350">
                      <a:solidFill>
                        <a:srgbClr val="B0B0B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00">
                        <a:lnSpc>
                          <a:spcPct val="100000"/>
                        </a:lnSpc>
                      </a:pPr>
                      <a:r>
                        <a:rPr dirty="0" sz="1400" spc="-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Depends</a:t>
                      </a:r>
                      <a:r>
                        <a:rPr dirty="0" sz="1400" spc="-1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spc="-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on</a:t>
                      </a:r>
                      <a:r>
                        <a:rPr dirty="0" sz="1400" spc="-2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system</a:t>
                      </a:r>
                      <a:r>
                        <a:rPr dirty="0" sz="1400" spc="-1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spc="-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type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6350">
                      <a:solidFill>
                        <a:srgbClr val="B0B0B0"/>
                      </a:solidFill>
                      <a:prstDash val="solid"/>
                    </a:lnL>
                    <a:lnR w="6350">
                      <a:solidFill>
                        <a:srgbClr val="B0B0B0"/>
                      </a:solidFill>
                      <a:prstDash val="solid"/>
                    </a:lnR>
                    <a:lnT w="6350">
                      <a:solidFill>
                        <a:srgbClr val="B0B0B0"/>
                      </a:solidFill>
                      <a:prstDash val="solid"/>
                    </a:lnT>
                    <a:lnB w="6350">
                      <a:solidFill>
                        <a:srgbClr val="B0B0B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00">
                        <a:lnSpc>
                          <a:spcPct val="100000"/>
                        </a:lnSpc>
                      </a:pPr>
                      <a:r>
                        <a:rPr dirty="0" sz="1400" spc="-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Depends</a:t>
                      </a:r>
                      <a:r>
                        <a:rPr dirty="0" sz="1400" spc="-1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spc="-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on</a:t>
                      </a:r>
                      <a:r>
                        <a:rPr dirty="0" sz="1400" spc="-2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system</a:t>
                      </a:r>
                      <a:r>
                        <a:rPr dirty="0" sz="1400" spc="-1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spc="-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type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6350">
                      <a:solidFill>
                        <a:srgbClr val="B0B0B0"/>
                      </a:solidFill>
                      <a:prstDash val="solid"/>
                    </a:lnL>
                    <a:lnR w="6350">
                      <a:solidFill>
                        <a:srgbClr val="B0B0B0"/>
                      </a:solidFill>
                      <a:prstDash val="solid"/>
                    </a:lnR>
                    <a:lnT w="6350">
                      <a:solidFill>
                        <a:srgbClr val="B0B0B0"/>
                      </a:solidFill>
                      <a:prstDash val="solid"/>
                    </a:lnT>
                    <a:lnB w="6350">
                      <a:solidFill>
                        <a:srgbClr val="B0B0B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30530" y="4156"/>
            <a:ext cx="3591097" cy="76061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58239" y="33020"/>
            <a:ext cx="3499485" cy="635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Hyperthreading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340821" y="1072341"/>
            <a:ext cx="8026400" cy="5453380"/>
            <a:chOff x="340821" y="1072341"/>
            <a:chExt cx="8026400" cy="545338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0821" y="1072341"/>
              <a:ext cx="6138948" cy="540327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0614" y="1662545"/>
              <a:ext cx="236912" cy="23691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35676" y="1508760"/>
              <a:ext cx="7581206" cy="519545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60614" y="2094807"/>
              <a:ext cx="236912" cy="236912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35676" y="1941022"/>
              <a:ext cx="7036723" cy="519545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65760" y="2535381"/>
              <a:ext cx="282632" cy="282632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40821" y="2356658"/>
              <a:ext cx="7385857" cy="552796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35676" y="2801389"/>
              <a:ext cx="1795548" cy="540327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60614" y="3391592"/>
              <a:ext cx="236912" cy="232756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35676" y="3233650"/>
              <a:ext cx="5523806" cy="523701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65760" y="3844635"/>
              <a:ext cx="282632" cy="282632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40821" y="3665912"/>
              <a:ext cx="6051665" cy="552796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35676" y="4110643"/>
              <a:ext cx="3258588" cy="540327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60614" y="4696690"/>
              <a:ext cx="236912" cy="236912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35676" y="4542905"/>
              <a:ext cx="7631083" cy="519545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60614" y="5128952"/>
              <a:ext cx="236912" cy="236912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35676" y="4975166"/>
              <a:ext cx="7074129" cy="469669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142999" y="5332614"/>
              <a:ext cx="1334192" cy="453043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396537" y="5852159"/>
              <a:ext cx="236912" cy="236912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371600" y="5698373"/>
              <a:ext cx="6172200" cy="469669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766454" y="6068290"/>
              <a:ext cx="2793076" cy="457200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378778" y="1193799"/>
              <a:ext cx="223520" cy="223520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772478" y="1673013"/>
              <a:ext cx="186266" cy="186266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772478" y="2104813"/>
              <a:ext cx="186266" cy="186266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378778" y="2549651"/>
              <a:ext cx="223520" cy="223520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772478" y="3400213"/>
              <a:ext cx="186266" cy="186266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378778" y="3857752"/>
              <a:ext cx="223520" cy="223519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772478" y="4708313"/>
              <a:ext cx="186266" cy="186266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772478" y="5140113"/>
              <a:ext cx="186266" cy="186266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407477" y="5864013"/>
              <a:ext cx="186266" cy="186266"/>
            </a:xfrm>
            <a:prstGeom prst="rect">
              <a:avLst/>
            </a:prstGeom>
          </p:spPr>
        </p:pic>
      </p:grpSp>
      <p:sp>
        <p:nvSpPr>
          <p:cNvPr id="35" name="object 35"/>
          <p:cNvSpPr txBox="1"/>
          <p:nvPr/>
        </p:nvSpPr>
        <p:spPr>
          <a:xfrm>
            <a:off x="759777" y="947420"/>
            <a:ext cx="7571740" cy="5473700"/>
          </a:xfrm>
          <a:prstGeom prst="rect">
            <a:avLst/>
          </a:prstGeom>
        </p:spPr>
        <p:txBody>
          <a:bodyPr wrap="square" lIns="0" tIns="165100" rIns="0" bIns="0" rtlCol="0" vert="horz">
            <a:spAutoFit/>
          </a:bodyPr>
          <a:lstStyle/>
          <a:p>
            <a:pPr marL="22225">
              <a:lnSpc>
                <a:spcPct val="100000"/>
              </a:lnSpc>
              <a:spcBef>
                <a:spcPts val="1300"/>
              </a:spcBef>
            </a:pPr>
            <a:r>
              <a:rPr dirty="0" sz="2400">
                <a:solidFill>
                  <a:srgbClr val="FFFFFF"/>
                </a:solidFill>
                <a:latin typeface="Arial MT"/>
                <a:cs typeface="Arial MT"/>
              </a:rPr>
              <a:t>New</a:t>
            </a:r>
            <a:r>
              <a:rPr dirty="0" sz="24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Arial MT"/>
                <a:cs typeface="Arial MT"/>
              </a:rPr>
              <a:t>technology</a:t>
            </a:r>
            <a:r>
              <a:rPr dirty="0" sz="24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dirty="0" sz="2400" spc="-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FFFFFF"/>
                </a:solidFill>
                <a:latin typeface="Arial MT"/>
                <a:cs typeface="Arial MT"/>
              </a:rPr>
              <a:t>newer</a:t>
            </a:r>
            <a:r>
              <a:rPr dirty="0" sz="24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Arial MT"/>
                <a:cs typeface="Arial MT"/>
              </a:rPr>
              <a:t>Intel </a:t>
            </a:r>
            <a:r>
              <a:rPr dirty="0" sz="2400">
                <a:solidFill>
                  <a:srgbClr val="FFFFFF"/>
                </a:solidFill>
                <a:latin typeface="Arial MT"/>
                <a:cs typeface="Arial MT"/>
              </a:rPr>
              <a:t>processors</a:t>
            </a:r>
            <a:endParaRPr sz="2400">
              <a:latin typeface="Arial MT"/>
              <a:cs typeface="Arial MT"/>
            </a:endParaRPr>
          </a:p>
          <a:p>
            <a:pPr marL="414020" marR="47625">
              <a:lnSpc>
                <a:spcPct val="141700"/>
              </a:lnSpc>
              <a:tabLst>
                <a:tab pos="4635500" algn="l"/>
              </a:tabLst>
            </a:pP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Makes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a single processor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appear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as	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multi-processor</a:t>
            </a:r>
            <a:r>
              <a:rPr dirty="0" sz="20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to the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OS </a:t>
            </a:r>
            <a:r>
              <a:rPr dirty="0" sz="2000" spc="-54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Also</a:t>
            </a:r>
            <a:r>
              <a:rPr dirty="0" sz="2000" spc="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called</a:t>
            </a:r>
            <a:r>
              <a:rPr dirty="0" sz="2000" spc="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simultaneous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multithreading</a:t>
            </a:r>
            <a:r>
              <a:rPr dirty="0" sz="2000" spc="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technology</a:t>
            </a:r>
            <a:r>
              <a:rPr dirty="0" sz="2000" spc="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(SMT)</a:t>
            </a:r>
            <a:endParaRPr sz="2000">
              <a:latin typeface="Arial MT"/>
              <a:cs typeface="Arial MT"/>
            </a:endParaRPr>
          </a:p>
          <a:p>
            <a:pPr marL="12700" marR="645795" indent="9525">
              <a:lnSpc>
                <a:spcPct val="101499"/>
              </a:lnSpc>
              <a:spcBef>
                <a:spcPts val="950"/>
              </a:spcBef>
            </a:pPr>
            <a:r>
              <a:rPr dirty="0" sz="2400">
                <a:solidFill>
                  <a:srgbClr val="FFFFFF"/>
                </a:solidFill>
                <a:latin typeface="Arial MT"/>
                <a:cs typeface="Arial MT"/>
              </a:rPr>
              <a:t>Chip </a:t>
            </a:r>
            <a:r>
              <a:rPr dirty="0" sz="2400" spc="-5">
                <a:solidFill>
                  <a:srgbClr val="FFFFFF"/>
                </a:solidFill>
                <a:latin typeface="Arial MT"/>
                <a:cs typeface="Arial MT"/>
              </a:rPr>
              <a:t>maintains </a:t>
            </a:r>
            <a:r>
              <a:rPr dirty="0" sz="2400">
                <a:solidFill>
                  <a:srgbClr val="FFFFFF"/>
                </a:solidFill>
                <a:latin typeface="Arial MT"/>
                <a:cs typeface="Arial MT"/>
              </a:rPr>
              <a:t>many </a:t>
            </a:r>
            <a:r>
              <a:rPr dirty="0" sz="2400" spc="-5">
                <a:solidFill>
                  <a:srgbClr val="FFFFFF"/>
                </a:solidFill>
                <a:latin typeface="Arial MT"/>
                <a:cs typeface="Arial MT"/>
              </a:rPr>
              <a:t>separate </a:t>
            </a:r>
            <a:r>
              <a:rPr dirty="0" sz="2400">
                <a:solidFill>
                  <a:srgbClr val="FFFFFF"/>
                </a:solidFill>
                <a:latin typeface="Arial MT"/>
                <a:cs typeface="Arial MT"/>
              </a:rPr>
              <a:t>CPU </a:t>
            </a:r>
            <a:r>
              <a:rPr dirty="0" sz="2400" spc="-5">
                <a:solidFill>
                  <a:srgbClr val="FFFFFF"/>
                </a:solidFill>
                <a:latin typeface="Arial MT"/>
                <a:cs typeface="Arial MT"/>
              </a:rPr>
              <a:t>states </a:t>
            </a:r>
            <a:r>
              <a:rPr dirty="0" sz="2400">
                <a:solidFill>
                  <a:srgbClr val="FFFFFF"/>
                </a:solidFill>
                <a:latin typeface="Arial MT"/>
                <a:cs typeface="Arial MT"/>
              </a:rPr>
              <a:t>(“logical </a:t>
            </a:r>
            <a:r>
              <a:rPr dirty="0" sz="2400" spc="-65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FFFFFF"/>
                </a:solidFill>
                <a:latin typeface="Arial MT"/>
                <a:cs typeface="Arial MT"/>
              </a:rPr>
              <a:t>processors”)</a:t>
            </a:r>
            <a:endParaRPr sz="2400">
              <a:latin typeface="Arial MT"/>
              <a:cs typeface="Arial MT"/>
            </a:endParaRPr>
          </a:p>
          <a:p>
            <a:pPr marL="414020">
              <a:lnSpc>
                <a:spcPct val="100000"/>
              </a:lnSpc>
              <a:spcBef>
                <a:spcPts val="1000"/>
              </a:spcBef>
            </a:pP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Execution</a:t>
            </a:r>
            <a:r>
              <a:rPr dirty="0" sz="20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engine</a:t>
            </a:r>
            <a:r>
              <a:rPr dirty="0" sz="20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&amp;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onboard</a:t>
            </a:r>
            <a:r>
              <a:rPr dirty="0" sz="20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cache</a:t>
            </a:r>
            <a:r>
              <a:rPr dirty="0" sz="20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is</a:t>
            </a:r>
            <a:r>
              <a:rPr dirty="0" sz="20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shared</a:t>
            </a:r>
            <a:endParaRPr sz="2000">
              <a:latin typeface="Arial MT"/>
              <a:cs typeface="Arial MT"/>
            </a:endParaRPr>
          </a:p>
          <a:p>
            <a:pPr marL="12700" marR="1983739" indent="9525">
              <a:lnSpc>
                <a:spcPct val="101499"/>
              </a:lnSpc>
              <a:spcBef>
                <a:spcPts val="1055"/>
              </a:spcBef>
            </a:pPr>
            <a:r>
              <a:rPr dirty="0" sz="2400">
                <a:solidFill>
                  <a:srgbClr val="FFFFFF"/>
                </a:solidFill>
                <a:latin typeface="Arial MT"/>
                <a:cs typeface="Arial MT"/>
              </a:rPr>
              <a:t>XP</a:t>
            </a:r>
            <a:r>
              <a:rPr dirty="0" sz="24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FFFFFF"/>
                </a:solidFill>
                <a:latin typeface="Arial MT"/>
                <a:cs typeface="Arial MT"/>
              </a:rPr>
              <a:t>&amp;</a:t>
            </a:r>
            <a:r>
              <a:rPr dirty="0" sz="2400" spc="-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FFFFFF"/>
                </a:solidFill>
                <a:latin typeface="Arial MT"/>
                <a:cs typeface="Arial MT"/>
              </a:rPr>
              <a:t>Server</a:t>
            </a:r>
            <a:r>
              <a:rPr dirty="0" sz="24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FFFFFF"/>
                </a:solidFill>
                <a:latin typeface="Arial MT"/>
                <a:cs typeface="Arial MT"/>
              </a:rPr>
              <a:t>2003</a:t>
            </a:r>
            <a:r>
              <a:rPr dirty="0" sz="2400" spc="-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dirty="0" sz="24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Arial MT"/>
                <a:cs typeface="Arial MT"/>
              </a:rPr>
              <a:t>later</a:t>
            </a:r>
            <a:r>
              <a:rPr dirty="0" sz="24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Arial MT"/>
                <a:cs typeface="Arial MT"/>
              </a:rPr>
              <a:t>Windows</a:t>
            </a:r>
            <a:r>
              <a:rPr dirty="0" sz="24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FFFFFF"/>
                </a:solidFill>
                <a:latin typeface="Arial MT"/>
                <a:cs typeface="Arial MT"/>
              </a:rPr>
              <a:t>are </a:t>
            </a:r>
            <a:r>
              <a:rPr dirty="0" sz="2400" spc="-65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Arial MT"/>
                <a:cs typeface="Arial MT"/>
              </a:rPr>
              <a:t>“hyperthreading</a:t>
            </a:r>
            <a:r>
              <a:rPr dirty="0" sz="24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FFFFFF"/>
                </a:solidFill>
                <a:latin typeface="Arial MT"/>
                <a:cs typeface="Arial MT"/>
              </a:rPr>
              <a:t>aware”</a:t>
            </a:r>
            <a:endParaRPr sz="2400">
              <a:latin typeface="Arial MT"/>
              <a:cs typeface="Arial MT"/>
            </a:endParaRPr>
          </a:p>
          <a:p>
            <a:pPr marL="414020">
              <a:lnSpc>
                <a:spcPct val="100000"/>
              </a:lnSpc>
              <a:spcBef>
                <a:spcPts val="1000"/>
              </a:spcBef>
            </a:pP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Logical</a:t>
            </a:r>
            <a:r>
              <a:rPr dirty="0" sz="20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processors</a:t>
            </a:r>
            <a:r>
              <a:rPr dirty="0" sz="20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don’t</a:t>
            </a:r>
            <a:r>
              <a:rPr dirty="0" sz="20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count</a:t>
            </a:r>
            <a:r>
              <a:rPr dirty="0" sz="20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against</a:t>
            </a:r>
            <a:r>
              <a:rPr dirty="0" sz="20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physical</a:t>
            </a:r>
            <a:r>
              <a:rPr dirty="0" sz="20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processor</a:t>
            </a:r>
            <a:r>
              <a:rPr dirty="0" sz="20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limits</a:t>
            </a:r>
            <a:endParaRPr sz="2000">
              <a:latin typeface="Arial MT"/>
              <a:cs typeface="Arial MT"/>
            </a:endParaRPr>
          </a:p>
          <a:p>
            <a:pPr marL="418465" marR="555625" indent="-5080">
              <a:lnSpc>
                <a:spcPts val="2320"/>
              </a:lnSpc>
              <a:spcBef>
                <a:spcPts val="1140"/>
              </a:spcBef>
            </a:pP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Scheduling 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algorithms take into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account logical vs physical </a:t>
            </a:r>
            <a:r>
              <a:rPr dirty="0" sz="2000" spc="-54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processors</a:t>
            </a:r>
            <a:endParaRPr sz="2000">
              <a:latin typeface="Arial MT"/>
              <a:cs typeface="Arial MT"/>
            </a:endParaRPr>
          </a:p>
          <a:p>
            <a:pPr marL="1040765" marR="827405" indent="4445">
              <a:lnSpc>
                <a:spcPct val="100800"/>
              </a:lnSpc>
              <a:spcBef>
                <a:spcPts val="900"/>
              </a:spcBef>
            </a:pP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Applications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can</a:t>
            </a:r>
            <a:r>
              <a:rPr dirty="0" sz="2000" spc="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also</a:t>
            </a:r>
            <a:r>
              <a:rPr dirty="0" sz="2000" spc="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optimize</a:t>
            </a:r>
            <a:r>
              <a:rPr dirty="0" sz="2000" spc="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for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 it (new 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Windows </a:t>
            </a:r>
            <a:r>
              <a:rPr dirty="0" sz="2000" spc="-54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function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in Server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2003)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36" name="object 3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dirty="0"/>
              <a:t>32</a:t>
            </a:fld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399" y="307571"/>
            <a:ext cx="1637606" cy="76061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42339" y="337820"/>
            <a:ext cx="1521460" cy="635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NU</a:t>
            </a:r>
            <a:r>
              <a:rPr dirty="0" spc="-5"/>
              <a:t>MA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357447" y="152401"/>
            <a:ext cx="8622030" cy="4070985"/>
            <a:chOff x="357447" y="152401"/>
            <a:chExt cx="8622030" cy="4070985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7447" y="1151312"/>
              <a:ext cx="4339243" cy="448887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14894" y="1467196"/>
              <a:ext cx="3000894" cy="50292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09996" y="2003367"/>
              <a:ext cx="232756" cy="236912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80901" y="1878676"/>
              <a:ext cx="4688377" cy="44057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38348" y="2207029"/>
              <a:ext cx="4596937" cy="432261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41763" y="2668385"/>
              <a:ext cx="216130" cy="21613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16825" y="2547850"/>
              <a:ext cx="4368337" cy="407323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882832" y="2855421"/>
              <a:ext cx="3607723" cy="390698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09996" y="3275213"/>
              <a:ext cx="232756" cy="236912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80901" y="3146366"/>
              <a:ext cx="4966854" cy="444730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38348" y="3491345"/>
              <a:ext cx="3046614" cy="428105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641763" y="3936076"/>
              <a:ext cx="216130" cy="220287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616825" y="3819698"/>
              <a:ext cx="3578628" cy="403167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96240" y="1239519"/>
              <a:ext cx="223519" cy="223520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18539" y="2015913"/>
              <a:ext cx="186266" cy="186266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653540" y="2678684"/>
              <a:ext cx="167639" cy="167639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18539" y="3285913"/>
              <a:ext cx="186266" cy="186266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653540" y="3948683"/>
              <a:ext cx="167639" cy="167639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791200" y="152401"/>
              <a:ext cx="3187698" cy="2095498"/>
            </a:xfrm>
            <a:prstGeom prst="rect">
              <a:avLst/>
            </a:prstGeom>
          </p:spPr>
        </p:pic>
      </p:grpSp>
      <p:grpSp>
        <p:nvGrpSpPr>
          <p:cNvPr id="24" name="object 24"/>
          <p:cNvGrpSpPr/>
          <p:nvPr/>
        </p:nvGrpSpPr>
        <p:grpSpPr>
          <a:xfrm>
            <a:off x="511232" y="4351712"/>
            <a:ext cx="8105140" cy="2037080"/>
            <a:chOff x="511232" y="4351712"/>
            <a:chExt cx="8105140" cy="2037080"/>
          </a:xfrm>
        </p:grpSpPr>
        <p:pic>
          <p:nvPicPr>
            <p:cNvPr id="25" name="object 25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11232" y="4351712"/>
              <a:ext cx="6421582" cy="502919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159625" y="4875414"/>
              <a:ext cx="236912" cy="236912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134687" y="4746567"/>
              <a:ext cx="7427422" cy="494607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159625" y="5270268"/>
              <a:ext cx="236912" cy="236912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134687" y="5141421"/>
              <a:ext cx="7481454" cy="444730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492134" y="5482243"/>
              <a:ext cx="2348345" cy="432261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536170" y="5960225"/>
              <a:ext cx="282632" cy="282632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511232" y="5810596"/>
              <a:ext cx="7460672" cy="577734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48639" y="4439920"/>
              <a:ext cx="223520" cy="223519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70939" y="4886113"/>
              <a:ext cx="186266" cy="186266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70939" y="5279813"/>
              <a:ext cx="186266" cy="186266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48639" y="5973572"/>
              <a:ext cx="223520" cy="223520"/>
            </a:xfrm>
            <a:prstGeom prst="rect">
              <a:avLst/>
            </a:prstGeom>
          </p:spPr>
        </p:pic>
      </p:grpSp>
      <p:sp>
        <p:nvSpPr>
          <p:cNvPr id="37" name="object 37"/>
          <p:cNvSpPr txBox="1"/>
          <p:nvPr/>
        </p:nvSpPr>
        <p:spPr>
          <a:xfrm>
            <a:off x="739139" y="1145539"/>
            <a:ext cx="7855584" cy="5125720"/>
          </a:xfrm>
          <a:prstGeom prst="rect">
            <a:avLst/>
          </a:prstGeom>
        </p:spPr>
        <p:txBody>
          <a:bodyPr wrap="square" lIns="0" tIns="63500" rIns="0" bIns="0" rtlCol="0" vert="horz">
            <a:spAutoFit/>
          </a:bodyPr>
          <a:lstStyle/>
          <a:p>
            <a:pPr marL="12700" marR="3954145" indent="1270">
              <a:lnSpc>
                <a:spcPts val="2500"/>
              </a:lnSpc>
              <a:spcBef>
                <a:spcPts val="500"/>
              </a:spcBef>
            </a:pPr>
            <a:r>
              <a:rPr dirty="0" sz="2400">
                <a:solidFill>
                  <a:srgbClr val="FFFFFF"/>
                </a:solidFill>
                <a:latin typeface="Arial MT"/>
                <a:cs typeface="Arial MT"/>
              </a:rPr>
              <a:t>NUMA</a:t>
            </a:r>
            <a:r>
              <a:rPr dirty="0" sz="2400" spc="-3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FFFFFF"/>
                </a:solidFill>
                <a:latin typeface="Arial MT"/>
                <a:cs typeface="Arial MT"/>
              </a:rPr>
              <a:t>(non</a:t>
            </a:r>
            <a:r>
              <a:rPr dirty="0" sz="2400" spc="-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Arial MT"/>
                <a:cs typeface="Arial MT"/>
              </a:rPr>
              <a:t>uniform</a:t>
            </a:r>
            <a:r>
              <a:rPr dirty="0" sz="2400" spc="-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FFFFFF"/>
                </a:solidFill>
                <a:latin typeface="Arial MT"/>
                <a:cs typeface="Arial MT"/>
              </a:rPr>
              <a:t>memory </a:t>
            </a:r>
            <a:r>
              <a:rPr dirty="0" sz="2400" spc="-65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Arial MT"/>
                <a:cs typeface="Arial MT"/>
              </a:rPr>
              <a:t>architecture)</a:t>
            </a:r>
            <a:r>
              <a:rPr dirty="0" sz="24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Arial MT"/>
                <a:cs typeface="Arial MT"/>
              </a:rPr>
              <a:t>systems</a:t>
            </a:r>
            <a:endParaRPr sz="2400">
              <a:latin typeface="Arial MT"/>
              <a:cs typeface="Arial MT"/>
            </a:endParaRPr>
          </a:p>
          <a:p>
            <a:pPr marL="635000" marR="2970530" indent="6350">
              <a:lnSpc>
                <a:spcPts val="2120"/>
              </a:lnSpc>
              <a:spcBef>
                <a:spcPts val="1125"/>
              </a:spcBef>
            </a:pP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Groups</a:t>
            </a:r>
            <a:r>
              <a:rPr dirty="0" sz="2000" spc="-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dirty="0" sz="2000" spc="-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physical</a:t>
            </a:r>
            <a:r>
              <a:rPr dirty="0" sz="200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processors</a:t>
            </a:r>
            <a:r>
              <a:rPr dirty="0" sz="200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(called </a:t>
            </a:r>
            <a:r>
              <a:rPr dirty="0" sz="2000" spc="-54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“nodes”)</a:t>
            </a:r>
            <a:r>
              <a:rPr dirty="0" sz="20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that</a:t>
            </a:r>
            <a:r>
              <a:rPr dirty="0" sz="20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have</a:t>
            </a:r>
            <a:r>
              <a:rPr dirty="0" sz="20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local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memory</a:t>
            </a:r>
            <a:endParaRPr sz="2000">
              <a:latin typeface="Arial MT"/>
              <a:cs typeface="Arial MT"/>
            </a:endParaRPr>
          </a:p>
          <a:p>
            <a:pPr marL="1181100" marR="2647315" indent="3175">
              <a:lnSpc>
                <a:spcPts val="1970"/>
              </a:lnSpc>
              <a:spcBef>
                <a:spcPts val="950"/>
              </a:spcBef>
            </a:pPr>
            <a:r>
              <a:rPr dirty="0" sz="1800" spc="-5">
                <a:solidFill>
                  <a:srgbClr val="FFFFFF"/>
                </a:solidFill>
                <a:latin typeface="Arial MT"/>
                <a:cs typeface="Arial MT"/>
              </a:rPr>
              <a:t>Connected</a:t>
            </a:r>
            <a:r>
              <a:rPr dirty="0" sz="180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dirty="0" sz="180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dirty="0" sz="1800" spc="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FFFFFF"/>
                </a:solidFill>
                <a:latin typeface="Arial MT"/>
                <a:cs typeface="Arial MT"/>
              </a:rPr>
              <a:t>larger</a:t>
            </a:r>
            <a:r>
              <a:rPr dirty="0" sz="1800" spc="-5">
                <a:solidFill>
                  <a:srgbClr val="FFFFFF"/>
                </a:solidFill>
                <a:latin typeface="Arial MT"/>
                <a:cs typeface="Arial MT"/>
              </a:rPr>
              <a:t> system through </a:t>
            </a:r>
            <a:r>
              <a:rPr dirty="0" sz="1800" spc="-484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dirty="0" sz="1800" spc="-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FFFFFF"/>
                </a:solidFill>
                <a:latin typeface="Arial MT"/>
                <a:cs typeface="Arial MT"/>
              </a:rPr>
              <a:t>cache-coherent</a:t>
            </a:r>
            <a:r>
              <a:rPr dirty="0" sz="18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Arial MT"/>
                <a:cs typeface="Arial MT"/>
              </a:rPr>
              <a:t>interconnect</a:t>
            </a:r>
            <a:r>
              <a:rPr dirty="0" sz="18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FFFFFF"/>
                </a:solidFill>
                <a:latin typeface="Arial MT"/>
                <a:cs typeface="Arial MT"/>
              </a:rPr>
              <a:t>bus</a:t>
            </a:r>
            <a:endParaRPr sz="1800">
              <a:latin typeface="Arial MT"/>
              <a:cs typeface="Arial MT"/>
            </a:endParaRPr>
          </a:p>
          <a:p>
            <a:pPr marL="635000" marR="2702560" indent="6350">
              <a:lnSpc>
                <a:spcPts val="2220"/>
              </a:lnSpc>
              <a:spcBef>
                <a:spcPts val="790"/>
              </a:spcBef>
            </a:pP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Still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an SMP 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system (e.g.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any processor </a:t>
            </a:r>
            <a:r>
              <a:rPr dirty="0" sz="2000" spc="-55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can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access</a:t>
            </a:r>
            <a:r>
              <a:rPr dirty="0" sz="20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all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dirty="0" sz="20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memory)</a:t>
            </a:r>
            <a:endParaRPr sz="2000">
              <a:latin typeface="Arial MT"/>
              <a:cs typeface="Arial MT"/>
            </a:endParaRPr>
          </a:p>
          <a:p>
            <a:pPr marL="1184275">
              <a:lnSpc>
                <a:spcPct val="100000"/>
              </a:lnSpc>
              <a:spcBef>
                <a:spcPts val="605"/>
              </a:spcBef>
            </a:pPr>
            <a:r>
              <a:rPr dirty="0" sz="1800">
                <a:solidFill>
                  <a:srgbClr val="FFFFFF"/>
                </a:solidFill>
                <a:latin typeface="Arial MT"/>
                <a:cs typeface="Arial MT"/>
              </a:rPr>
              <a:t>But</a:t>
            </a:r>
            <a:r>
              <a:rPr dirty="0" sz="1800" spc="-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FFFFFF"/>
                </a:solidFill>
                <a:latin typeface="Arial MT"/>
                <a:cs typeface="Arial MT"/>
              </a:rPr>
              <a:t>node-local</a:t>
            </a:r>
            <a:r>
              <a:rPr dirty="0" sz="18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FFFFFF"/>
                </a:solidFill>
                <a:latin typeface="Arial MT"/>
                <a:cs typeface="Arial MT"/>
              </a:rPr>
              <a:t>memory</a:t>
            </a:r>
            <a:r>
              <a:rPr dirty="0" sz="180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FFFFFF"/>
                </a:solidFill>
                <a:latin typeface="Arial MT"/>
                <a:cs typeface="Arial MT"/>
              </a:rPr>
              <a:t>is</a:t>
            </a:r>
            <a:r>
              <a:rPr dirty="0" sz="180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Arial MT"/>
                <a:cs typeface="Arial MT"/>
              </a:rPr>
              <a:t>faster</a:t>
            </a:r>
            <a:endParaRPr sz="1800">
              <a:latin typeface="Arial MT"/>
              <a:cs typeface="Arial MT"/>
            </a:endParaRPr>
          </a:p>
          <a:p>
            <a:pPr marL="166370">
              <a:lnSpc>
                <a:spcPct val="100000"/>
              </a:lnSpc>
              <a:spcBef>
                <a:spcPts val="1550"/>
              </a:spcBef>
            </a:pPr>
            <a:r>
              <a:rPr dirty="0" sz="2400">
                <a:solidFill>
                  <a:srgbClr val="FFFFFF"/>
                </a:solidFill>
                <a:latin typeface="Arial MT"/>
                <a:cs typeface="Arial MT"/>
              </a:rPr>
              <a:t>Scheduling</a:t>
            </a:r>
            <a:r>
              <a:rPr dirty="0" sz="2400" spc="-5">
                <a:solidFill>
                  <a:srgbClr val="FFFFFF"/>
                </a:solidFill>
                <a:latin typeface="Arial MT"/>
                <a:cs typeface="Arial MT"/>
              </a:rPr>
              <a:t> algorithms take</a:t>
            </a:r>
            <a:r>
              <a:rPr dirty="0" sz="240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Arial MT"/>
                <a:cs typeface="Arial MT"/>
              </a:rPr>
              <a:t>this</a:t>
            </a:r>
            <a:r>
              <a:rPr dirty="0" sz="24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Arial MT"/>
                <a:cs typeface="Arial MT"/>
              </a:rPr>
              <a:t>into</a:t>
            </a:r>
            <a:r>
              <a:rPr dirty="0" sz="2400">
                <a:solidFill>
                  <a:srgbClr val="FFFFFF"/>
                </a:solidFill>
                <a:latin typeface="Arial MT"/>
                <a:cs typeface="Arial MT"/>
              </a:rPr>
              <a:t> account</a:t>
            </a:r>
            <a:endParaRPr sz="2400">
              <a:latin typeface="Arial MT"/>
              <a:cs typeface="Arial MT"/>
            </a:endParaRPr>
          </a:p>
          <a:p>
            <a:pPr marL="793750">
              <a:lnSpc>
                <a:spcPct val="100000"/>
              </a:lnSpc>
              <a:spcBef>
                <a:spcPts val="740"/>
              </a:spcBef>
            </a:pPr>
            <a:r>
              <a:rPr dirty="0" sz="2000" spc="-15">
                <a:solidFill>
                  <a:srgbClr val="FFFFFF"/>
                </a:solidFill>
                <a:latin typeface="Arial MT"/>
                <a:cs typeface="Arial MT"/>
              </a:rPr>
              <a:t>Tries</a:t>
            </a:r>
            <a:r>
              <a:rPr dirty="0" sz="20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to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schedule 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threads</a:t>
            </a:r>
            <a:r>
              <a:rPr dirty="0" sz="20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on processors</a:t>
            </a:r>
            <a:r>
              <a:rPr dirty="0" sz="20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within the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 same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node</a:t>
            </a:r>
            <a:endParaRPr sz="2000">
              <a:latin typeface="Arial MT"/>
              <a:cs typeface="Arial MT"/>
            </a:endParaRPr>
          </a:p>
          <a:p>
            <a:pPr marL="787400" marR="5080" indent="6350">
              <a:lnSpc>
                <a:spcPts val="2220"/>
              </a:lnSpc>
              <a:spcBef>
                <a:spcPts val="925"/>
              </a:spcBef>
            </a:pPr>
            <a:r>
              <a:rPr dirty="0" sz="2000" spc="-15">
                <a:solidFill>
                  <a:srgbClr val="FFFFFF"/>
                </a:solidFill>
                <a:latin typeface="Arial MT"/>
                <a:cs typeface="Arial MT"/>
              </a:rPr>
              <a:t>Tries 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to allocate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memory 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from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local memory 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for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processes 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with </a:t>
            </a:r>
            <a:r>
              <a:rPr dirty="0" sz="2000" spc="-54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threads</a:t>
            </a:r>
            <a:r>
              <a:rPr dirty="0" sz="20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on 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 node</a:t>
            </a:r>
            <a:endParaRPr sz="2000">
              <a:latin typeface="Arial MT"/>
              <a:cs typeface="Arial MT"/>
            </a:endParaRPr>
          </a:p>
          <a:p>
            <a:pPr marL="166370">
              <a:lnSpc>
                <a:spcPct val="100000"/>
              </a:lnSpc>
              <a:spcBef>
                <a:spcPts val="690"/>
              </a:spcBef>
            </a:pPr>
            <a:r>
              <a:rPr dirty="0" sz="2400">
                <a:solidFill>
                  <a:srgbClr val="FFFFFF"/>
                </a:solidFill>
                <a:latin typeface="Arial MT"/>
                <a:cs typeface="Arial MT"/>
              </a:rPr>
              <a:t>New</a:t>
            </a:r>
            <a:r>
              <a:rPr dirty="0" sz="2400" spc="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Arial MT"/>
                <a:cs typeface="Arial MT"/>
              </a:rPr>
              <a:t>Windows</a:t>
            </a:r>
            <a:r>
              <a:rPr dirty="0" sz="2400" spc="-13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Arial MT"/>
                <a:cs typeface="Arial MT"/>
              </a:rPr>
              <a:t>APIs</a:t>
            </a:r>
            <a:r>
              <a:rPr dirty="0" sz="240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dirty="0" sz="2400" spc="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FFFFFF"/>
                </a:solidFill>
                <a:latin typeface="Arial MT"/>
                <a:cs typeface="Arial MT"/>
              </a:rPr>
              <a:t>allow</a:t>
            </a:r>
            <a:r>
              <a:rPr dirty="0" sz="2400" spc="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Arial MT"/>
                <a:cs typeface="Arial MT"/>
              </a:rPr>
              <a:t>applications</a:t>
            </a:r>
            <a:r>
              <a:rPr dirty="0" sz="240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dirty="0" sz="2400" spc="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Arial MT"/>
                <a:cs typeface="Arial MT"/>
              </a:rPr>
              <a:t>optimize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38" name="object 3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dirty="0"/>
              <a:t>32</a:t>
            </a:fld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1890" y="4156"/>
            <a:ext cx="3657600" cy="76061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12139" y="33020"/>
            <a:ext cx="3554729" cy="635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254125" algn="l"/>
              </a:tabLst>
            </a:pPr>
            <a:r>
              <a:rPr dirty="0"/>
              <a:t>SMP	</a:t>
            </a:r>
            <a:r>
              <a:rPr dirty="0" spc="-5"/>
              <a:t>Scalability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411480" y="706581"/>
            <a:ext cx="8371205" cy="5943600"/>
            <a:chOff x="411480" y="706581"/>
            <a:chExt cx="8371205" cy="594360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1480" y="706581"/>
              <a:ext cx="7730835" cy="448887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06334" y="960120"/>
              <a:ext cx="1504603" cy="49045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35428" y="1450570"/>
              <a:ext cx="232756" cy="232756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06334" y="1354974"/>
              <a:ext cx="4102331" cy="44473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35428" y="1791392"/>
              <a:ext cx="232756" cy="236912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06334" y="1699952"/>
              <a:ext cx="7606145" cy="415636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01189" y="1941021"/>
              <a:ext cx="544483" cy="415636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36418" y="2373283"/>
              <a:ext cx="282632" cy="282632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11480" y="2269374"/>
              <a:ext cx="2888672" cy="527858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35428" y="2780607"/>
              <a:ext cx="232756" cy="236912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06334" y="2689167"/>
              <a:ext cx="7976061" cy="419792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13658" y="2930236"/>
              <a:ext cx="1970116" cy="419792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35428" y="3341716"/>
              <a:ext cx="232756" cy="236912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06334" y="3250275"/>
              <a:ext cx="7543800" cy="415636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213658" y="3491344"/>
              <a:ext cx="7074129" cy="390698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213658" y="3707475"/>
              <a:ext cx="2286000" cy="415636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35428" y="4114799"/>
              <a:ext cx="232756" cy="236912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06334" y="4023360"/>
              <a:ext cx="5640185" cy="444730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36418" y="4480559"/>
              <a:ext cx="282632" cy="282632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11480" y="4376650"/>
              <a:ext cx="4339243" cy="527858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2568632" y="4742410"/>
              <a:ext cx="556952" cy="87283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411480" y="4376650"/>
              <a:ext cx="4339243" cy="527858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835428" y="4892039"/>
              <a:ext cx="232756" cy="236912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806334" y="4796443"/>
              <a:ext cx="5981006" cy="444730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835428" y="5245330"/>
              <a:ext cx="232756" cy="236912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806334" y="5153890"/>
              <a:ext cx="6845531" cy="415636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213658" y="5382490"/>
              <a:ext cx="4380806" cy="415636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835428" y="5806439"/>
              <a:ext cx="232756" cy="236912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806334" y="5710843"/>
              <a:ext cx="7635240" cy="419792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213658" y="5951912"/>
              <a:ext cx="1433945" cy="419792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238596" y="6355079"/>
              <a:ext cx="216130" cy="220287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213658" y="6271952"/>
              <a:ext cx="4318461" cy="378229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450214" y="797559"/>
              <a:ext cx="223520" cy="223520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843914" y="1459653"/>
              <a:ext cx="186266" cy="186266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843914" y="1802553"/>
              <a:ext cx="186266" cy="186266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450214" y="2387599"/>
              <a:ext cx="223520" cy="223520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843914" y="2793153"/>
              <a:ext cx="186266" cy="186266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843914" y="3351953"/>
              <a:ext cx="186266" cy="186266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843914" y="4126653"/>
              <a:ext cx="186266" cy="186266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450214" y="4495799"/>
              <a:ext cx="223520" cy="223519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843914" y="4901353"/>
              <a:ext cx="186266" cy="186266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843914" y="5256953"/>
              <a:ext cx="186266" cy="186266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843914" y="5815753"/>
              <a:ext cx="186266" cy="186266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250314" y="6367779"/>
              <a:ext cx="167640" cy="167639"/>
            </a:xfrm>
            <a:prstGeom prst="rect">
              <a:avLst/>
            </a:prstGeom>
          </p:spPr>
        </p:pic>
      </p:grpSp>
      <p:sp>
        <p:nvSpPr>
          <p:cNvPr id="49" name="object 49"/>
          <p:cNvSpPr txBox="1"/>
          <p:nvPr/>
        </p:nvSpPr>
        <p:spPr>
          <a:xfrm>
            <a:off x="831214" y="703579"/>
            <a:ext cx="7910830" cy="5890260"/>
          </a:xfrm>
          <a:prstGeom prst="rect">
            <a:avLst/>
          </a:prstGeom>
        </p:spPr>
        <p:txBody>
          <a:bodyPr wrap="square" lIns="0" tIns="124460" rIns="0" bIns="0" rtlCol="0" vert="horz">
            <a:spAutoFit/>
          </a:bodyPr>
          <a:lstStyle/>
          <a:p>
            <a:pPr marL="12700" marR="646430" indent="9525">
              <a:lnSpc>
                <a:spcPct val="69400"/>
              </a:lnSpc>
              <a:spcBef>
                <a:spcPts val="980"/>
              </a:spcBef>
            </a:pPr>
            <a:r>
              <a:rPr dirty="0" sz="2400" spc="-5">
                <a:solidFill>
                  <a:srgbClr val="FFFFFF"/>
                </a:solidFill>
                <a:latin typeface="Arial MT"/>
                <a:cs typeface="Arial MT"/>
              </a:rPr>
              <a:t>Scalability</a:t>
            </a:r>
            <a:r>
              <a:rPr dirty="0" sz="2400">
                <a:solidFill>
                  <a:srgbClr val="FFFFFF"/>
                </a:solidFill>
                <a:latin typeface="Arial MT"/>
                <a:cs typeface="Arial MT"/>
              </a:rPr>
              <a:t> is a</a:t>
            </a:r>
            <a:r>
              <a:rPr dirty="0" sz="2400" spc="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Arial MT"/>
                <a:cs typeface="Arial MT"/>
              </a:rPr>
              <a:t>function</a:t>
            </a:r>
            <a:r>
              <a:rPr dirty="0" sz="2400" spc="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dirty="0" sz="2400" spc="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Arial MT"/>
                <a:cs typeface="Arial MT"/>
              </a:rPr>
              <a:t>parallelization</a:t>
            </a:r>
            <a:r>
              <a:rPr dirty="0" sz="2400" spc="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dirty="0" sz="2400" spc="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FFFFFF"/>
                </a:solidFill>
                <a:latin typeface="Arial MT"/>
                <a:cs typeface="Arial MT"/>
              </a:rPr>
              <a:t>resource </a:t>
            </a:r>
            <a:r>
              <a:rPr dirty="0" sz="2400" spc="-65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Arial MT"/>
                <a:cs typeface="Arial MT"/>
              </a:rPr>
              <a:t>contention</a:t>
            </a:r>
            <a:endParaRPr sz="2400">
              <a:latin typeface="Arial MT"/>
              <a:cs typeface="Arial MT"/>
            </a:endParaRPr>
          </a:p>
          <a:p>
            <a:pPr marL="414020">
              <a:lnSpc>
                <a:spcPct val="100000"/>
              </a:lnSpc>
              <a:spcBef>
                <a:spcPts val="440"/>
              </a:spcBef>
            </a:pP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Can’t</a:t>
            </a:r>
            <a:r>
              <a:rPr dirty="0" sz="200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make</a:t>
            </a:r>
            <a:r>
              <a:rPr dirty="0" sz="20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dirty="0" sz="20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general</a:t>
            </a:r>
            <a:r>
              <a:rPr dirty="0" sz="20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statement</a:t>
            </a:r>
            <a:endParaRPr sz="2000">
              <a:latin typeface="Arial MT"/>
              <a:cs typeface="Arial MT"/>
            </a:endParaRPr>
          </a:p>
          <a:p>
            <a:pPr marL="418465" marR="370840" indent="-5080">
              <a:lnSpc>
                <a:spcPct val="70800"/>
              </a:lnSpc>
              <a:spcBef>
                <a:spcPts val="1000"/>
              </a:spcBef>
            </a:pP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Depends</a:t>
            </a:r>
            <a:r>
              <a:rPr dirty="0" sz="20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on</a:t>
            </a:r>
            <a:r>
              <a:rPr dirty="0" sz="20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what</a:t>
            </a:r>
            <a:r>
              <a:rPr dirty="0" sz="20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you</a:t>
            </a:r>
            <a:r>
              <a:rPr dirty="0" sz="20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are</a:t>
            </a:r>
            <a:r>
              <a:rPr dirty="0" sz="20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doing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dirty="0" sz="20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if</a:t>
            </a:r>
            <a:r>
              <a:rPr dirty="0" sz="20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dirty="0" sz="20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code</a:t>
            </a:r>
            <a:r>
              <a:rPr dirty="0" sz="20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involved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scales </a:t>
            </a:r>
            <a:r>
              <a:rPr dirty="0" sz="2000" spc="-54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well</a:t>
            </a:r>
            <a:endParaRPr sz="2000">
              <a:latin typeface="Arial MT"/>
              <a:cs typeface="Arial MT"/>
            </a:endParaRPr>
          </a:p>
          <a:p>
            <a:pPr marL="22225">
              <a:lnSpc>
                <a:spcPct val="100000"/>
              </a:lnSpc>
              <a:spcBef>
                <a:spcPts val="400"/>
              </a:spcBef>
            </a:pPr>
            <a:r>
              <a:rPr dirty="0" sz="2400">
                <a:solidFill>
                  <a:srgbClr val="FFFFFF"/>
                </a:solidFill>
                <a:latin typeface="Arial MT"/>
                <a:cs typeface="Arial MT"/>
              </a:rPr>
              <a:t>Kernel</a:t>
            </a:r>
            <a:r>
              <a:rPr dirty="0" sz="2400" spc="-3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FFFFFF"/>
                </a:solidFill>
                <a:latin typeface="Arial MT"/>
                <a:cs typeface="Arial MT"/>
              </a:rPr>
              <a:t>is</a:t>
            </a:r>
            <a:r>
              <a:rPr dirty="0" sz="2400" spc="-3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FFFFFF"/>
                </a:solidFill>
                <a:latin typeface="Arial MT"/>
                <a:cs typeface="Arial MT"/>
              </a:rPr>
              <a:t>scalable</a:t>
            </a:r>
            <a:endParaRPr sz="2400">
              <a:latin typeface="Arial MT"/>
              <a:cs typeface="Arial MT"/>
            </a:endParaRPr>
          </a:p>
          <a:p>
            <a:pPr marL="418465" marR="5080" indent="-5080">
              <a:lnSpc>
                <a:spcPct val="70800"/>
              </a:lnSpc>
              <a:spcBef>
                <a:spcPts val="1120"/>
              </a:spcBef>
            </a:pP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OS</a:t>
            </a:r>
            <a:r>
              <a:rPr dirty="0" sz="20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can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run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on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any</a:t>
            </a:r>
            <a:r>
              <a:rPr dirty="0" sz="20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available</a:t>
            </a:r>
            <a:r>
              <a:rPr dirty="0" sz="20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processor</a:t>
            </a:r>
            <a:r>
              <a:rPr dirty="0" sz="20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on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 multiple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processors </a:t>
            </a:r>
            <a:r>
              <a:rPr dirty="0" sz="2000" spc="-54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at</a:t>
            </a:r>
            <a:r>
              <a:rPr dirty="0" sz="20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 same 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time</a:t>
            </a:r>
            <a:endParaRPr sz="2000">
              <a:latin typeface="Arial MT"/>
              <a:cs typeface="Arial MT"/>
            </a:endParaRPr>
          </a:p>
          <a:p>
            <a:pPr marL="414020">
              <a:lnSpc>
                <a:spcPts val="2050"/>
              </a:lnSpc>
              <a:spcBef>
                <a:spcPts val="300"/>
              </a:spcBef>
            </a:pP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Fine-grained</a:t>
            </a:r>
            <a:r>
              <a:rPr dirty="0" sz="2000" spc="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synchronization</a:t>
            </a:r>
            <a:r>
              <a:rPr dirty="0" sz="2000" spc="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within</a:t>
            </a:r>
            <a:r>
              <a:rPr dirty="0" sz="2000" spc="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dirty="0" sz="2000" spc="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kernel</a:t>
            </a:r>
            <a:r>
              <a:rPr dirty="0" sz="2000" spc="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as</a:t>
            </a:r>
            <a:r>
              <a:rPr dirty="0" sz="2000" spc="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well</a:t>
            </a:r>
            <a:r>
              <a:rPr dirty="0" sz="2000" spc="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as</a:t>
            </a:r>
            <a:r>
              <a:rPr dirty="0" sz="2000" spc="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within</a:t>
            </a:r>
            <a:endParaRPr sz="2000">
              <a:latin typeface="Arial MT"/>
              <a:cs typeface="Arial MT"/>
            </a:endParaRPr>
          </a:p>
          <a:p>
            <a:pPr marL="418465" marR="508634">
              <a:lnSpc>
                <a:spcPct val="70800"/>
              </a:lnSpc>
              <a:spcBef>
                <a:spcPts val="350"/>
              </a:spcBef>
            </a:pP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device drivers allows more 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components to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run 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concurrently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on </a:t>
            </a:r>
            <a:r>
              <a:rPr dirty="0" sz="2000" spc="-54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multiple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processors</a:t>
            </a:r>
            <a:endParaRPr sz="2000">
              <a:latin typeface="Arial MT"/>
              <a:cs typeface="Arial MT"/>
            </a:endParaRPr>
          </a:p>
          <a:p>
            <a:pPr marL="414020">
              <a:lnSpc>
                <a:spcPct val="100000"/>
              </a:lnSpc>
              <a:spcBef>
                <a:spcPts val="300"/>
              </a:spcBef>
            </a:pP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Concurrency</a:t>
            </a:r>
            <a:r>
              <a:rPr dirty="0" sz="200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has</a:t>
            </a:r>
            <a:r>
              <a:rPr dirty="0" sz="200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improved</a:t>
            </a:r>
            <a:r>
              <a:rPr dirty="0" sz="20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with</a:t>
            </a:r>
            <a:r>
              <a:rPr dirty="0" sz="20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every</a:t>
            </a:r>
            <a:r>
              <a:rPr dirty="0" sz="200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release</a:t>
            </a:r>
            <a:endParaRPr sz="2000">
              <a:latin typeface="Arial MT"/>
              <a:cs typeface="Arial MT"/>
            </a:endParaRPr>
          </a:p>
          <a:p>
            <a:pPr marL="22225">
              <a:lnSpc>
                <a:spcPct val="100000"/>
              </a:lnSpc>
              <a:spcBef>
                <a:spcPts val="400"/>
              </a:spcBef>
            </a:pPr>
            <a:r>
              <a:rPr dirty="0" sz="2400" spc="-5">
                <a:solidFill>
                  <a:srgbClr val="FFFFFF"/>
                </a:solidFill>
                <a:latin typeface="Arial MT"/>
                <a:cs typeface="Arial MT"/>
              </a:rPr>
              <a:t>Applications</a:t>
            </a:r>
            <a:r>
              <a:rPr dirty="0" sz="240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u="heavy" sz="24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MT"/>
                <a:cs typeface="Arial MT"/>
              </a:rPr>
              <a:t>can</a:t>
            </a:r>
            <a:r>
              <a:rPr dirty="0" sz="24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FFFFFF"/>
                </a:solidFill>
                <a:latin typeface="Arial MT"/>
                <a:cs typeface="Arial MT"/>
              </a:rPr>
              <a:t>be</a:t>
            </a:r>
            <a:r>
              <a:rPr dirty="0" sz="24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FFFFFF"/>
                </a:solidFill>
                <a:latin typeface="Arial MT"/>
                <a:cs typeface="Arial MT"/>
              </a:rPr>
              <a:t>scalable</a:t>
            </a:r>
            <a:endParaRPr sz="2400">
              <a:latin typeface="Arial MT"/>
              <a:cs typeface="Arial MT"/>
            </a:endParaRPr>
          </a:p>
          <a:p>
            <a:pPr marL="414020">
              <a:lnSpc>
                <a:spcPct val="100000"/>
              </a:lnSpc>
              <a:spcBef>
                <a:spcPts val="420"/>
              </a:spcBef>
            </a:pP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Threads</a:t>
            </a:r>
            <a:r>
              <a:rPr dirty="0" sz="20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can</a:t>
            </a:r>
            <a:r>
              <a:rPr dirty="0" sz="20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be</a:t>
            </a:r>
            <a:r>
              <a:rPr dirty="0" sz="20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scheduled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on</a:t>
            </a:r>
            <a:r>
              <a:rPr dirty="0" sz="20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any</a:t>
            </a:r>
            <a:r>
              <a:rPr dirty="0" sz="20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available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CPU</a:t>
            </a:r>
            <a:endParaRPr sz="2000">
              <a:latin typeface="Arial MT"/>
              <a:cs typeface="Arial MT"/>
            </a:endParaRPr>
          </a:p>
          <a:p>
            <a:pPr marL="418465" marR="1134110" indent="-5080">
              <a:lnSpc>
                <a:spcPct val="66700"/>
              </a:lnSpc>
              <a:spcBef>
                <a:spcPts val="1200"/>
              </a:spcBef>
            </a:pP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Processes can</a:t>
            </a:r>
            <a:r>
              <a:rPr dirty="0" sz="2000" spc="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contain</a:t>
            </a:r>
            <a:r>
              <a:rPr dirty="0" sz="2000" spc="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multiple</a:t>
            </a:r>
            <a:r>
              <a:rPr dirty="0" sz="2000" spc="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threads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that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 can</a:t>
            </a:r>
            <a:r>
              <a:rPr dirty="0" sz="2000" spc="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execute </a:t>
            </a:r>
            <a:r>
              <a:rPr dirty="0" sz="2000" spc="-54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simultaneously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on 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multiple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 processors</a:t>
            </a:r>
            <a:endParaRPr sz="2000">
              <a:latin typeface="Arial MT"/>
              <a:cs typeface="Arial MT"/>
            </a:endParaRPr>
          </a:p>
          <a:p>
            <a:pPr marL="418465" marR="358775" indent="-5080">
              <a:lnSpc>
                <a:spcPct val="70800"/>
              </a:lnSpc>
              <a:spcBef>
                <a:spcPts val="1100"/>
              </a:spcBef>
            </a:pP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Programming</a:t>
            </a:r>
            <a:r>
              <a:rPr dirty="0" sz="20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mechanisms</a:t>
            </a:r>
            <a:r>
              <a:rPr dirty="0" sz="20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provided</a:t>
            </a:r>
            <a:r>
              <a:rPr dirty="0" sz="20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dirty="0" sz="20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facilitate</a:t>
            </a:r>
            <a:r>
              <a:rPr dirty="0" sz="20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scalable</a:t>
            </a:r>
            <a:r>
              <a:rPr dirty="0" sz="20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server </a:t>
            </a:r>
            <a:r>
              <a:rPr dirty="0" sz="2000" spc="-54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applications</a:t>
            </a:r>
            <a:endParaRPr sz="2000">
              <a:latin typeface="Arial MT"/>
              <a:cs typeface="Arial MT"/>
            </a:endParaRPr>
          </a:p>
          <a:p>
            <a:pPr marL="804545">
              <a:lnSpc>
                <a:spcPct val="100000"/>
              </a:lnSpc>
              <a:spcBef>
                <a:spcPts val="300"/>
              </a:spcBef>
            </a:pPr>
            <a:r>
              <a:rPr dirty="0" sz="1800">
                <a:solidFill>
                  <a:srgbClr val="FFFFFF"/>
                </a:solidFill>
                <a:latin typeface="Arial MT"/>
                <a:cs typeface="Arial MT"/>
              </a:rPr>
              <a:t>Most</a:t>
            </a:r>
            <a:r>
              <a:rPr dirty="0" sz="1800" spc="-5">
                <a:solidFill>
                  <a:srgbClr val="FFFFFF"/>
                </a:solidFill>
                <a:latin typeface="Arial MT"/>
                <a:cs typeface="Arial MT"/>
              </a:rPr>
              <a:t> important </a:t>
            </a:r>
            <a:r>
              <a:rPr dirty="0" sz="1800">
                <a:solidFill>
                  <a:srgbClr val="FFFFFF"/>
                </a:solidFill>
                <a:latin typeface="Arial MT"/>
                <a:cs typeface="Arial MT"/>
              </a:rPr>
              <a:t>is</a:t>
            </a:r>
            <a:r>
              <a:rPr dirty="0" sz="1800" spc="-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800" spc="-5">
                <a:solidFill>
                  <a:srgbClr val="FFFF00"/>
                </a:solidFill>
                <a:latin typeface="Arial MT"/>
                <a:cs typeface="Arial MT"/>
              </a:rPr>
              <a:t>I/O</a:t>
            </a:r>
            <a:r>
              <a:rPr dirty="0" sz="1800">
                <a:solidFill>
                  <a:srgbClr val="FFFF00"/>
                </a:solidFill>
                <a:latin typeface="Arial MT"/>
                <a:cs typeface="Arial MT"/>
              </a:rPr>
              <a:t> </a:t>
            </a:r>
            <a:r>
              <a:rPr dirty="0" sz="1800" spc="-5">
                <a:solidFill>
                  <a:srgbClr val="FFFF00"/>
                </a:solidFill>
                <a:latin typeface="Arial MT"/>
                <a:cs typeface="Arial MT"/>
              </a:rPr>
              <a:t>completion</a:t>
            </a:r>
            <a:r>
              <a:rPr dirty="0" sz="1800">
                <a:solidFill>
                  <a:srgbClr val="FFFF00"/>
                </a:solidFill>
                <a:latin typeface="Arial MT"/>
                <a:cs typeface="Arial MT"/>
              </a:rPr>
              <a:t> </a:t>
            </a:r>
            <a:r>
              <a:rPr dirty="0" sz="1800" spc="-5">
                <a:solidFill>
                  <a:srgbClr val="FFFF00"/>
                </a:solidFill>
                <a:latin typeface="Arial MT"/>
                <a:cs typeface="Arial MT"/>
              </a:rPr>
              <a:t>ports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50" name="object 50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dirty="0"/>
              <a:t>32</a:t>
            </a:fld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07076" y="224443"/>
            <a:ext cx="7174230" cy="1371600"/>
            <a:chOff x="507076" y="224443"/>
            <a:chExt cx="7174230" cy="13716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07076" y="224443"/>
              <a:ext cx="7173883" cy="76061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7076" y="835428"/>
              <a:ext cx="3732414" cy="760614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35939" y="253683"/>
            <a:ext cx="7085965" cy="1244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tabLst>
                <a:tab pos="4784725" algn="l"/>
              </a:tabLst>
            </a:pPr>
            <a:r>
              <a:rPr dirty="0" spc="-5"/>
              <a:t>Differences</a:t>
            </a:r>
            <a:r>
              <a:rPr dirty="0" spc="30"/>
              <a:t> </a:t>
            </a:r>
            <a:r>
              <a:rPr dirty="0" spc="-5"/>
              <a:t>between	</a:t>
            </a:r>
            <a:r>
              <a:rPr dirty="0"/>
              <a:t>Client</a:t>
            </a:r>
            <a:r>
              <a:rPr dirty="0" spc="-105"/>
              <a:t> </a:t>
            </a:r>
            <a:r>
              <a:rPr dirty="0"/>
              <a:t>and </a:t>
            </a:r>
            <a:r>
              <a:rPr dirty="0" spc="-1095"/>
              <a:t> </a:t>
            </a:r>
            <a:r>
              <a:rPr dirty="0"/>
              <a:t>Server</a:t>
            </a:r>
            <a:r>
              <a:rPr dirty="0" spc="-10"/>
              <a:t> </a:t>
            </a:r>
            <a:r>
              <a:rPr dirty="0"/>
              <a:t>Versions</a:t>
            </a:r>
          </a:p>
        </p:txBody>
      </p:sp>
      <p:grpSp>
        <p:nvGrpSpPr>
          <p:cNvPr id="6" name="object 6"/>
          <p:cNvGrpSpPr/>
          <p:nvPr/>
        </p:nvGrpSpPr>
        <p:grpSpPr>
          <a:xfrm>
            <a:off x="511232" y="1986741"/>
            <a:ext cx="8034655" cy="3782695"/>
            <a:chOff x="511232" y="1986741"/>
            <a:chExt cx="8034655" cy="3782695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1232" y="1986741"/>
              <a:ext cx="7892934" cy="540327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6170" y="2601883"/>
              <a:ext cx="282632" cy="278476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11232" y="2419004"/>
              <a:ext cx="5644341" cy="619298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36170" y="3108959"/>
              <a:ext cx="282632" cy="282632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11232" y="2926079"/>
              <a:ext cx="4705003" cy="619298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36170" y="3628505"/>
              <a:ext cx="282632" cy="282632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11232" y="3449781"/>
              <a:ext cx="6434051" cy="615141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36170" y="4135581"/>
              <a:ext cx="282632" cy="282632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11232" y="3956858"/>
              <a:ext cx="8034251" cy="552796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64523" y="4401589"/>
              <a:ext cx="1886988" cy="540327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36170" y="5012573"/>
              <a:ext cx="282632" cy="282632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11232" y="4833850"/>
              <a:ext cx="7257011" cy="552796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64523" y="5278581"/>
              <a:ext cx="3208712" cy="490450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48639" y="2108200"/>
              <a:ext cx="223520" cy="223520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48639" y="2613152"/>
              <a:ext cx="223520" cy="223520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48639" y="3121152"/>
              <a:ext cx="223520" cy="223520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48639" y="3641852"/>
              <a:ext cx="223520" cy="223519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48639" y="4149852"/>
              <a:ext cx="223520" cy="223519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48639" y="5026152"/>
              <a:ext cx="223520" cy="223519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891539" y="1875028"/>
            <a:ext cx="7608570" cy="38201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3970" marR="148590">
              <a:lnSpc>
                <a:spcPct val="138100"/>
              </a:lnSpc>
              <a:spcBef>
                <a:spcPts val="95"/>
              </a:spcBef>
              <a:tabLst>
                <a:tab pos="3927475" algn="l"/>
              </a:tabLst>
            </a:pPr>
            <a:r>
              <a:rPr dirty="0" sz="2400">
                <a:solidFill>
                  <a:srgbClr val="FFFFFF"/>
                </a:solidFill>
                <a:latin typeface="Arial MT"/>
                <a:cs typeface="Arial MT"/>
              </a:rPr>
              <a:t>Number of</a:t>
            </a:r>
            <a:r>
              <a:rPr dirty="0" sz="2400" spc="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FFFFFF"/>
                </a:solidFill>
                <a:latin typeface="Arial MT"/>
                <a:cs typeface="Arial MT"/>
              </a:rPr>
              <a:t>CPUs </a:t>
            </a:r>
            <a:r>
              <a:rPr dirty="0" sz="2400" spc="-5">
                <a:solidFill>
                  <a:srgbClr val="FFFFFF"/>
                </a:solidFill>
                <a:latin typeface="Arial MT"/>
                <a:cs typeface="Arial MT"/>
              </a:rPr>
              <a:t>supported	</a:t>
            </a:r>
            <a:r>
              <a:rPr dirty="0" sz="2400">
                <a:solidFill>
                  <a:srgbClr val="FFFFFF"/>
                </a:solidFill>
                <a:latin typeface="Arial MT"/>
                <a:cs typeface="Arial MT"/>
              </a:rPr>
              <a:t>(#</a:t>
            </a:r>
            <a:r>
              <a:rPr dirty="0" sz="2400" spc="-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dirty="0" sz="2400" spc="-3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FFFFFF"/>
                </a:solidFill>
                <a:latin typeface="Arial MT"/>
                <a:cs typeface="Arial MT"/>
              </a:rPr>
              <a:t>packages,</a:t>
            </a:r>
            <a:r>
              <a:rPr dirty="0" sz="2400" spc="-3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FFFFFF"/>
                </a:solidFill>
                <a:latin typeface="Arial MT"/>
                <a:cs typeface="Arial MT"/>
              </a:rPr>
              <a:t>not</a:t>
            </a:r>
            <a:r>
              <a:rPr dirty="0" sz="2400" spc="-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FFFFFF"/>
                </a:solidFill>
                <a:latin typeface="Arial MT"/>
                <a:cs typeface="Arial MT"/>
              </a:rPr>
              <a:t>cores) </a:t>
            </a:r>
            <a:r>
              <a:rPr dirty="0" sz="2400" spc="-65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FFFFFF"/>
                </a:solidFill>
                <a:latin typeface="Arial MT"/>
                <a:cs typeface="Arial MT"/>
              </a:rPr>
              <a:t>Amount</a:t>
            </a:r>
            <a:r>
              <a:rPr dirty="0" sz="24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dirty="0" sz="2400" spc="-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FFFFFF"/>
                </a:solidFill>
                <a:latin typeface="Arial MT"/>
                <a:cs typeface="Arial MT"/>
              </a:rPr>
              <a:t>physical</a:t>
            </a:r>
            <a:r>
              <a:rPr dirty="0" sz="2400" spc="-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FFFFFF"/>
                </a:solidFill>
                <a:latin typeface="Arial MT"/>
                <a:cs typeface="Arial MT"/>
              </a:rPr>
              <a:t>memory</a:t>
            </a:r>
            <a:r>
              <a:rPr dirty="0" sz="2400" spc="-5">
                <a:solidFill>
                  <a:srgbClr val="FFFFFF"/>
                </a:solidFill>
                <a:latin typeface="Arial MT"/>
                <a:cs typeface="Arial MT"/>
              </a:rPr>
              <a:t> supported</a:t>
            </a:r>
            <a:endParaRPr sz="2400">
              <a:latin typeface="Arial MT"/>
              <a:cs typeface="Arial MT"/>
            </a:endParaRPr>
          </a:p>
          <a:p>
            <a:pPr marL="13970">
              <a:lnSpc>
                <a:spcPct val="100000"/>
              </a:lnSpc>
              <a:spcBef>
                <a:spcPts val="1120"/>
              </a:spcBef>
            </a:pPr>
            <a:r>
              <a:rPr dirty="0" sz="2400">
                <a:solidFill>
                  <a:srgbClr val="FFFFFF"/>
                </a:solidFill>
                <a:latin typeface="Arial MT"/>
                <a:cs typeface="Arial MT"/>
              </a:rPr>
              <a:t>Number</a:t>
            </a:r>
            <a:r>
              <a:rPr dirty="0" sz="2400" spc="-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dirty="0" sz="240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FFFFFF"/>
                </a:solidFill>
                <a:latin typeface="Arial MT"/>
                <a:cs typeface="Arial MT"/>
              </a:rPr>
              <a:t>concurrent</a:t>
            </a:r>
            <a:r>
              <a:rPr dirty="0" sz="240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Arial MT"/>
                <a:cs typeface="Arial MT"/>
              </a:rPr>
              <a:t>networks</a:t>
            </a:r>
            <a:endParaRPr sz="2400">
              <a:latin typeface="Arial MT"/>
              <a:cs typeface="Arial MT"/>
            </a:endParaRPr>
          </a:p>
          <a:p>
            <a:pPr marL="13970">
              <a:lnSpc>
                <a:spcPct val="100000"/>
              </a:lnSpc>
              <a:spcBef>
                <a:spcPts val="1220"/>
              </a:spcBef>
            </a:pPr>
            <a:r>
              <a:rPr dirty="0" sz="2400">
                <a:solidFill>
                  <a:srgbClr val="FFFFFF"/>
                </a:solidFill>
                <a:latin typeface="Arial MT"/>
                <a:cs typeface="Arial MT"/>
              </a:rPr>
              <a:t>Support</a:t>
            </a:r>
            <a:r>
              <a:rPr dirty="0" sz="24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Arial MT"/>
                <a:cs typeface="Arial MT"/>
              </a:rPr>
              <a:t>for</a:t>
            </a:r>
            <a:r>
              <a:rPr dirty="0" sz="24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Arial MT"/>
                <a:cs typeface="Arial MT"/>
              </a:rPr>
              <a:t>Tablet</a:t>
            </a:r>
            <a:r>
              <a:rPr dirty="0" sz="24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FFFFFF"/>
                </a:solidFill>
                <a:latin typeface="Arial MT"/>
                <a:cs typeface="Arial MT"/>
              </a:rPr>
              <a:t>PC</a:t>
            </a:r>
            <a:r>
              <a:rPr dirty="0" sz="2400" spc="-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dirty="0" sz="2400" spc="-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FFFFFF"/>
                </a:solidFill>
                <a:latin typeface="Arial MT"/>
                <a:cs typeface="Arial MT"/>
              </a:rPr>
              <a:t>Media</a:t>
            </a:r>
            <a:r>
              <a:rPr dirty="0" sz="2400" spc="-5">
                <a:solidFill>
                  <a:srgbClr val="FFFFFF"/>
                </a:solidFill>
                <a:latin typeface="Arial MT"/>
                <a:cs typeface="Arial MT"/>
              </a:rPr>
              <a:t> Center</a:t>
            </a:r>
            <a:r>
              <a:rPr dirty="0" sz="24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FFFFFF"/>
                </a:solidFill>
                <a:latin typeface="Arial MT"/>
                <a:cs typeface="Arial MT"/>
              </a:rPr>
              <a:t>Ed.</a:t>
            </a:r>
            <a:endParaRPr sz="2400">
              <a:latin typeface="Arial MT"/>
              <a:cs typeface="Arial MT"/>
            </a:endParaRPr>
          </a:p>
          <a:p>
            <a:pPr marL="12700" marR="5080" indent="1270">
              <a:lnSpc>
                <a:spcPct val="101499"/>
              </a:lnSpc>
              <a:spcBef>
                <a:spcPts val="1080"/>
              </a:spcBef>
            </a:pPr>
            <a:r>
              <a:rPr dirty="0" sz="2400" spc="-5">
                <a:solidFill>
                  <a:srgbClr val="FFFFFF"/>
                </a:solidFill>
                <a:latin typeface="Arial MT"/>
                <a:cs typeface="Arial MT"/>
              </a:rPr>
              <a:t>Features </a:t>
            </a:r>
            <a:r>
              <a:rPr dirty="0" sz="2400">
                <a:solidFill>
                  <a:srgbClr val="FFFFFF"/>
                </a:solidFill>
                <a:latin typeface="Arial MT"/>
                <a:cs typeface="Arial MT"/>
              </a:rPr>
              <a:t>like </a:t>
            </a:r>
            <a:r>
              <a:rPr dirty="0" sz="2400" spc="-5">
                <a:solidFill>
                  <a:srgbClr val="FFFFFF"/>
                </a:solidFill>
                <a:latin typeface="Arial MT"/>
                <a:cs typeface="Arial MT"/>
              </a:rPr>
              <a:t>BitLocker, </a:t>
            </a:r>
            <a:r>
              <a:rPr dirty="0" sz="2400">
                <a:solidFill>
                  <a:srgbClr val="FFFFFF"/>
                </a:solidFill>
                <a:latin typeface="Arial MT"/>
                <a:cs typeface="Arial MT"/>
              </a:rPr>
              <a:t>DVD burning, </a:t>
            </a:r>
            <a:r>
              <a:rPr dirty="0" sz="2400" spc="-5">
                <a:solidFill>
                  <a:srgbClr val="FFFFFF"/>
                </a:solidFill>
                <a:latin typeface="Arial MT"/>
                <a:cs typeface="Arial MT"/>
              </a:rPr>
              <a:t>WinFax </a:t>
            </a:r>
            <a:r>
              <a:rPr dirty="0" sz="2400">
                <a:solidFill>
                  <a:srgbClr val="FFFFFF"/>
                </a:solidFill>
                <a:latin typeface="Arial MT"/>
                <a:cs typeface="Arial MT"/>
              </a:rPr>
              <a:t>and 100+ </a:t>
            </a:r>
            <a:r>
              <a:rPr dirty="0" sz="2400" spc="-65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Arial MT"/>
                <a:cs typeface="Arial MT"/>
              </a:rPr>
              <a:t>config</a:t>
            </a:r>
            <a:r>
              <a:rPr dirty="0" sz="24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FFFFFF"/>
                </a:solidFill>
                <a:latin typeface="Arial MT"/>
                <a:cs typeface="Arial MT"/>
              </a:rPr>
              <a:t>values</a:t>
            </a:r>
            <a:endParaRPr sz="2400">
              <a:latin typeface="Arial MT"/>
              <a:cs typeface="Arial MT"/>
            </a:endParaRPr>
          </a:p>
          <a:p>
            <a:pPr marL="12700" marR="775335" indent="1270">
              <a:lnSpc>
                <a:spcPct val="101499"/>
              </a:lnSpc>
              <a:spcBef>
                <a:spcPts val="1050"/>
              </a:spcBef>
            </a:pPr>
            <a:r>
              <a:rPr dirty="0" sz="2400">
                <a:solidFill>
                  <a:srgbClr val="FFFFFF"/>
                </a:solidFill>
                <a:latin typeface="Arial MT"/>
                <a:cs typeface="Arial MT"/>
              </a:rPr>
              <a:t>Layered services unique </a:t>
            </a:r>
            <a:r>
              <a:rPr dirty="0" sz="2400" spc="-5">
                <a:solidFill>
                  <a:srgbClr val="FFFFFF"/>
                </a:solidFill>
                <a:latin typeface="Arial MT"/>
                <a:cs typeface="Arial MT"/>
              </a:rPr>
              <a:t>for </a:t>
            </a:r>
            <a:r>
              <a:rPr dirty="0" sz="2400">
                <a:solidFill>
                  <a:srgbClr val="FFFFFF"/>
                </a:solidFill>
                <a:latin typeface="Arial MT"/>
                <a:cs typeface="Arial MT"/>
              </a:rPr>
              <a:t>Servers, </a:t>
            </a:r>
            <a:r>
              <a:rPr dirty="0" sz="2400" spc="-5">
                <a:solidFill>
                  <a:srgbClr val="FFFFFF"/>
                </a:solidFill>
                <a:latin typeface="Arial MT"/>
                <a:cs typeface="Arial MT"/>
              </a:rPr>
              <a:t>e.g. directory </a:t>
            </a:r>
            <a:r>
              <a:rPr dirty="0" sz="2400" spc="-66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FFFFFF"/>
                </a:solidFill>
                <a:latin typeface="Arial MT"/>
                <a:cs typeface="Arial MT"/>
              </a:rPr>
              <a:t>services</a:t>
            </a:r>
            <a:r>
              <a:rPr dirty="0" sz="24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FFFFFF"/>
                </a:solidFill>
                <a:latin typeface="Arial MT"/>
                <a:cs typeface="Arial MT"/>
              </a:rPr>
              <a:t>and </a:t>
            </a:r>
            <a:r>
              <a:rPr dirty="0" sz="2400" spc="-5">
                <a:solidFill>
                  <a:srgbClr val="FFFFFF"/>
                </a:solidFill>
                <a:latin typeface="Arial MT"/>
                <a:cs typeface="Arial MT"/>
              </a:rPr>
              <a:t>clustering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27" name="object 2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dirty="0"/>
              <a:t>32</a:t>
            </a:fld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3290" y="4156"/>
            <a:ext cx="6363392" cy="76061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83540" y="33020"/>
            <a:ext cx="6266180" cy="635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960880" algn="l"/>
                <a:tab pos="2807970" algn="l"/>
              </a:tabLst>
            </a:pPr>
            <a:r>
              <a:rPr dirty="0"/>
              <a:t>Built</a:t>
            </a:r>
            <a:r>
              <a:rPr dirty="0" spc="-5"/>
              <a:t> On	the	</a:t>
            </a:r>
            <a:r>
              <a:rPr dirty="0"/>
              <a:t>Same</a:t>
            </a:r>
            <a:r>
              <a:rPr dirty="0" spc="-45"/>
              <a:t> </a:t>
            </a:r>
            <a:r>
              <a:rPr dirty="0"/>
              <a:t>Core</a:t>
            </a:r>
            <a:r>
              <a:rPr dirty="0" spc="-45"/>
              <a:t> </a:t>
            </a:r>
            <a:r>
              <a:rPr dirty="0" spc="-5"/>
              <a:t>OS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282632" y="922712"/>
            <a:ext cx="8395970" cy="4269105"/>
            <a:chOff x="282632" y="922712"/>
            <a:chExt cx="8395970" cy="4269105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2632" y="922712"/>
              <a:ext cx="7281948" cy="49045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35923" y="1276003"/>
              <a:ext cx="3944388" cy="540327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56210" y="1878676"/>
              <a:ext cx="236912" cy="236912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31272" y="1724891"/>
              <a:ext cx="6184668" cy="51954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56210" y="2298469"/>
              <a:ext cx="236912" cy="236912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31272" y="2144683"/>
              <a:ext cx="7847214" cy="519545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07570" y="2751512"/>
              <a:ext cx="282632" cy="282632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82632" y="2572789"/>
              <a:ext cx="7689272" cy="615141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56210" y="3237807"/>
              <a:ext cx="236912" cy="236912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31272" y="3084021"/>
              <a:ext cx="7352606" cy="46966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84563" y="3449782"/>
              <a:ext cx="1916083" cy="457200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400694" y="3961014"/>
              <a:ext cx="216130" cy="216130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375756" y="3819698"/>
              <a:ext cx="7111537" cy="432261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641763" y="4148050"/>
              <a:ext cx="5881254" cy="419792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400694" y="4621875"/>
              <a:ext cx="216130" cy="216130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375756" y="4480559"/>
              <a:ext cx="7265323" cy="428105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641763" y="4808912"/>
              <a:ext cx="4646814" cy="382385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20039" y="1041399"/>
              <a:ext cx="223519" cy="223520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66139" y="1888913"/>
              <a:ext cx="186266" cy="186266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66139" y="2308013"/>
              <a:ext cx="186266" cy="186266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20039" y="2765552"/>
              <a:ext cx="223519" cy="223520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66139" y="3247813"/>
              <a:ext cx="186266" cy="186266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412239" y="3971543"/>
              <a:ext cx="167640" cy="167639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412239" y="4631944"/>
              <a:ext cx="167640" cy="167639"/>
            </a:xfrm>
            <a:prstGeom prst="rect">
              <a:avLst/>
            </a:prstGeom>
          </p:spPr>
        </p:pic>
      </p:grpSp>
      <p:sp>
        <p:nvSpPr>
          <p:cNvPr id="29" name="object 29"/>
          <p:cNvSpPr txBox="1"/>
          <p:nvPr/>
        </p:nvSpPr>
        <p:spPr>
          <a:xfrm>
            <a:off x="662939" y="947420"/>
            <a:ext cx="7976870" cy="4185920"/>
          </a:xfrm>
          <a:prstGeom prst="rect">
            <a:avLst/>
          </a:prstGeom>
        </p:spPr>
        <p:txBody>
          <a:bodyPr wrap="square" lIns="0" tIns="33020" rIns="0" bIns="0" rtlCol="0" vert="horz">
            <a:spAutoFit/>
          </a:bodyPr>
          <a:lstStyle/>
          <a:p>
            <a:pPr marL="12700" marR="1111885" indent="1270">
              <a:lnSpc>
                <a:spcPts val="2800"/>
              </a:lnSpc>
              <a:spcBef>
                <a:spcPts val="260"/>
              </a:spcBef>
            </a:pP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Through Windows 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2000, 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core operating 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system </a:t>
            </a:r>
            <a:r>
              <a:rPr dirty="0" sz="2400" spc="-65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executables</a:t>
            </a:r>
            <a:r>
              <a:rPr dirty="0" sz="2400" spc="-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were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identical</a:t>
            </a:r>
            <a:endParaRPr sz="2400">
              <a:latin typeface="Arial"/>
              <a:cs typeface="Arial"/>
            </a:endParaRPr>
          </a:p>
          <a:p>
            <a:pPr marL="565150">
              <a:lnSpc>
                <a:spcPct val="100000"/>
              </a:lnSpc>
              <a:spcBef>
                <a:spcPts val="1020"/>
              </a:spcBef>
            </a:pP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NTOSKRNL.EXE,</a:t>
            </a:r>
            <a:r>
              <a:rPr dirty="0" sz="2000" spc="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HAL.DLL,</a:t>
            </a:r>
            <a:r>
              <a:rPr dirty="0" sz="2000" spc="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xxxDRIVER.SYS,</a:t>
            </a:r>
            <a:r>
              <a:rPr dirty="0" sz="2000" spc="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etc.</a:t>
            </a:r>
            <a:endParaRPr sz="2000">
              <a:latin typeface="Arial MT"/>
              <a:cs typeface="Arial MT"/>
            </a:endParaRPr>
          </a:p>
          <a:p>
            <a:pPr marL="565150">
              <a:lnSpc>
                <a:spcPct val="100000"/>
              </a:lnSpc>
              <a:spcBef>
                <a:spcPts val="900"/>
              </a:spcBef>
            </a:pP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As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 stated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earlier,</a:t>
            </a:r>
            <a:r>
              <a:rPr dirty="0" sz="20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XP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&amp;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Server</a:t>
            </a:r>
            <a:r>
              <a:rPr dirty="0" sz="20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2003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have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 different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kernel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versions</a:t>
            </a:r>
            <a:endParaRPr sz="2000">
              <a:latin typeface="Arial MT"/>
              <a:cs typeface="Arial MT"/>
            </a:endParaRPr>
          </a:p>
          <a:p>
            <a:pPr marL="13970">
              <a:lnSpc>
                <a:spcPct val="100000"/>
              </a:lnSpc>
              <a:spcBef>
                <a:spcPts val="1095"/>
              </a:spcBef>
            </a:pP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Registry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indicates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 system 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type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 (set at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 install time)</a:t>
            </a:r>
            <a:endParaRPr sz="2400">
              <a:latin typeface="Arial"/>
              <a:cs typeface="Arial"/>
            </a:endParaRPr>
          </a:p>
          <a:p>
            <a:pPr marL="565150">
              <a:lnSpc>
                <a:spcPct val="100000"/>
              </a:lnSpc>
              <a:spcBef>
                <a:spcPts val="1025"/>
              </a:spcBef>
            </a:pP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HKEY_LOCAL_MACHINE\System\CurrentControlSet\Control</a:t>
            </a:r>
            <a:endParaRPr sz="2000">
              <a:latin typeface="Arial MT"/>
              <a:cs typeface="Arial MT"/>
            </a:endParaRPr>
          </a:p>
          <a:p>
            <a:pPr marL="563245">
              <a:lnSpc>
                <a:spcPct val="100000"/>
              </a:lnSpc>
              <a:spcBef>
                <a:spcPts val="20"/>
              </a:spcBef>
            </a:pP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\ProductOptions</a:t>
            </a:r>
            <a:endParaRPr sz="2000">
              <a:latin typeface="Arial MT"/>
              <a:cs typeface="Arial MT"/>
            </a:endParaRPr>
          </a:p>
          <a:p>
            <a:pPr marL="1016000" marR="189865" indent="3175">
              <a:lnSpc>
                <a:spcPct val="100000"/>
              </a:lnSpc>
              <a:spcBef>
                <a:spcPts val="930"/>
              </a:spcBef>
            </a:pPr>
            <a:r>
              <a:rPr dirty="0" sz="1800" spc="-5">
                <a:solidFill>
                  <a:srgbClr val="FFFFFF"/>
                </a:solidFill>
                <a:latin typeface="Arial MT"/>
                <a:cs typeface="Arial MT"/>
              </a:rPr>
              <a:t>ProductType:</a:t>
            </a:r>
            <a:r>
              <a:rPr dirty="0" sz="1800" spc="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Arial MT"/>
                <a:cs typeface="Arial MT"/>
              </a:rPr>
              <a:t>WinNT=Workstation,</a:t>
            </a:r>
            <a:r>
              <a:rPr dirty="0" sz="1800" spc="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Arial MT"/>
                <a:cs typeface="Arial MT"/>
              </a:rPr>
              <a:t>ServerNT=Server</a:t>
            </a:r>
            <a:r>
              <a:rPr dirty="0" sz="1800" spc="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FFFFFF"/>
                </a:solidFill>
                <a:latin typeface="Arial MT"/>
                <a:cs typeface="Arial MT"/>
              </a:rPr>
              <a:t>not</a:t>
            </a:r>
            <a:r>
              <a:rPr dirty="0" sz="1800" spc="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dirty="0" sz="1800" spc="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FFFFFF"/>
                </a:solidFill>
                <a:latin typeface="Arial MT"/>
                <a:cs typeface="Arial MT"/>
              </a:rPr>
              <a:t>domain </a:t>
            </a:r>
            <a:r>
              <a:rPr dirty="0" sz="1800" spc="-484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Arial MT"/>
                <a:cs typeface="Arial MT"/>
              </a:rPr>
              <a:t>controller, LanManNT=Server</a:t>
            </a:r>
            <a:r>
              <a:rPr dirty="0" sz="180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Arial MT"/>
                <a:cs typeface="Arial MT"/>
              </a:rPr>
              <a:t>that</a:t>
            </a:r>
            <a:r>
              <a:rPr dirty="0" sz="1800">
                <a:solidFill>
                  <a:srgbClr val="FFFFFF"/>
                </a:solidFill>
                <a:latin typeface="Arial MT"/>
                <a:cs typeface="Arial MT"/>
              </a:rPr>
              <a:t> is</a:t>
            </a:r>
            <a:r>
              <a:rPr dirty="0" sz="1800" spc="-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dirty="0" sz="1800" spc="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FFFFFF"/>
                </a:solidFill>
                <a:latin typeface="Arial MT"/>
                <a:cs typeface="Arial MT"/>
              </a:rPr>
              <a:t>Domain</a:t>
            </a:r>
            <a:r>
              <a:rPr dirty="0" sz="1800" spc="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Arial MT"/>
                <a:cs typeface="Arial MT"/>
              </a:rPr>
              <a:t>Controller</a:t>
            </a:r>
            <a:endParaRPr sz="1800">
              <a:latin typeface="Arial MT"/>
              <a:cs typeface="Arial MT"/>
            </a:endParaRPr>
          </a:p>
          <a:p>
            <a:pPr marL="1016000" marR="62230" indent="3175">
              <a:lnSpc>
                <a:spcPct val="100000"/>
              </a:lnSpc>
              <a:spcBef>
                <a:spcPts val="880"/>
              </a:spcBef>
            </a:pPr>
            <a:r>
              <a:rPr dirty="0" sz="1800" spc="-5">
                <a:solidFill>
                  <a:srgbClr val="FFFFFF"/>
                </a:solidFill>
                <a:latin typeface="Arial MT"/>
                <a:cs typeface="Arial MT"/>
              </a:rPr>
              <a:t>ProductSuite:</a:t>
            </a:r>
            <a:r>
              <a:rPr dirty="0" sz="180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Arial MT"/>
                <a:cs typeface="Arial MT"/>
              </a:rPr>
              <a:t>indicates</a:t>
            </a:r>
            <a:r>
              <a:rPr dirty="0" sz="180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Arial MT"/>
                <a:cs typeface="Arial MT"/>
              </a:rPr>
              <a:t>type</a:t>
            </a:r>
            <a:r>
              <a:rPr dirty="0" sz="1800" spc="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FFFFFF"/>
                </a:solidFill>
                <a:latin typeface="Arial MT"/>
                <a:cs typeface="Arial MT"/>
              </a:rPr>
              <a:t>of Server</a:t>
            </a:r>
            <a:r>
              <a:rPr dirty="0" sz="1800" spc="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FFFFFF"/>
                </a:solidFill>
                <a:latin typeface="Arial MT"/>
                <a:cs typeface="Arial MT"/>
              </a:rPr>
              <a:t>(Advanced, </a:t>
            </a:r>
            <a:r>
              <a:rPr dirty="0" sz="1800" spc="-5">
                <a:solidFill>
                  <a:srgbClr val="FFFFFF"/>
                </a:solidFill>
                <a:latin typeface="Arial MT"/>
                <a:cs typeface="Arial MT"/>
              </a:rPr>
              <a:t>Datacenter,</a:t>
            </a:r>
            <a:r>
              <a:rPr dirty="0" sz="1800" spc="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FFFFFF"/>
                </a:solidFill>
                <a:latin typeface="Arial MT"/>
                <a:cs typeface="Arial MT"/>
              </a:rPr>
              <a:t>or </a:t>
            </a:r>
            <a:r>
              <a:rPr dirty="0" sz="1800" spc="-5">
                <a:solidFill>
                  <a:srgbClr val="FFFFFF"/>
                </a:solidFill>
                <a:latin typeface="Arial MT"/>
                <a:cs typeface="Arial MT"/>
              </a:rPr>
              <a:t>for </a:t>
            </a:r>
            <a:r>
              <a:rPr dirty="0" sz="1800" spc="-484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Arial MT"/>
                <a:cs typeface="Arial MT"/>
              </a:rPr>
              <a:t>NT4: Enterprise</a:t>
            </a:r>
            <a:r>
              <a:rPr dirty="0" sz="180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Arial MT"/>
                <a:cs typeface="Arial MT"/>
              </a:rPr>
              <a:t>Edition, Terminal</a:t>
            </a:r>
            <a:r>
              <a:rPr dirty="0" sz="1800">
                <a:solidFill>
                  <a:srgbClr val="FFFFFF"/>
                </a:solidFill>
                <a:latin typeface="Arial MT"/>
                <a:cs typeface="Arial MT"/>
              </a:rPr>
              <a:t> Server,</a:t>
            </a:r>
            <a:r>
              <a:rPr dirty="0" sz="1800" spc="-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FFFFFF"/>
                </a:solidFill>
                <a:latin typeface="Arial MT"/>
                <a:cs typeface="Arial MT"/>
              </a:rPr>
              <a:t>…)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30" name="object 30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dirty="0"/>
              <a:t>32</a:t>
            </a:fld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3290" y="4156"/>
            <a:ext cx="8304414" cy="76061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83540" y="33020"/>
            <a:ext cx="8214359" cy="635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960880" algn="l"/>
                <a:tab pos="2807970" algn="l"/>
                <a:tab pos="6393815" algn="l"/>
              </a:tabLst>
            </a:pPr>
            <a:r>
              <a:rPr dirty="0"/>
              <a:t>Built</a:t>
            </a:r>
            <a:r>
              <a:rPr dirty="0" spc="-5"/>
              <a:t> On	the	</a:t>
            </a:r>
            <a:r>
              <a:rPr dirty="0"/>
              <a:t>Same Core</a:t>
            </a:r>
            <a:r>
              <a:rPr dirty="0" spc="5"/>
              <a:t> </a:t>
            </a:r>
            <a:r>
              <a:rPr dirty="0" spc="-5"/>
              <a:t>OS	(Cont’d)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357447" y="1226126"/>
            <a:ext cx="8046720" cy="2606040"/>
            <a:chOff x="357447" y="1226126"/>
            <a:chExt cx="8046720" cy="260604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7447" y="1226126"/>
              <a:ext cx="8046720" cy="49045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14894" y="1583575"/>
              <a:ext cx="6267796" cy="540327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31025" y="2132213"/>
              <a:ext cx="236912" cy="236912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06087" y="2028305"/>
              <a:ext cx="7036723" cy="419792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63534" y="2306781"/>
              <a:ext cx="2082337" cy="432261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31025" y="2743199"/>
              <a:ext cx="236912" cy="236912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06087" y="2639291"/>
              <a:ext cx="6666806" cy="45720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31025" y="3108959"/>
              <a:ext cx="236912" cy="236912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06087" y="3005051"/>
              <a:ext cx="3429000" cy="45720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31025" y="3516284"/>
              <a:ext cx="236912" cy="236912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06087" y="3362497"/>
              <a:ext cx="6691745" cy="46966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6240" y="1346199"/>
              <a:ext cx="223519" cy="223520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42339" y="2142913"/>
              <a:ext cx="186266" cy="186266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42339" y="2752513"/>
              <a:ext cx="186266" cy="186266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42339" y="3120813"/>
              <a:ext cx="186266" cy="186266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42339" y="3527213"/>
              <a:ext cx="186266" cy="186266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739139" y="1252220"/>
            <a:ext cx="7632700" cy="2524760"/>
          </a:xfrm>
          <a:prstGeom prst="rect">
            <a:avLst/>
          </a:prstGeom>
        </p:spPr>
        <p:txBody>
          <a:bodyPr wrap="square" lIns="0" tIns="33020" rIns="0" bIns="0" rtlCol="0" vert="horz">
            <a:spAutoFit/>
          </a:bodyPr>
          <a:lstStyle/>
          <a:p>
            <a:pPr marL="12700" marR="5080" indent="1270">
              <a:lnSpc>
                <a:spcPts val="2800"/>
              </a:lnSpc>
              <a:spcBef>
                <a:spcPts val="260"/>
              </a:spcBef>
            </a:pP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Code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in the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operating 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system tests 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these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values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and </a:t>
            </a:r>
            <a:r>
              <a:rPr dirty="0" sz="2400" spc="-65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behaves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slightly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differently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in 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a few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 places</a:t>
            </a:r>
            <a:endParaRPr sz="2400">
              <a:latin typeface="Arial"/>
              <a:cs typeface="Arial"/>
            </a:endParaRPr>
          </a:p>
          <a:p>
            <a:pPr marL="558800" marR="480059" indent="6350">
              <a:lnSpc>
                <a:spcPts val="1920"/>
              </a:lnSpc>
              <a:spcBef>
                <a:spcPts val="1080"/>
              </a:spcBef>
            </a:pP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Licensing</a:t>
            </a:r>
            <a:r>
              <a:rPr dirty="0" sz="20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limits</a:t>
            </a:r>
            <a:r>
              <a:rPr dirty="0" sz="20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(number</a:t>
            </a:r>
            <a:r>
              <a:rPr dirty="0" sz="20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dirty="0" sz="20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processors,</a:t>
            </a:r>
            <a:r>
              <a:rPr dirty="0" sz="20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number</a:t>
            </a:r>
            <a:r>
              <a:rPr dirty="0" sz="20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dirty="0" sz="20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network </a:t>
            </a:r>
            <a:r>
              <a:rPr dirty="0" sz="2000" spc="-54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connections,</a:t>
            </a:r>
            <a:r>
              <a:rPr dirty="0" sz="20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etc.)</a:t>
            </a:r>
            <a:endParaRPr sz="2000">
              <a:latin typeface="Arial MT"/>
              <a:cs typeface="Arial MT"/>
            </a:endParaRPr>
          </a:p>
          <a:p>
            <a:pPr marL="565150" marR="847725">
              <a:lnSpc>
                <a:spcPts val="2900"/>
              </a:lnSpc>
              <a:spcBef>
                <a:spcPts val="180"/>
              </a:spcBef>
            </a:pP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Boot-time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calculations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(mostly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 in</a:t>
            </a:r>
            <a:r>
              <a:rPr dirty="0" sz="2000" spc="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dirty="0" sz="2000" spc="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memory manager) </a:t>
            </a:r>
            <a:r>
              <a:rPr dirty="0" sz="2000" spc="-54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Default</a:t>
            </a:r>
            <a:r>
              <a:rPr dirty="0" sz="20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length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 of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 time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 slice</a:t>
            </a:r>
            <a:endParaRPr sz="2000">
              <a:latin typeface="Arial MT"/>
              <a:cs typeface="Arial MT"/>
            </a:endParaRPr>
          </a:p>
          <a:p>
            <a:pPr marL="565150">
              <a:lnSpc>
                <a:spcPct val="100000"/>
              </a:lnSpc>
              <a:spcBef>
                <a:spcPts val="620"/>
              </a:spcBef>
            </a:pP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See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DDK: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 MmIsThisAnNtasSystem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 (check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if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 it’s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server)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22" name="object 22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dirty="0"/>
              <a:t>32</a:t>
            </a:fld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7076" y="224443"/>
            <a:ext cx="5993475" cy="76061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5939" y="253683"/>
            <a:ext cx="5899150" cy="635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356485" algn="l"/>
              </a:tabLst>
            </a:pPr>
            <a:r>
              <a:rPr dirty="0"/>
              <a:t>Roadmap	</a:t>
            </a:r>
            <a:r>
              <a:rPr dirty="0" spc="-5"/>
              <a:t>for</a:t>
            </a:r>
            <a:r>
              <a:rPr dirty="0" spc="-30"/>
              <a:t> </a:t>
            </a:r>
            <a:r>
              <a:rPr dirty="0" spc="-5"/>
              <a:t>This</a:t>
            </a:r>
            <a:r>
              <a:rPr dirty="0" spc="-25"/>
              <a:t> </a:t>
            </a:r>
            <a:r>
              <a:rPr dirty="0" spc="-5"/>
              <a:t>Lecture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507076" y="1629294"/>
            <a:ext cx="5981065" cy="3853179"/>
            <a:chOff x="507076" y="1629294"/>
            <a:chExt cx="5981065" cy="3853179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7076" y="1629294"/>
              <a:ext cx="4463934" cy="70242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59625" y="2423159"/>
              <a:ext cx="320040" cy="32003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34687" y="2219498"/>
              <a:ext cx="4488872" cy="706581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59625" y="3021676"/>
              <a:ext cx="320040" cy="32003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34687" y="2813858"/>
              <a:ext cx="5353396" cy="706581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32014" y="3640974"/>
              <a:ext cx="365760" cy="36576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07076" y="3408217"/>
              <a:ext cx="5045825" cy="789709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32014" y="4314305"/>
              <a:ext cx="365760" cy="36576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07076" y="4081548"/>
              <a:ext cx="3420686" cy="789709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32014" y="5000105"/>
              <a:ext cx="365760" cy="36575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07076" y="4767348"/>
              <a:ext cx="5719155" cy="714894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48639" y="1779693"/>
              <a:ext cx="298026" cy="298026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70939" y="2435690"/>
              <a:ext cx="260773" cy="260773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70939" y="3032590"/>
              <a:ext cx="260773" cy="260773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48639" y="3655229"/>
              <a:ext cx="298026" cy="298026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48639" y="4328329"/>
              <a:ext cx="298026" cy="298026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48639" y="5014129"/>
              <a:ext cx="298026" cy="298026"/>
            </a:xfrm>
            <a:prstGeom prst="rect">
              <a:avLst/>
            </a:prstGeom>
          </p:spPr>
        </p:pic>
      </p:grpSp>
      <p:sp>
        <p:nvSpPr>
          <p:cNvPr id="22" name="object 22"/>
          <p:cNvSpPr txBox="1"/>
          <p:nvPr/>
        </p:nvSpPr>
        <p:spPr>
          <a:xfrm>
            <a:off x="893142" y="1450775"/>
            <a:ext cx="5554980" cy="3955415"/>
          </a:xfrm>
          <a:prstGeom prst="rect">
            <a:avLst/>
          </a:prstGeom>
        </p:spPr>
        <p:txBody>
          <a:bodyPr wrap="square" lIns="0" tIns="2203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735"/>
              </a:spcBef>
            </a:pPr>
            <a:r>
              <a:rPr dirty="0" sz="3200" spc="-5">
                <a:solidFill>
                  <a:srgbClr val="FFFFFF"/>
                </a:solidFill>
                <a:latin typeface="Arial MT"/>
                <a:cs typeface="Arial MT"/>
              </a:rPr>
              <a:t>Architecture</a:t>
            </a:r>
            <a:r>
              <a:rPr dirty="0" sz="32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3200" spc="-5">
                <a:solidFill>
                  <a:srgbClr val="FFFFFF"/>
                </a:solidFill>
                <a:latin typeface="Arial MT"/>
                <a:cs typeface="Arial MT"/>
              </a:rPr>
              <a:t>Overview</a:t>
            </a:r>
            <a:endParaRPr sz="3200">
              <a:latin typeface="Arial MT"/>
              <a:cs typeface="Arial MT"/>
            </a:endParaRPr>
          </a:p>
          <a:p>
            <a:pPr marL="639445" marR="5080">
              <a:lnSpc>
                <a:spcPct val="139900"/>
              </a:lnSpc>
              <a:spcBef>
                <a:spcPts val="90"/>
              </a:spcBef>
            </a:pPr>
            <a:r>
              <a:rPr dirty="0" sz="2800">
                <a:solidFill>
                  <a:srgbClr val="FFFFFF"/>
                </a:solidFill>
                <a:latin typeface="Arial MT"/>
                <a:cs typeface="Arial MT"/>
              </a:rPr>
              <a:t>Key windows </a:t>
            </a:r>
            <a:r>
              <a:rPr dirty="0" sz="2800" spc="-5">
                <a:solidFill>
                  <a:srgbClr val="FFFFFF"/>
                </a:solidFill>
                <a:latin typeface="Arial MT"/>
                <a:cs typeface="Arial MT"/>
              </a:rPr>
              <a:t>system files </a:t>
            </a:r>
            <a:r>
              <a:rPr dirty="0" sz="2800">
                <a:solidFill>
                  <a:srgbClr val="FFFFFF"/>
                </a:solidFill>
                <a:latin typeface="Arial MT"/>
                <a:cs typeface="Arial MT"/>
              </a:rPr>
              <a:t> Design</a:t>
            </a:r>
            <a:r>
              <a:rPr dirty="0" sz="28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800" spc="-5">
                <a:solidFill>
                  <a:srgbClr val="FFFFFF"/>
                </a:solidFill>
                <a:latin typeface="Arial MT"/>
                <a:cs typeface="Arial MT"/>
              </a:rPr>
              <a:t>Attributes</a:t>
            </a:r>
            <a:r>
              <a:rPr dirty="0" sz="28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80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dirty="0" sz="28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800" spc="-5">
                <a:solidFill>
                  <a:srgbClr val="FFFFFF"/>
                </a:solidFill>
                <a:latin typeface="Arial MT"/>
                <a:cs typeface="Arial MT"/>
              </a:rPr>
              <a:t>Features</a:t>
            </a:r>
            <a:endParaRPr sz="2800">
              <a:latin typeface="Arial MT"/>
              <a:cs typeface="Arial MT"/>
            </a:endParaRPr>
          </a:p>
          <a:p>
            <a:pPr marL="12700" marR="948690">
              <a:lnSpc>
                <a:spcPts val="5300"/>
              </a:lnSpc>
              <a:spcBef>
                <a:spcPts val="395"/>
              </a:spcBef>
            </a:pPr>
            <a:r>
              <a:rPr dirty="0" sz="3200">
                <a:solidFill>
                  <a:srgbClr val="FFFFFF"/>
                </a:solidFill>
                <a:latin typeface="Arial MT"/>
                <a:cs typeface="Arial MT"/>
              </a:rPr>
              <a:t>Key</a:t>
            </a:r>
            <a:r>
              <a:rPr dirty="0" sz="320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3200" spc="-5">
                <a:solidFill>
                  <a:srgbClr val="FFFFFF"/>
                </a:solidFill>
                <a:latin typeface="Arial MT"/>
                <a:cs typeface="Arial MT"/>
              </a:rPr>
              <a:t>System</a:t>
            </a:r>
            <a:r>
              <a:rPr dirty="0" sz="320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3200" spc="-5">
                <a:solidFill>
                  <a:srgbClr val="FFFFFF"/>
                </a:solidFill>
                <a:latin typeface="Arial MT"/>
                <a:cs typeface="Arial MT"/>
              </a:rPr>
              <a:t>Components </a:t>
            </a:r>
            <a:r>
              <a:rPr dirty="0" sz="3200" spc="-87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3200" spc="-5">
                <a:solidFill>
                  <a:srgbClr val="FFFFFF"/>
                </a:solidFill>
                <a:latin typeface="Arial MT"/>
                <a:cs typeface="Arial MT"/>
              </a:rPr>
              <a:t>System</a:t>
            </a:r>
            <a:r>
              <a:rPr dirty="0" sz="32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3200" spc="-5">
                <a:solidFill>
                  <a:srgbClr val="FFFFFF"/>
                </a:solidFill>
                <a:latin typeface="Arial MT"/>
                <a:cs typeface="Arial MT"/>
              </a:rPr>
              <a:t>Threads</a:t>
            </a:r>
            <a:endParaRPr sz="32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140"/>
              </a:spcBef>
            </a:pPr>
            <a:r>
              <a:rPr dirty="0" sz="3200" spc="-5">
                <a:solidFill>
                  <a:srgbClr val="FFFFFF"/>
                </a:solidFill>
                <a:latin typeface="Arial MT"/>
                <a:cs typeface="Arial MT"/>
              </a:rPr>
              <a:t>System</a:t>
            </a:r>
            <a:r>
              <a:rPr dirty="0" sz="3200" spc="-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3200">
                <a:solidFill>
                  <a:srgbClr val="FFFFFF"/>
                </a:solidFill>
                <a:latin typeface="Arial MT"/>
                <a:cs typeface="Arial MT"/>
              </a:rPr>
              <a:t>Processes</a:t>
            </a:r>
            <a:r>
              <a:rPr dirty="0" sz="3200" spc="-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3200">
                <a:solidFill>
                  <a:srgbClr val="FFFFFF"/>
                </a:solidFill>
                <a:latin typeface="Arial MT"/>
                <a:cs typeface="Arial MT"/>
              </a:rPr>
              <a:t>/</a:t>
            </a:r>
            <a:r>
              <a:rPr dirty="0" sz="320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3200">
                <a:solidFill>
                  <a:srgbClr val="FFFFFF"/>
                </a:solidFill>
                <a:latin typeface="Arial MT"/>
                <a:cs typeface="Arial MT"/>
              </a:rPr>
              <a:t>Services</a:t>
            </a:r>
            <a:endParaRPr sz="3200">
              <a:latin typeface="Arial MT"/>
              <a:cs typeface="Arial MT"/>
            </a:endParaRPr>
          </a:p>
        </p:txBody>
      </p:sp>
      <p:sp>
        <p:nvSpPr>
          <p:cNvPr id="23" name="object 2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dirty="0"/>
              <a:t>32</a:t>
            </a:fld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1890" y="0"/>
            <a:ext cx="7568737" cy="68995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12139" y="0"/>
            <a:ext cx="7480300" cy="635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650364" algn="l"/>
                <a:tab pos="3514090" algn="l"/>
                <a:tab pos="5998845" algn="l"/>
              </a:tabLst>
            </a:pPr>
            <a:r>
              <a:rPr dirty="0"/>
              <a:t>Debug	Version	(“Checked	</a:t>
            </a:r>
            <a:r>
              <a:rPr dirty="0" spc="-5"/>
              <a:t>Build”)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361603" y="4962697"/>
            <a:ext cx="7922259" cy="1637664"/>
            <a:chOff x="361603" y="4962697"/>
            <a:chExt cx="7922259" cy="1637664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6541" y="5033355"/>
              <a:ext cx="216130" cy="21613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61603" y="4962697"/>
              <a:ext cx="7909559" cy="37822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14894" y="5191297"/>
              <a:ext cx="4954385" cy="37822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05839" y="5548745"/>
              <a:ext cx="199505" cy="19950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80901" y="5482243"/>
              <a:ext cx="6604461" cy="36575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86541" y="5823065"/>
              <a:ext cx="216130" cy="21613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61603" y="5748250"/>
              <a:ext cx="5685905" cy="394854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86541" y="6126479"/>
              <a:ext cx="216130" cy="21613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61603" y="6055821"/>
              <a:ext cx="7922028" cy="35329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14894" y="6259483"/>
              <a:ext cx="4900352" cy="340821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96239" y="5044440"/>
              <a:ext cx="167640" cy="16763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18539" y="5561414"/>
              <a:ext cx="149013" cy="149013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96239" y="5833363"/>
              <a:ext cx="167640" cy="167640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96239" y="6138163"/>
              <a:ext cx="167640" cy="167639"/>
            </a:xfrm>
            <a:prstGeom prst="rect">
              <a:avLst/>
            </a:prstGeom>
          </p:spPr>
        </p:pic>
      </p:grpSp>
      <p:grpSp>
        <p:nvGrpSpPr>
          <p:cNvPr id="19" name="object 19"/>
          <p:cNvGrpSpPr/>
          <p:nvPr/>
        </p:nvGrpSpPr>
        <p:grpSpPr>
          <a:xfrm>
            <a:off x="361603" y="885305"/>
            <a:ext cx="7798434" cy="3997960"/>
            <a:chOff x="361603" y="885305"/>
            <a:chExt cx="7798434" cy="3997960"/>
          </a:xfrm>
        </p:grpSpPr>
        <p:pic>
          <p:nvPicPr>
            <p:cNvPr id="20" name="object 2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61603" y="885305"/>
              <a:ext cx="6600304" cy="378229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05839" y="1230283"/>
              <a:ext cx="199505" cy="199505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80901" y="1163782"/>
              <a:ext cx="5016731" cy="365760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641763" y="1492134"/>
              <a:ext cx="178723" cy="178723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616825" y="1429788"/>
              <a:ext cx="5939443" cy="328352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005839" y="1737360"/>
              <a:ext cx="199505" cy="199505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980901" y="1670858"/>
              <a:ext cx="6820592" cy="344978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338348" y="1862050"/>
              <a:ext cx="2448097" cy="340821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386541" y="2177934"/>
              <a:ext cx="216130" cy="216130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361603" y="2103119"/>
              <a:ext cx="7186352" cy="394854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005839" y="2477192"/>
              <a:ext cx="199505" cy="199505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980901" y="2406534"/>
              <a:ext cx="4430683" cy="369916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005839" y="2743200"/>
              <a:ext cx="199505" cy="199505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980901" y="2676697"/>
              <a:ext cx="1637606" cy="365760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641763" y="3005050"/>
              <a:ext cx="178723" cy="178723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616825" y="2942705"/>
              <a:ext cx="5636028" cy="328352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641763" y="3250276"/>
              <a:ext cx="178723" cy="178723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616825" y="3183774"/>
              <a:ext cx="6500552" cy="303414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96239" y="952500"/>
              <a:ext cx="167640" cy="167639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18539" y="1243414"/>
              <a:ext cx="149013" cy="149013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653539" y="1504865"/>
              <a:ext cx="130386" cy="130386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18539" y="1751414"/>
              <a:ext cx="149013" cy="149013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96239" y="2188464"/>
              <a:ext cx="167640" cy="167639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18539" y="2488014"/>
              <a:ext cx="149013" cy="149013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18539" y="2754714"/>
              <a:ext cx="149013" cy="149013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653539" y="3016165"/>
              <a:ext cx="130386" cy="130386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653539" y="3263561"/>
              <a:ext cx="130386" cy="130386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761999" y="3505200"/>
              <a:ext cx="7391400" cy="1371600"/>
            </a:xfrm>
            <a:custGeom>
              <a:avLst/>
              <a:gdLst/>
              <a:ahLst/>
              <a:cxnLst/>
              <a:rect l="l" t="t" r="r" b="b"/>
              <a:pathLst>
                <a:path w="7391400" h="1371600">
                  <a:moveTo>
                    <a:pt x="0" y="158364"/>
                  </a:moveTo>
                  <a:lnTo>
                    <a:pt x="8073" y="108309"/>
                  </a:lnTo>
                  <a:lnTo>
                    <a:pt x="30555" y="64836"/>
                  </a:lnTo>
                  <a:lnTo>
                    <a:pt x="64836" y="30555"/>
                  </a:lnTo>
                  <a:lnTo>
                    <a:pt x="108309" y="8073"/>
                  </a:lnTo>
                  <a:lnTo>
                    <a:pt x="158364" y="0"/>
                  </a:lnTo>
                  <a:lnTo>
                    <a:pt x="7233033" y="0"/>
                  </a:lnTo>
                  <a:lnTo>
                    <a:pt x="7283088" y="8073"/>
                  </a:lnTo>
                  <a:lnTo>
                    <a:pt x="7326561" y="30555"/>
                  </a:lnTo>
                  <a:lnTo>
                    <a:pt x="7360842" y="64836"/>
                  </a:lnTo>
                  <a:lnTo>
                    <a:pt x="7383324" y="108309"/>
                  </a:lnTo>
                  <a:lnTo>
                    <a:pt x="7391398" y="158364"/>
                  </a:lnTo>
                  <a:lnTo>
                    <a:pt x="7391398" y="1213234"/>
                  </a:lnTo>
                  <a:lnTo>
                    <a:pt x="7383324" y="1263290"/>
                  </a:lnTo>
                  <a:lnTo>
                    <a:pt x="7360842" y="1306763"/>
                  </a:lnTo>
                  <a:lnTo>
                    <a:pt x="7326561" y="1341044"/>
                  </a:lnTo>
                  <a:lnTo>
                    <a:pt x="7283088" y="1363526"/>
                  </a:lnTo>
                  <a:lnTo>
                    <a:pt x="7233033" y="1371599"/>
                  </a:lnTo>
                  <a:lnTo>
                    <a:pt x="158364" y="1371599"/>
                  </a:lnTo>
                  <a:lnTo>
                    <a:pt x="108309" y="1363526"/>
                  </a:lnTo>
                  <a:lnTo>
                    <a:pt x="64836" y="1341044"/>
                  </a:lnTo>
                  <a:lnTo>
                    <a:pt x="30555" y="1306763"/>
                  </a:lnTo>
                  <a:lnTo>
                    <a:pt x="8073" y="1263290"/>
                  </a:lnTo>
                  <a:lnTo>
                    <a:pt x="0" y="1213234"/>
                  </a:lnTo>
                  <a:lnTo>
                    <a:pt x="0" y="158364"/>
                  </a:lnTo>
                  <a:close/>
                </a:path>
              </a:pathLst>
            </a:custGeom>
            <a:ln w="126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8" name="object 48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864523" y="3520439"/>
              <a:ext cx="1088967" cy="390698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864523" y="3811384"/>
              <a:ext cx="5419897" cy="432261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864523" y="4143894"/>
              <a:ext cx="2651760" cy="428105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864523" y="4484716"/>
              <a:ext cx="656705" cy="394854"/>
            </a:xfrm>
            <a:prstGeom prst="rect">
              <a:avLst/>
            </a:prstGeom>
          </p:spPr>
        </p:pic>
      </p:grpSp>
      <p:sp>
        <p:nvSpPr>
          <p:cNvPr id="52" name="object 52"/>
          <p:cNvSpPr txBox="1"/>
          <p:nvPr/>
        </p:nvSpPr>
        <p:spPr>
          <a:xfrm>
            <a:off x="739139" y="852550"/>
            <a:ext cx="7510145" cy="5698490"/>
          </a:xfrm>
          <a:prstGeom prst="rect">
            <a:avLst/>
          </a:prstGeom>
        </p:spPr>
        <p:txBody>
          <a:bodyPr wrap="square" lIns="0" tIns="38735" rIns="0" bIns="0" rtlCol="0" vert="horz">
            <a:spAutoFit/>
          </a:bodyPr>
          <a:lstStyle/>
          <a:p>
            <a:pPr marL="13970">
              <a:lnSpc>
                <a:spcPct val="100000"/>
              </a:lnSpc>
              <a:spcBef>
                <a:spcPts val="305"/>
              </a:spcBef>
            </a:pP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Special debug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version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of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system</a:t>
            </a:r>
            <a:r>
              <a:rPr dirty="0" sz="1800" spc="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called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“Checked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Build”</a:t>
            </a:r>
            <a:endParaRPr sz="1800">
              <a:latin typeface="Arial"/>
              <a:cs typeface="Arial"/>
            </a:endParaRPr>
          </a:p>
          <a:p>
            <a:pPr marL="641350">
              <a:lnSpc>
                <a:spcPct val="100000"/>
              </a:lnSpc>
              <a:spcBef>
                <a:spcPts val="185"/>
              </a:spcBef>
            </a:pPr>
            <a:r>
              <a:rPr dirty="0" sz="1600" spc="-5">
                <a:solidFill>
                  <a:srgbClr val="FFFFFF"/>
                </a:solidFill>
                <a:latin typeface="Arial MT"/>
                <a:cs typeface="Arial MT"/>
              </a:rPr>
              <a:t>Multiprocessor </a:t>
            </a:r>
            <a:r>
              <a:rPr dirty="0" sz="1600">
                <a:solidFill>
                  <a:srgbClr val="FFFFFF"/>
                </a:solidFill>
                <a:latin typeface="Arial MT"/>
                <a:cs typeface="Arial MT"/>
              </a:rPr>
              <a:t>versions</a:t>
            </a:r>
            <a:r>
              <a:rPr dirty="0" sz="1600" spc="-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600">
                <a:solidFill>
                  <a:srgbClr val="FFFFFF"/>
                </a:solidFill>
                <a:latin typeface="Arial MT"/>
                <a:cs typeface="Arial MT"/>
              </a:rPr>
              <a:t>only</a:t>
            </a:r>
            <a:r>
              <a:rPr dirty="0" sz="1600" spc="-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600">
                <a:solidFill>
                  <a:srgbClr val="FFFFFF"/>
                </a:solidFill>
                <a:latin typeface="Arial MT"/>
                <a:cs typeface="Arial MT"/>
              </a:rPr>
              <a:t>(runs</a:t>
            </a:r>
            <a:r>
              <a:rPr dirty="0" sz="1600" spc="-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600">
                <a:solidFill>
                  <a:srgbClr val="FFFFFF"/>
                </a:solidFill>
                <a:latin typeface="Arial MT"/>
                <a:cs typeface="Arial MT"/>
              </a:rPr>
              <a:t>on UP </a:t>
            </a:r>
            <a:r>
              <a:rPr dirty="0" sz="1600" spc="-5">
                <a:solidFill>
                  <a:srgbClr val="FFFFFF"/>
                </a:solidFill>
                <a:latin typeface="Arial MT"/>
                <a:cs typeface="Arial MT"/>
              </a:rPr>
              <a:t>systems)</a:t>
            </a:r>
            <a:endParaRPr sz="1600">
              <a:latin typeface="Arial MT"/>
              <a:cs typeface="Arial MT"/>
            </a:endParaRPr>
          </a:p>
          <a:p>
            <a:pPr marL="1184275">
              <a:lnSpc>
                <a:spcPct val="100000"/>
              </a:lnSpc>
              <a:spcBef>
                <a:spcPts val="190"/>
              </a:spcBef>
            </a:pPr>
            <a:r>
              <a:rPr dirty="0" sz="1400">
                <a:solidFill>
                  <a:srgbClr val="FFFFFF"/>
                </a:solidFill>
                <a:latin typeface="Arial MT"/>
                <a:cs typeface="Arial MT"/>
              </a:rPr>
              <a:t>helps</a:t>
            </a:r>
            <a:r>
              <a:rPr dirty="0" sz="14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FFFFFF"/>
                </a:solidFill>
                <a:latin typeface="Arial MT"/>
                <a:cs typeface="Arial MT"/>
              </a:rPr>
              <a:t>catch</a:t>
            </a:r>
            <a:r>
              <a:rPr dirty="0" sz="1400" spc="-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FFFFFF"/>
                </a:solidFill>
                <a:latin typeface="Arial MT"/>
                <a:cs typeface="Arial MT"/>
              </a:rPr>
              <a:t>synchronization</a:t>
            </a:r>
            <a:r>
              <a:rPr dirty="0" sz="1400" spc="-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FFFFFF"/>
                </a:solidFill>
                <a:latin typeface="Arial MT"/>
                <a:cs typeface="Arial MT"/>
              </a:rPr>
              <a:t>bugs</a:t>
            </a:r>
            <a:r>
              <a:rPr dirty="0" sz="1400" spc="-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FFFFFF"/>
                </a:solidFill>
                <a:latin typeface="Arial MT"/>
                <a:cs typeface="Arial MT"/>
              </a:rPr>
              <a:t>that</a:t>
            </a:r>
            <a:r>
              <a:rPr dirty="0" sz="14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FFFFFF"/>
                </a:solidFill>
                <a:latin typeface="Arial MT"/>
                <a:cs typeface="Arial MT"/>
              </a:rPr>
              <a:t>are</a:t>
            </a:r>
            <a:r>
              <a:rPr dirty="0" sz="1400" spc="-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FFFFFF"/>
                </a:solidFill>
                <a:latin typeface="Arial MT"/>
                <a:cs typeface="Arial MT"/>
              </a:rPr>
              <a:t>more</a:t>
            </a:r>
            <a:r>
              <a:rPr dirty="0" sz="14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FFFFFF"/>
                </a:solidFill>
                <a:latin typeface="Arial MT"/>
                <a:cs typeface="Arial MT"/>
              </a:rPr>
              <a:t>visible</a:t>
            </a:r>
            <a:r>
              <a:rPr dirty="0" sz="1400" spc="-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FFFFFF"/>
                </a:solidFill>
                <a:latin typeface="Arial MT"/>
                <a:cs typeface="Arial MT"/>
              </a:rPr>
              <a:t>on</a:t>
            </a:r>
            <a:r>
              <a:rPr dirty="0" sz="1400" spc="38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FFFFFF"/>
                </a:solidFill>
                <a:latin typeface="Arial MT"/>
                <a:cs typeface="Arial MT"/>
              </a:rPr>
              <a:t>MP</a:t>
            </a:r>
            <a:r>
              <a:rPr dirty="0" sz="14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400" spc="-5">
                <a:solidFill>
                  <a:srgbClr val="FFFFFF"/>
                </a:solidFill>
                <a:latin typeface="Arial MT"/>
                <a:cs typeface="Arial MT"/>
              </a:rPr>
              <a:t>systems</a:t>
            </a:r>
            <a:endParaRPr sz="1400">
              <a:latin typeface="Arial MT"/>
              <a:cs typeface="Arial MT"/>
            </a:endParaRPr>
          </a:p>
          <a:p>
            <a:pPr marL="635000" marR="478790" indent="6350">
              <a:lnSpc>
                <a:spcPct val="68500"/>
              </a:lnSpc>
              <a:spcBef>
                <a:spcPts val="815"/>
              </a:spcBef>
            </a:pPr>
            <a:r>
              <a:rPr dirty="0" sz="1600">
                <a:solidFill>
                  <a:srgbClr val="FFFFFF"/>
                </a:solidFill>
                <a:latin typeface="Arial MT"/>
                <a:cs typeface="Arial MT"/>
              </a:rPr>
              <a:t>Primarily</a:t>
            </a:r>
            <a:r>
              <a:rPr dirty="0" sz="1600" spc="-5">
                <a:solidFill>
                  <a:srgbClr val="FFFFFF"/>
                </a:solidFill>
                <a:latin typeface="Arial MT"/>
                <a:cs typeface="Arial MT"/>
              </a:rPr>
              <a:t> for</a:t>
            </a:r>
            <a:r>
              <a:rPr dirty="0" sz="1600">
                <a:solidFill>
                  <a:srgbClr val="FFFFFF"/>
                </a:solidFill>
                <a:latin typeface="Arial MT"/>
                <a:cs typeface="Arial MT"/>
              </a:rPr>
              <a:t> driver</a:t>
            </a:r>
            <a:r>
              <a:rPr dirty="0" sz="1600" spc="-5">
                <a:solidFill>
                  <a:srgbClr val="FFFFFF"/>
                </a:solidFill>
                <a:latin typeface="Arial MT"/>
                <a:cs typeface="Arial MT"/>
              </a:rPr>
              <a:t> testing,</a:t>
            </a:r>
            <a:r>
              <a:rPr dirty="0" sz="1600">
                <a:solidFill>
                  <a:srgbClr val="FFFFFF"/>
                </a:solidFill>
                <a:latin typeface="Arial MT"/>
                <a:cs typeface="Arial MT"/>
              </a:rPr>
              <a:t> but</a:t>
            </a:r>
            <a:r>
              <a:rPr dirty="0" sz="1600" spc="-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600">
                <a:solidFill>
                  <a:srgbClr val="FFFFFF"/>
                </a:solidFill>
                <a:latin typeface="Arial MT"/>
                <a:cs typeface="Arial MT"/>
              </a:rPr>
              <a:t>can</a:t>
            </a:r>
            <a:r>
              <a:rPr dirty="0" sz="1600" spc="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600">
                <a:solidFill>
                  <a:srgbClr val="FFFFFF"/>
                </a:solidFill>
                <a:latin typeface="Arial MT"/>
                <a:cs typeface="Arial MT"/>
              </a:rPr>
              <a:t>be</a:t>
            </a:r>
            <a:r>
              <a:rPr dirty="0" sz="1600" spc="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600" spc="-5">
                <a:solidFill>
                  <a:srgbClr val="FFFFFF"/>
                </a:solidFill>
                <a:latin typeface="Arial MT"/>
                <a:cs typeface="Arial MT"/>
              </a:rPr>
              <a:t>useful</a:t>
            </a:r>
            <a:r>
              <a:rPr dirty="0" sz="160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600" spc="-5">
                <a:solidFill>
                  <a:srgbClr val="FFFFFF"/>
                </a:solidFill>
                <a:latin typeface="Arial MT"/>
                <a:cs typeface="Arial MT"/>
              </a:rPr>
              <a:t>for</a:t>
            </a:r>
            <a:r>
              <a:rPr dirty="0" sz="160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600" spc="-5">
                <a:solidFill>
                  <a:srgbClr val="FFFFFF"/>
                </a:solidFill>
                <a:latin typeface="Arial MT"/>
                <a:cs typeface="Arial MT"/>
              </a:rPr>
              <a:t>catching</a:t>
            </a:r>
            <a:r>
              <a:rPr dirty="0" sz="160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600" spc="-5">
                <a:solidFill>
                  <a:srgbClr val="FFFFFF"/>
                </a:solidFill>
                <a:latin typeface="Arial MT"/>
                <a:cs typeface="Arial MT"/>
              </a:rPr>
              <a:t>timing</a:t>
            </a:r>
            <a:r>
              <a:rPr dirty="0" sz="1600" spc="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600">
                <a:solidFill>
                  <a:srgbClr val="FFFFFF"/>
                </a:solidFill>
                <a:latin typeface="Arial MT"/>
                <a:cs typeface="Arial MT"/>
              </a:rPr>
              <a:t>bugs</a:t>
            </a:r>
            <a:r>
              <a:rPr dirty="0" sz="1600" spc="-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600">
                <a:solidFill>
                  <a:srgbClr val="FFFFFF"/>
                </a:solidFill>
                <a:latin typeface="Arial MT"/>
                <a:cs typeface="Arial MT"/>
              </a:rPr>
              <a:t>in </a:t>
            </a:r>
            <a:r>
              <a:rPr dirty="0" sz="1600" spc="-43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600" spc="-5">
                <a:solidFill>
                  <a:srgbClr val="FFFFFF"/>
                </a:solidFill>
                <a:latin typeface="Arial MT"/>
                <a:cs typeface="Arial MT"/>
              </a:rPr>
              <a:t>multithreaded</a:t>
            </a:r>
            <a:r>
              <a:rPr dirty="0" sz="160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600" spc="-5">
                <a:solidFill>
                  <a:srgbClr val="FFFFFF"/>
                </a:solidFill>
                <a:latin typeface="Arial MT"/>
                <a:cs typeface="Arial MT"/>
              </a:rPr>
              <a:t>applications</a:t>
            </a:r>
            <a:endParaRPr sz="1600">
              <a:latin typeface="Arial MT"/>
              <a:cs typeface="Arial MT"/>
            </a:endParaRPr>
          </a:p>
          <a:p>
            <a:pPr marL="13970">
              <a:lnSpc>
                <a:spcPct val="100000"/>
              </a:lnSpc>
              <a:spcBef>
                <a:spcPts val="150"/>
              </a:spcBef>
            </a:pP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Built from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 same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source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files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 as “free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build”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(aka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“retail build”)</a:t>
            </a:r>
            <a:endParaRPr sz="1800">
              <a:latin typeface="Arial"/>
              <a:cs typeface="Arial"/>
            </a:endParaRPr>
          </a:p>
          <a:p>
            <a:pPr marL="641350" marR="2874010">
              <a:lnSpc>
                <a:spcPct val="109400"/>
              </a:lnSpc>
              <a:spcBef>
                <a:spcPts val="75"/>
              </a:spcBef>
            </a:pPr>
            <a:r>
              <a:rPr dirty="0" sz="1600">
                <a:solidFill>
                  <a:srgbClr val="FFFFFF"/>
                </a:solidFill>
                <a:latin typeface="Arial MT"/>
                <a:cs typeface="Arial MT"/>
              </a:rPr>
              <a:t>But</a:t>
            </a:r>
            <a:r>
              <a:rPr dirty="0" sz="1600" spc="-5">
                <a:solidFill>
                  <a:srgbClr val="FFFFFF"/>
                </a:solidFill>
                <a:latin typeface="Arial MT"/>
                <a:cs typeface="Arial MT"/>
              </a:rPr>
              <a:t> with</a:t>
            </a:r>
            <a:r>
              <a:rPr dirty="0" sz="1600" spc="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600" spc="-5">
                <a:solidFill>
                  <a:srgbClr val="FFFFFF"/>
                </a:solidFill>
                <a:latin typeface="Arial MT"/>
                <a:cs typeface="Arial MT"/>
              </a:rPr>
              <a:t>“DBG”</a:t>
            </a:r>
            <a:r>
              <a:rPr dirty="0" sz="160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600" spc="-5">
                <a:solidFill>
                  <a:srgbClr val="FFFFFF"/>
                </a:solidFill>
                <a:latin typeface="Arial MT"/>
                <a:cs typeface="Arial MT"/>
              </a:rPr>
              <a:t>compile-time</a:t>
            </a:r>
            <a:r>
              <a:rPr dirty="0" sz="1600" spc="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600">
                <a:solidFill>
                  <a:srgbClr val="FFFFFF"/>
                </a:solidFill>
                <a:latin typeface="Arial MT"/>
                <a:cs typeface="Arial MT"/>
              </a:rPr>
              <a:t>symbol </a:t>
            </a:r>
            <a:r>
              <a:rPr dirty="0" sz="1600" spc="-5">
                <a:solidFill>
                  <a:srgbClr val="FFFFFF"/>
                </a:solidFill>
                <a:latin typeface="Arial MT"/>
                <a:cs typeface="Arial MT"/>
              </a:rPr>
              <a:t>defined </a:t>
            </a:r>
            <a:r>
              <a:rPr dirty="0" sz="1600" spc="-4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600" spc="-5">
                <a:solidFill>
                  <a:srgbClr val="FFFFFF"/>
                </a:solidFill>
                <a:latin typeface="Arial MT"/>
                <a:cs typeface="Arial MT"/>
              </a:rPr>
              <a:t>This</a:t>
            </a:r>
            <a:r>
              <a:rPr dirty="0" sz="16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600">
                <a:solidFill>
                  <a:srgbClr val="FFFFFF"/>
                </a:solidFill>
                <a:latin typeface="Arial MT"/>
                <a:cs typeface="Arial MT"/>
              </a:rPr>
              <a:t>enables:</a:t>
            </a:r>
            <a:endParaRPr sz="1600">
              <a:latin typeface="Arial MT"/>
              <a:cs typeface="Arial MT"/>
            </a:endParaRPr>
          </a:p>
          <a:p>
            <a:pPr marL="1184275">
              <a:lnSpc>
                <a:spcPct val="100000"/>
              </a:lnSpc>
              <a:spcBef>
                <a:spcPts val="190"/>
              </a:spcBef>
            </a:pPr>
            <a:r>
              <a:rPr dirty="0" sz="1400">
                <a:solidFill>
                  <a:srgbClr val="FFFFFF"/>
                </a:solidFill>
                <a:latin typeface="Arial MT"/>
                <a:cs typeface="Arial MT"/>
              </a:rPr>
              <a:t>error</a:t>
            </a:r>
            <a:r>
              <a:rPr dirty="0" sz="14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400" spc="-5">
                <a:solidFill>
                  <a:srgbClr val="FFFFFF"/>
                </a:solidFill>
                <a:latin typeface="Arial MT"/>
                <a:cs typeface="Arial MT"/>
              </a:rPr>
              <a:t>tests </a:t>
            </a:r>
            <a:r>
              <a:rPr dirty="0" sz="1400">
                <a:solidFill>
                  <a:srgbClr val="FFFFFF"/>
                </a:solidFill>
                <a:latin typeface="Arial MT"/>
                <a:cs typeface="Arial MT"/>
              </a:rPr>
              <a:t>for</a:t>
            </a:r>
            <a:r>
              <a:rPr dirty="0" sz="14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FFFFFF"/>
                </a:solidFill>
                <a:latin typeface="Arial MT"/>
                <a:cs typeface="Arial MT"/>
              </a:rPr>
              <a:t>“can’t</a:t>
            </a:r>
            <a:r>
              <a:rPr dirty="0" sz="14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FFFFFF"/>
                </a:solidFill>
                <a:latin typeface="Arial MT"/>
                <a:cs typeface="Arial MT"/>
              </a:rPr>
              <a:t>happen”</a:t>
            </a:r>
            <a:r>
              <a:rPr dirty="0" sz="1400" spc="-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FFFFFF"/>
                </a:solidFill>
                <a:latin typeface="Arial MT"/>
                <a:cs typeface="Arial MT"/>
              </a:rPr>
              <a:t>conditions</a:t>
            </a:r>
            <a:r>
              <a:rPr dirty="0" sz="1400" spc="-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dirty="0" sz="1400" spc="-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FFFFFF"/>
                </a:solidFill>
                <a:latin typeface="Arial MT"/>
                <a:cs typeface="Arial MT"/>
              </a:rPr>
              <a:t>kernel</a:t>
            </a:r>
            <a:r>
              <a:rPr dirty="0" sz="1400" spc="-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FFFFFF"/>
                </a:solidFill>
                <a:latin typeface="Arial MT"/>
                <a:cs typeface="Arial MT"/>
              </a:rPr>
              <a:t>mode</a:t>
            </a:r>
            <a:r>
              <a:rPr dirty="0" sz="1400" spc="-5">
                <a:solidFill>
                  <a:srgbClr val="FFFFFF"/>
                </a:solidFill>
                <a:latin typeface="Arial MT"/>
                <a:cs typeface="Arial MT"/>
              </a:rPr>
              <a:t> (ASSERTs)</a:t>
            </a:r>
            <a:endParaRPr sz="1400">
              <a:latin typeface="Arial MT"/>
              <a:cs typeface="Arial MT"/>
            </a:endParaRPr>
          </a:p>
          <a:p>
            <a:pPr marL="1184275">
              <a:lnSpc>
                <a:spcPct val="100000"/>
              </a:lnSpc>
              <a:spcBef>
                <a:spcPts val="270"/>
              </a:spcBef>
            </a:pPr>
            <a:r>
              <a:rPr dirty="0" sz="1400">
                <a:solidFill>
                  <a:srgbClr val="FFFFFF"/>
                </a:solidFill>
                <a:latin typeface="Arial MT"/>
                <a:cs typeface="Arial MT"/>
              </a:rPr>
              <a:t>validity</a:t>
            </a:r>
            <a:r>
              <a:rPr dirty="0" sz="14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FFFFFF"/>
                </a:solidFill>
                <a:latin typeface="Arial MT"/>
                <a:cs typeface="Arial MT"/>
              </a:rPr>
              <a:t>checks</a:t>
            </a:r>
            <a:r>
              <a:rPr dirty="0" sz="14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FFFFFF"/>
                </a:solidFill>
                <a:latin typeface="Arial MT"/>
                <a:cs typeface="Arial MT"/>
              </a:rPr>
              <a:t>on</a:t>
            </a:r>
            <a:r>
              <a:rPr dirty="0" sz="1400" spc="-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FFFFFF"/>
                </a:solidFill>
                <a:latin typeface="Arial MT"/>
                <a:cs typeface="Arial MT"/>
              </a:rPr>
              <a:t>arguments</a:t>
            </a:r>
            <a:r>
              <a:rPr dirty="0" sz="14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FFFFFF"/>
                </a:solidFill>
                <a:latin typeface="Arial MT"/>
                <a:cs typeface="Arial MT"/>
              </a:rPr>
              <a:t>passed</a:t>
            </a:r>
            <a:r>
              <a:rPr dirty="0" sz="14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FFFFFF"/>
                </a:solidFill>
                <a:latin typeface="Arial MT"/>
                <a:cs typeface="Arial MT"/>
              </a:rPr>
              <a:t>from</a:t>
            </a:r>
            <a:r>
              <a:rPr dirty="0" sz="14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FFFFFF"/>
                </a:solidFill>
                <a:latin typeface="Arial MT"/>
                <a:cs typeface="Arial MT"/>
              </a:rPr>
              <a:t>one</a:t>
            </a:r>
            <a:r>
              <a:rPr dirty="0" sz="14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FFFFFF"/>
                </a:solidFill>
                <a:latin typeface="Arial MT"/>
                <a:cs typeface="Arial MT"/>
              </a:rPr>
              <a:t>kernel</a:t>
            </a:r>
            <a:r>
              <a:rPr dirty="0" sz="14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FFFFFF"/>
                </a:solidFill>
                <a:latin typeface="Arial MT"/>
                <a:cs typeface="Arial MT"/>
              </a:rPr>
              <a:t>mode</a:t>
            </a:r>
            <a:r>
              <a:rPr dirty="0" sz="1400" spc="-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FFFFFF"/>
                </a:solidFill>
                <a:latin typeface="Arial MT"/>
                <a:cs typeface="Arial MT"/>
              </a:rPr>
              <a:t>routine</a:t>
            </a:r>
            <a:r>
              <a:rPr dirty="0" sz="14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dirty="0" sz="14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FFFFFF"/>
                </a:solidFill>
                <a:latin typeface="Arial MT"/>
                <a:cs typeface="Arial MT"/>
              </a:rPr>
              <a:t>another</a:t>
            </a:r>
            <a:endParaRPr sz="1400">
              <a:latin typeface="Arial MT"/>
              <a:cs typeface="Arial MT"/>
            </a:endParaRPr>
          </a:p>
          <a:p>
            <a:pPr marL="161290">
              <a:lnSpc>
                <a:spcPct val="100000"/>
              </a:lnSpc>
              <a:spcBef>
                <a:spcPts val="1000"/>
              </a:spcBef>
            </a:pPr>
            <a:r>
              <a:rPr dirty="0" sz="1600">
                <a:solidFill>
                  <a:srgbClr val="FFFFFF"/>
                </a:solidFill>
                <a:latin typeface="Arial MT"/>
                <a:cs typeface="Arial MT"/>
              </a:rPr>
              <a:t>#ifdef</a:t>
            </a:r>
            <a:r>
              <a:rPr dirty="0" sz="1600" spc="-5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600">
                <a:solidFill>
                  <a:srgbClr val="FFFFFF"/>
                </a:solidFill>
                <a:latin typeface="Arial MT"/>
                <a:cs typeface="Arial MT"/>
              </a:rPr>
              <a:t>DBG</a:t>
            </a:r>
            <a:endParaRPr sz="1600">
              <a:latin typeface="Arial MT"/>
              <a:cs typeface="Arial MT"/>
            </a:endParaRPr>
          </a:p>
          <a:p>
            <a:pPr marL="961390" marR="2014855" indent="-400050">
              <a:lnSpc>
                <a:spcPct val="135400"/>
              </a:lnSpc>
              <a:spcBef>
                <a:spcPts val="85"/>
              </a:spcBef>
            </a:pPr>
            <a:r>
              <a:rPr dirty="0" sz="1600">
                <a:solidFill>
                  <a:srgbClr val="FFFFFF"/>
                </a:solidFill>
                <a:latin typeface="Arial MT"/>
                <a:cs typeface="Arial MT"/>
              </a:rPr>
              <a:t>if</a:t>
            </a:r>
            <a:r>
              <a:rPr dirty="0" sz="16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600" spc="-5">
                <a:solidFill>
                  <a:srgbClr val="FFFFFF"/>
                </a:solidFill>
                <a:latin typeface="Arial MT"/>
                <a:cs typeface="Arial MT"/>
              </a:rPr>
              <a:t>(something that</a:t>
            </a:r>
            <a:r>
              <a:rPr dirty="0" sz="16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600">
                <a:solidFill>
                  <a:srgbClr val="FFFFFF"/>
                </a:solidFill>
                <a:latin typeface="Arial MT"/>
                <a:cs typeface="Arial MT"/>
              </a:rPr>
              <a:t>should</a:t>
            </a:r>
            <a:r>
              <a:rPr dirty="0" sz="1600" spc="-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600">
                <a:solidFill>
                  <a:srgbClr val="FFFFFF"/>
                </a:solidFill>
                <a:latin typeface="Arial MT"/>
                <a:cs typeface="Arial MT"/>
              </a:rPr>
              <a:t>never</a:t>
            </a:r>
            <a:r>
              <a:rPr dirty="0" sz="16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600">
                <a:solidFill>
                  <a:srgbClr val="FFFFFF"/>
                </a:solidFill>
                <a:latin typeface="Arial MT"/>
                <a:cs typeface="Arial MT"/>
              </a:rPr>
              <a:t>happen</a:t>
            </a:r>
            <a:r>
              <a:rPr dirty="0" sz="1600" spc="-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600">
                <a:solidFill>
                  <a:srgbClr val="FFFFFF"/>
                </a:solidFill>
                <a:latin typeface="Arial MT"/>
                <a:cs typeface="Arial MT"/>
              </a:rPr>
              <a:t>has</a:t>
            </a:r>
            <a:r>
              <a:rPr dirty="0" sz="16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600">
                <a:solidFill>
                  <a:srgbClr val="FFFFFF"/>
                </a:solidFill>
                <a:latin typeface="Arial MT"/>
                <a:cs typeface="Arial MT"/>
              </a:rPr>
              <a:t>happened) </a:t>
            </a:r>
            <a:r>
              <a:rPr dirty="0" sz="1600" spc="-43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600" spc="-5">
                <a:solidFill>
                  <a:srgbClr val="FFFFFF"/>
                </a:solidFill>
                <a:latin typeface="Arial MT"/>
                <a:cs typeface="Arial MT"/>
              </a:rPr>
              <a:t>KeBugCheckEx(…)</a:t>
            </a:r>
            <a:endParaRPr sz="1600">
              <a:latin typeface="Arial MT"/>
              <a:cs typeface="Arial MT"/>
            </a:endParaRPr>
          </a:p>
          <a:p>
            <a:pPr marL="161290">
              <a:lnSpc>
                <a:spcPct val="100000"/>
              </a:lnSpc>
              <a:spcBef>
                <a:spcPts val="780"/>
              </a:spcBef>
            </a:pPr>
            <a:r>
              <a:rPr dirty="0" sz="1600">
                <a:solidFill>
                  <a:srgbClr val="FFFFFF"/>
                </a:solidFill>
                <a:latin typeface="Arial MT"/>
                <a:cs typeface="Arial MT"/>
              </a:rPr>
              <a:t>#endif</a:t>
            </a:r>
            <a:endParaRPr sz="16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900">
              <a:latin typeface="Arial MT"/>
              <a:cs typeface="Arial MT"/>
            </a:endParaRPr>
          </a:p>
          <a:p>
            <a:pPr marL="12700" marR="17145" indent="1270">
              <a:lnSpc>
                <a:spcPct val="68500"/>
              </a:lnSpc>
            </a:pP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Since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no checked Windows</a:t>
            </a:r>
            <a:r>
              <a:rPr dirty="0" sz="1800" spc="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2000 Server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provided,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 can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 copy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checked </a:t>
            </a:r>
            <a:r>
              <a:rPr dirty="0" sz="1800" spc="-484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NTOSKRNL,</a:t>
            </a:r>
            <a:r>
              <a:rPr dirty="0" sz="1800" spc="-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HAL,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a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normal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Server system</a:t>
            </a:r>
            <a:endParaRPr sz="1800">
              <a:latin typeface="Arial"/>
              <a:cs typeface="Arial"/>
            </a:endParaRPr>
          </a:p>
          <a:p>
            <a:pPr marL="641350">
              <a:lnSpc>
                <a:spcPct val="100000"/>
              </a:lnSpc>
              <a:spcBef>
                <a:spcPts val="285"/>
              </a:spcBef>
            </a:pPr>
            <a:r>
              <a:rPr dirty="0" sz="1600">
                <a:solidFill>
                  <a:srgbClr val="FFFFFF"/>
                </a:solidFill>
                <a:latin typeface="Arial MT"/>
                <a:cs typeface="Arial MT"/>
              </a:rPr>
              <a:t>Select</a:t>
            </a:r>
            <a:r>
              <a:rPr dirty="0" sz="1600" spc="-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600">
                <a:solidFill>
                  <a:srgbClr val="FFFFFF"/>
                </a:solidFill>
                <a:latin typeface="Arial MT"/>
                <a:cs typeface="Arial MT"/>
              </a:rPr>
              <a:t>debug</a:t>
            </a:r>
            <a:r>
              <a:rPr dirty="0" sz="1600" spc="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600">
                <a:solidFill>
                  <a:srgbClr val="FFFFFF"/>
                </a:solidFill>
                <a:latin typeface="Arial MT"/>
                <a:cs typeface="Arial MT"/>
              </a:rPr>
              <a:t>kernel</a:t>
            </a:r>
            <a:r>
              <a:rPr dirty="0" sz="1600" spc="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600">
                <a:solidFill>
                  <a:srgbClr val="FFFFFF"/>
                </a:solidFill>
                <a:latin typeface="Arial MT"/>
                <a:cs typeface="Arial MT"/>
              </a:rPr>
              <a:t>&amp;</a:t>
            </a:r>
            <a:r>
              <a:rPr dirty="0" sz="1600" spc="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600">
                <a:solidFill>
                  <a:srgbClr val="FFFFFF"/>
                </a:solidFill>
                <a:latin typeface="Arial MT"/>
                <a:cs typeface="Arial MT"/>
              </a:rPr>
              <a:t>HAL </a:t>
            </a:r>
            <a:r>
              <a:rPr dirty="0" sz="1600" spc="-5">
                <a:solidFill>
                  <a:srgbClr val="FFFFFF"/>
                </a:solidFill>
                <a:latin typeface="Arial MT"/>
                <a:cs typeface="Arial MT"/>
              </a:rPr>
              <a:t>with</a:t>
            </a:r>
            <a:r>
              <a:rPr dirty="0" sz="1600" spc="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600" spc="-5">
                <a:solidFill>
                  <a:srgbClr val="FFFFFF"/>
                </a:solidFill>
                <a:latin typeface="Arial MT"/>
                <a:cs typeface="Arial MT"/>
              </a:rPr>
              <a:t>Boot.ini</a:t>
            </a:r>
            <a:r>
              <a:rPr dirty="0" sz="1600" spc="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600" spc="-5">
                <a:solidFill>
                  <a:srgbClr val="FFFFFF"/>
                </a:solidFill>
                <a:latin typeface="Arial MT"/>
                <a:cs typeface="Arial MT"/>
              </a:rPr>
              <a:t>/KERNEL=,</a:t>
            </a:r>
            <a:r>
              <a:rPr dirty="0" sz="160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600" spc="-5">
                <a:solidFill>
                  <a:srgbClr val="FFFFFF"/>
                </a:solidFill>
                <a:latin typeface="Arial MT"/>
                <a:cs typeface="Arial MT"/>
              </a:rPr>
              <a:t>/HAL=</a:t>
            </a:r>
            <a:r>
              <a:rPr dirty="0" sz="1600" spc="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600" spc="-5">
                <a:solidFill>
                  <a:srgbClr val="FFFFFF"/>
                </a:solidFill>
                <a:latin typeface="Arial MT"/>
                <a:cs typeface="Arial MT"/>
              </a:rPr>
              <a:t>switches</a:t>
            </a:r>
            <a:endParaRPr sz="1600">
              <a:latin typeface="Arial MT"/>
              <a:cs typeface="Arial MT"/>
            </a:endParaRPr>
          </a:p>
          <a:p>
            <a:pPr marL="13970">
              <a:lnSpc>
                <a:spcPct val="100000"/>
              </a:lnSpc>
              <a:spcBef>
                <a:spcPts val="165"/>
              </a:spcBef>
            </a:pP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Windows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Server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2003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 has its own</a:t>
            </a:r>
            <a:r>
              <a:rPr dirty="0" sz="1800" spc="-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checked build</a:t>
            </a:r>
            <a:endParaRPr sz="1800">
              <a:latin typeface="Arial"/>
              <a:cs typeface="Arial"/>
            </a:endParaRPr>
          </a:p>
          <a:p>
            <a:pPr marL="12700" marR="5080" indent="1270">
              <a:lnSpc>
                <a:spcPct val="68000"/>
              </a:lnSpc>
              <a:spcBef>
                <a:spcPts val="935"/>
              </a:spcBef>
            </a:pP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See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Knowledge</a:t>
            </a:r>
            <a:r>
              <a:rPr dirty="0" sz="1800" spc="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base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article</a:t>
            </a:r>
            <a:r>
              <a:rPr dirty="0" sz="1800" spc="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314743</a:t>
            </a:r>
            <a:r>
              <a:rPr dirty="0" sz="1800" spc="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(HOWTO: Enable</a:t>
            </a:r>
            <a:r>
              <a:rPr dirty="0" sz="1800" spc="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Verbose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Debug </a:t>
            </a:r>
            <a:r>
              <a:rPr dirty="0" sz="1800" spc="-484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Tracing in Various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Drivers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and Subsystems)</a:t>
            </a:r>
            <a:endParaRPr sz="1800">
              <a:latin typeface="Arial"/>
              <a:cs typeface="Arial"/>
            </a:endParaRPr>
          </a:p>
        </p:txBody>
      </p:sp>
      <p:sp>
        <p:nvSpPr>
          <p:cNvPr id="53" name="object 5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dirty="0"/>
              <a:t>32</a:t>
            </a:fld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524000" y="3455988"/>
            <a:ext cx="76200" cy="457200"/>
            <a:chOff x="1524000" y="3455988"/>
            <a:chExt cx="76200" cy="457200"/>
          </a:xfrm>
        </p:grpSpPr>
        <p:sp>
          <p:nvSpPr>
            <p:cNvPr id="3" name="object 3"/>
            <p:cNvSpPr/>
            <p:nvPr/>
          </p:nvSpPr>
          <p:spPr>
            <a:xfrm>
              <a:off x="1562099" y="3455988"/>
              <a:ext cx="0" cy="415290"/>
            </a:xfrm>
            <a:custGeom>
              <a:avLst/>
              <a:gdLst/>
              <a:ahLst/>
              <a:cxnLst/>
              <a:rect l="l" t="t" r="r" b="b"/>
              <a:pathLst>
                <a:path w="0" h="415289">
                  <a:moveTo>
                    <a:pt x="0" y="0"/>
                  </a:moveTo>
                  <a:lnTo>
                    <a:pt x="0" y="414866"/>
                  </a:lnTo>
                </a:path>
              </a:pathLst>
            </a:custGeom>
            <a:ln w="253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524000" y="3786188"/>
              <a:ext cx="76200" cy="127000"/>
            </a:xfrm>
            <a:custGeom>
              <a:avLst/>
              <a:gdLst/>
              <a:ahLst/>
              <a:cxnLst/>
              <a:rect l="l" t="t" r="r" b="b"/>
              <a:pathLst>
                <a:path w="76200" h="127000">
                  <a:moveTo>
                    <a:pt x="76200" y="0"/>
                  </a:moveTo>
                  <a:lnTo>
                    <a:pt x="38100" y="50800"/>
                  </a:lnTo>
                  <a:lnTo>
                    <a:pt x="0" y="0"/>
                  </a:lnTo>
                  <a:lnTo>
                    <a:pt x="38100" y="127000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" name="object 5"/>
          <p:cNvGrpSpPr/>
          <p:nvPr/>
        </p:nvGrpSpPr>
        <p:grpSpPr>
          <a:xfrm>
            <a:off x="4337050" y="3492500"/>
            <a:ext cx="76200" cy="449580"/>
            <a:chOff x="4337050" y="3492500"/>
            <a:chExt cx="76200" cy="449580"/>
          </a:xfrm>
        </p:grpSpPr>
        <p:sp>
          <p:nvSpPr>
            <p:cNvPr id="6" name="object 6"/>
            <p:cNvSpPr/>
            <p:nvPr/>
          </p:nvSpPr>
          <p:spPr>
            <a:xfrm>
              <a:off x="4375149" y="3492500"/>
              <a:ext cx="0" cy="407034"/>
            </a:xfrm>
            <a:custGeom>
              <a:avLst/>
              <a:gdLst/>
              <a:ahLst/>
              <a:cxnLst/>
              <a:rect l="l" t="t" r="r" b="b"/>
              <a:pathLst>
                <a:path w="0" h="407035">
                  <a:moveTo>
                    <a:pt x="0" y="0"/>
                  </a:moveTo>
                  <a:lnTo>
                    <a:pt x="0" y="406930"/>
                  </a:lnTo>
                </a:path>
              </a:pathLst>
            </a:custGeom>
            <a:ln w="253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4337050" y="3814763"/>
              <a:ext cx="76200" cy="127000"/>
            </a:xfrm>
            <a:custGeom>
              <a:avLst/>
              <a:gdLst/>
              <a:ahLst/>
              <a:cxnLst/>
              <a:rect l="l" t="t" r="r" b="b"/>
              <a:pathLst>
                <a:path w="76200" h="127000">
                  <a:moveTo>
                    <a:pt x="76200" y="0"/>
                  </a:moveTo>
                  <a:lnTo>
                    <a:pt x="38100" y="50800"/>
                  </a:lnTo>
                  <a:lnTo>
                    <a:pt x="0" y="0"/>
                  </a:lnTo>
                  <a:lnTo>
                    <a:pt x="38100" y="127000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8" name="object 8"/>
          <p:cNvGrpSpPr/>
          <p:nvPr/>
        </p:nvGrpSpPr>
        <p:grpSpPr>
          <a:xfrm>
            <a:off x="3117849" y="2203450"/>
            <a:ext cx="2057400" cy="1143000"/>
            <a:chOff x="3117849" y="2203450"/>
            <a:chExt cx="2057400" cy="1143000"/>
          </a:xfrm>
        </p:grpSpPr>
        <p:sp>
          <p:nvSpPr>
            <p:cNvPr id="9" name="object 9"/>
            <p:cNvSpPr/>
            <p:nvPr/>
          </p:nvSpPr>
          <p:spPr>
            <a:xfrm>
              <a:off x="3124199" y="2209800"/>
              <a:ext cx="1892300" cy="685800"/>
            </a:xfrm>
            <a:custGeom>
              <a:avLst/>
              <a:gdLst/>
              <a:ahLst/>
              <a:cxnLst/>
              <a:rect l="l" t="t" r="r" b="b"/>
              <a:pathLst>
                <a:path w="1892300" h="685800">
                  <a:moveTo>
                    <a:pt x="0" y="685800"/>
                  </a:moveTo>
                  <a:lnTo>
                    <a:pt x="1892298" y="685800"/>
                  </a:lnTo>
                  <a:lnTo>
                    <a:pt x="1892298" y="0"/>
                  </a:lnTo>
                  <a:lnTo>
                    <a:pt x="0" y="0"/>
                  </a:lnTo>
                  <a:lnTo>
                    <a:pt x="0" y="685800"/>
                  </a:lnTo>
                  <a:close/>
                </a:path>
              </a:pathLst>
            </a:custGeom>
            <a:solidFill>
              <a:srgbClr val="FFA9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3124199" y="2209800"/>
              <a:ext cx="1892300" cy="825500"/>
            </a:xfrm>
            <a:custGeom>
              <a:avLst/>
              <a:gdLst/>
              <a:ahLst/>
              <a:cxnLst/>
              <a:rect l="l" t="t" r="r" b="b"/>
              <a:pathLst>
                <a:path w="1892300" h="825500">
                  <a:moveTo>
                    <a:pt x="0" y="0"/>
                  </a:moveTo>
                  <a:lnTo>
                    <a:pt x="1892299" y="0"/>
                  </a:lnTo>
                  <a:lnTo>
                    <a:pt x="1892299" y="825499"/>
                  </a:lnTo>
                  <a:lnTo>
                    <a:pt x="0" y="825499"/>
                  </a:lnTo>
                  <a:lnTo>
                    <a:pt x="0" y="0"/>
                  </a:lnTo>
                  <a:close/>
                </a:path>
              </a:pathLst>
            </a:custGeom>
            <a:ln w="126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3124199" y="2895600"/>
              <a:ext cx="152400" cy="292100"/>
            </a:xfrm>
            <a:custGeom>
              <a:avLst/>
              <a:gdLst/>
              <a:ahLst/>
              <a:cxnLst/>
              <a:rect l="l" t="t" r="r" b="b"/>
              <a:pathLst>
                <a:path w="152400" h="292100">
                  <a:moveTo>
                    <a:pt x="0" y="292100"/>
                  </a:moveTo>
                  <a:lnTo>
                    <a:pt x="152400" y="292100"/>
                  </a:lnTo>
                  <a:lnTo>
                    <a:pt x="152400" y="0"/>
                  </a:lnTo>
                  <a:lnTo>
                    <a:pt x="0" y="0"/>
                  </a:lnTo>
                  <a:lnTo>
                    <a:pt x="0" y="292100"/>
                  </a:lnTo>
                  <a:close/>
                </a:path>
              </a:pathLst>
            </a:custGeom>
            <a:solidFill>
              <a:srgbClr val="AAB2B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3124199" y="2895600"/>
              <a:ext cx="1892300" cy="292100"/>
            </a:xfrm>
            <a:custGeom>
              <a:avLst/>
              <a:gdLst/>
              <a:ahLst/>
              <a:cxnLst/>
              <a:rect l="l" t="t" r="r" b="b"/>
              <a:pathLst>
                <a:path w="1892300" h="292100">
                  <a:moveTo>
                    <a:pt x="0" y="0"/>
                  </a:moveTo>
                  <a:lnTo>
                    <a:pt x="1892299" y="0"/>
                  </a:lnTo>
                  <a:lnTo>
                    <a:pt x="1892299" y="292099"/>
                  </a:lnTo>
                  <a:lnTo>
                    <a:pt x="0" y="292099"/>
                  </a:lnTo>
                  <a:lnTo>
                    <a:pt x="0" y="0"/>
                  </a:lnTo>
                  <a:close/>
                </a:path>
              </a:pathLst>
            </a:custGeom>
            <a:ln w="126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3276599" y="2362200"/>
              <a:ext cx="1892300" cy="685800"/>
            </a:xfrm>
            <a:custGeom>
              <a:avLst/>
              <a:gdLst/>
              <a:ahLst/>
              <a:cxnLst/>
              <a:rect l="l" t="t" r="r" b="b"/>
              <a:pathLst>
                <a:path w="1892300" h="685800">
                  <a:moveTo>
                    <a:pt x="0" y="685800"/>
                  </a:moveTo>
                  <a:lnTo>
                    <a:pt x="1892298" y="685800"/>
                  </a:lnTo>
                  <a:lnTo>
                    <a:pt x="1892298" y="0"/>
                  </a:lnTo>
                  <a:lnTo>
                    <a:pt x="0" y="0"/>
                  </a:lnTo>
                  <a:lnTo>
                    <a:pt x="0" y="685800"/>
                  </a:lnTo>
                  <a:close/>
                </a:path>
              </a:pathLst>
            </a:custGeom>
            <a:solidFill>
              <a:srgbClr val="FFA9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3276599" y="2362200"/>
              <a:ext cx="1892300" cy="825500"/>
            </a:xfrm>
            <a:custGeom>
              <a:avLst/>
              <a:gdLst/>
              <a:ahLst/>
              <a:cxnLst/>
              <a:rect l="l" t="t" r="r" b="b"/>
              <a:pathLst>
                <a:path w="1892300" h="825500">
                  <a:moveTo>
                    <a:pt x="0" y="0"/>
                  </a:moveTo>
                  <a:lnTo>
                    <a:pt x="1892299" y="0"/>
                  </a:lnTo>
                  <a:lnTo>
                    <a:pt x="1892299" y="825499"/>
                  </a:lnTo>
                  <a:lnTo>
                    <a:pt x="0" y="825499"/>
                  </a:lnTo>
                  <a:lnTo>
                    <a:pt x="0" y="0"/>
                  </a:lnTo>
                  <a:close/>
                </a:path>
              </a:pathLst>
            </a:custGeom>
            <a:ln w="126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3276599" y="3048000"/>
              <a:ext cx="152400" cy="292100"/>
            </a:xfrm>
            <a:custGeom>
              <a:avLst/>
              <a:gdLst/>
              <a:ahLst/>
              <a:cxnLst/>
              <a:rect l="l" t="t" r="r" b="b"/>
              <a:pathLst>
                <a:path w="152400" h="292100">
                  <a:moveTo>
                    <a:pt x="0" y="292100"/>
                  </a:moveTo>
                  <a:lnTo>
                    <a:pt x="152400" y="292100"/>
                  </a:lnTo>
                  <a:lnTo>
                    <a:pt x="152400" y="0"/>
                  </a:lnTo>
                  <a:lnTo>
                    <a:pt x="0" y="0"/>
                  </a:lnTo>
                  <a:lnTo>
                    <a:pt x="0" y="292100"/>
                  </a:lnTo>
                  <a:close/>
                </a:path>
              </a:pathLst>
            </a:custGeom>
            <a:solidFill>
              <a:srgbClr val="AAB2B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3276599" y="3048000"/>
              <a:ext cx="1892300" cy="292100"/>
            </a:xfrm>
            <a:custGeom>
              <a:avLst/>
              <a:gdLst/>
              <a:ahLst/>
              <a:cxnLst/>
              <a:rect l="l" t="t" r="r" b="b"/>
              <a:pathLst>
                <a:path w="1892300" h="292100">
                  <a:moveTo>
                    <a:pt x="0" y="0"/>
                  </a:moveTo>
                  <a:lnTo>
                    <a:pt x="1892299" y="0"/>
                  </a:lnTo>
                  <a:lnTo>
                    <a:pt x="1892299" y="292099"/>
                  </a:lnTo>
                  <a:lnTo>
                    <a:pt x="0" y="292099"/>
                  </a:lnTo>
                  <a:lnTo>
                    <a:pt x="0" y="0"/>
                  </a:lnTo>
                  <a:close/>
                </a:path>
              </a:pathLst>
            </a:custGeom>
            <a:ln w="126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7" name="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7076" y="444730"/>
            <a:ext cx="5852160" cy="760614"/>
          </a:xfrm>
          <a:prstGeom prst="rect">
            <a:avLst/>
          </a:prstGeom>
        </p:spPr>
      </p:pic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xfrm>
            <a:off x="536574" y="474663"/>
            <a:ext cx="5757545" cy="635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Key</a:t>
            </a:r>
            <a:r>
              <a:rPr dirty="0" spc="-20"/>
              <a:t> </a:t>
            </a:r>
            <a:r>
              <a:rPr dirty="0" spc="-5"/>
              <a:t>System</a:t>
            </a:r>
            <a:r>
              <a:rPr dirty="0" spc="-20"/>
              <a:t> </a:t>
            </a:r>
            <a:r>
              <a:rPr dirty="0" spc="-5"/>
              <a:t>Components</a:t>
            </a:r>
          </a:p>
        </p:txBody>
      </p:sp>
      <p:grpSp>
        <p:nvGrpSpPr>
          <p:cNvPr id="19" name="object 19"/>
          <p:cNvGrpSpPr/>
          <p:nvPr/>
        </p:nvGrpSpPr>
        <p:grpSpPr>
          <a:xfrm>
            <a:off x="6105523" y="2630488"/>
            <a:ext cx="1327150" cy="860425"/>
            <a:chOff x="6105523" y="2630488"/>
            <a:chExt cx="1327150" cy="860425"/>
          </a:xfrm>
        </p:grpSpPr>
        <p:sp>
          <p:nvSpPr>
            <p:cNvPr id="20" name="object 20"/>
            <p:cNvSpPr/>
            <p:nvPr/>
          </p:nvSpPr>
          <p:spPr>
            <a:xfrm>
              <a:off x="6111873" y="2848726"/>
              <a:ext cx="1102995" cy="636270"/>
            </a:xfrm>
            <a:custGeom>
              <a:avLst/>
              <a:gdLst/>
              <a:ahLst/>
              <a:cxnLst/>
              <a:rect l="l" t="t" r="r" b="b"/>
              <a:pathLst>
                <a:path w="1102995" h="636270">
                  <a:moveTo>
                    <a:pt x="1102560" y="0"/>
                  </a:moveTo>
                  <a:lnTo>
                    <a:pt x="0" y="0"/>
                  </a:lnTo>
                  <a:lnTo>
                    <a:pt x="0" y="635836"/>
                  </a:lnTo>
                  <a:lnTo>
                    <a:pt x="1102560" y="635836"/>
                  </a:lnTo>
                  <a:lnTo>
                    <a:pt x="1102560" y="0"/>
                  </a:lnTo>
                  <a:close/>
                </a:path>
              </a:pathLst>
            </a:custGeom>
            <a:solidFill>
              <a:srgbClr val="AAB2B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7214434" y="2636838"/>
              <a:ext cx="212090" cy="847725"/>
            </a:xfrm>
            <a:custGeom>
              <a:avLst/>
              <a:gdLst/>
              <a:ahLst/>
              <a:cxnLst/>
              <a:rect l="l" t="t" r="r" b="b"/>
              <a:pathLst>
                <a:path w="212090" h="847725">
                  <a:moveTo>
                    <a:pt x="211889" y="0"/>
                  </a:moveTo>
                  <a:lnTo>
                    <a:pt x="0" y="211888"/>
                  </a:lnTo>
                  <a:lnTo>
                    <a:pt x="0" y="847725"/>
                  </a:lnTo>
                  <a:lnTo>
                    <a:pt x="211889" y="635835"/>
                  </a:lnTo>
                  <a:lnTo>
                    <a:pt x="211889" y="0"/>
                  </a:lnTo>
                  <a:close/>
                </a:path>
              </a:pathLst>
            </a:custGeom>
            <a:solidFill>
              <a:srgbClr val="8E959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6111873" y="2636838"/>
              <a:ext cx="1314450" cy="212090"/>
            </a:xfrm>
            <a:custGeom>
              <a:avLst/>
              <a:gdLst/>
              <a:ahLst/>
              <a:cxnLst/>
              <a:rect l="l" t="t" r="r" b="b"/>
              <a:pathLst>
                <a:path w="1314450" h="212089">
                  <a:moveTo>
                    <a:pt x="1314450" y="0"/>
                  </a:moveTo>
                  <a:lnTo>
                    <a:pt x="211889" y="0"/>
                  </a:lnTo>
                  <a:lnTo>
                    <a:pt x="0" y="211888"/>
                  </a:lnTo>
                  <a:lnTo>
                    <a:pt x="1102560" y="211888"/>
                  </a:lnTo>
                  <a:lnTo>
                    <a:pt x="1314450" y="0"/>
                  </a:lnTo>
                  <a:close/>
                </a:path>
              </a:pathLst>
            </a:custGeom>
            <a:solidFill>
              <a:srgbClr val="BCC2C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6111873" y="2636838"/>
              <a:ext cx="1314450" cy="847725"/>
            </a:xfrm>
            <a:custGeom>
              <a:avLst/>
              <a:gdLst/>
              <a:ahLst/>
              <a:cxnLst/>
              <a:rect l="l" t="t" r="r" b="b"/>
              <a:pathLst>
                <a:path w="1314450" h="847725">
                  <a:moveTo>
                    <a:pt x="0" y="211889"/>
                  </a:moveTo>
                  <a:lnTo>
                    <a:pt x="211888" y="0"/>
                  </a:lnTo>
                  <a:lnTo>
                    <a:pt x="1314449" y="0"/>
                  </a:lnTo>
                  <a:lnTo>
                    <a:pt x="1314449" y="635835"/>
                  </a:lnTo>
                  <a:lnTo>
                    <a:pt x="1102560" y="847724"/>
                  </a:lnTo>
                  <a:lnTo>
                    <a:pt x="0" y="847724"/>
                  </a:lnTo>
                  <a:lnTo>
                    <a:pt x="0" y="211889"/>
                  </a:lnTo>
                  <a:close/>
                </a:path>
                <a:path w="1314450" h="847725">
                  <a:moveTo>
                    <a:pt x="0" y="211889"/>
                  </a:moveTo>
                  <a:lnTo>
                    <a:pt x="1102560" y="211889"/>
                  </a:lnTo>
                  <a:lnTo>
                    <a:pt x="1314449" y="0"/>
                  </a:lnTo>
                </a:path>
                <a:path w="1314450" h="847725">
                  <a:moveTo>
                    <a:pt x="1102560" y="211889"/>
                  </a:moveTo>
                  <a:lnTo>
                    <a:pt x="1102560" y="847724"/>
                  </a:lnTo>
                </a:path>
              </a:pathLst>
            </a:custGeom>
            <a:ln w="126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4" name="object 24"/>
          <p:cNvSpPr txBox="1"/>
          <p:nvPr/>
        </p:nvSpPr>
        <p:spPr>
          <a:xfrm>
            <a:off x="6111873" y="3016784"/>
            <a:ext cx="109664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53975">
              <a:lnSpc>
                <a:spcPct val="100000"/>
              </a:lnSpc>
              <a:spcBef>
                <a:spcPts val="100"/>
              </a:spcBef>
            </a:pPr>
            <a:r>
              <a:rPr dirty="0" sz="1800" spc="-5" b="1">
                <a:solidFill>
                  <a:srgbClr val="000033"/>
                </a:solidFill>
                <a:latin typeface="Arial"/>
                <a:cs typeface="Arial"/>
              </a:rPr>
              <a:t>Windows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7524748" y="2667000"/>
            <a:ext cx="1289050" cy="552450"/>
            <a:chOff x="7524748" y="2667000"/>
            <a:chExt cx="1289050" cy="552450"/>
          </a:xfrm>
        </p:grpSpPr>
        <p:sp>
          <p:nvSpPr>
            <p:cNvPr id="26" name="object 26"/>
            <p:cNvSpPr/>
            <p:nvPr/>
          </p:nvSpPr>
          <p:spPr>
            <a:xfrm>
              <a:off x="7531098" y="2808262"/>
              <a:ext cx="1141730" cy="405130"/>
            </a:xfrm>
            <a:custGeom>
              <a:avLst/>
              <a:gdLst/>
              <a:ahLst/>
              <a:cxnLst/>
              <a:rect l="l" t="t" r="r" b="b"/>
              <a:pathLst>
                <a:path w="1141729" h="405130">
                  <a:moveTo>
                    <a:pt x="1141439" y="0"/>
                  </a:moveTo>
                  <a:lnTo>
                    <a:pt x="0" y="0"/>
                  </a:lnTo>
                  <a:lnTo>
                    <a:pt x="0" y="404837"/>
                  </a:lnTo>
                  <a:lnTo>
                    <a:pt x="1141439" y="404837"/>
                  </a:lnTo>
                  <a:lnTo>
                    <a:pt x="1141439" y="0"/>
                  </a:lnTo>
                  <a:close/>
                </a:path>
              </a:pathLst>
            </a:custGeom>
            <a:solidFill>
              <a:srgbClr val="AAB2B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8672537" y="2673350"/>
              <a:ext cx="135255" cy="539750"/>
            </a:xfrm>
            <a:custGeom>
              <a:avLst/>
              <a:gdLst/>
              <a:ahLst/>
              <a:cxnLst/>
              <a:rect l="l" t="t" r="r" b="b"/>
              <a:pathLst>
                <a:path w="135254" h="539750">
                  <a:moveTo>
                    <a:pt x="134910" y="0"/>
                  </a:moveTo>
                  <a:lnTo>
                    <a:pt x="0" y="134912"/>
                  </a:lnTo>
                  <a:lnTo>
                    <a:pt x="0" y="539750"/>
                  </a:lnTo>
                  <a:lnTo>
                    <a:pt x="134910" y="404839"/>
                  </a:lnTo>
                  <a:lnTo>
                    <a:pt x="134910" y="0"/>
                  </a:lnTo>
                  <a:close/>
                </a:path>
              </a:pathLst>
            </a:custGeom>
            <a:solidFill>
              <a:srgbClr val="8E959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7531098" y="2673350"/>
              <a:ext cx="1276350" cy="135255"/>
            </a:xfrm>
            <a:custGeom>
              <a:avLst/>
              <a:gdLst/>
              <a:ahLst/>
              <a:cxnLst/>
              <a:rect l="l" t="t" r="r" b="b"/>
              <a:pathLst>
                <a:path w="1276350" h="135255">
                  <a:moveTo>
                    <a:pt x="1276350" y="0"/>
                  </a:moveTo>
                  <a:lnTo>
                    <a:pt x="134912" y="0"/>
                  </a:lnTo>
                  <a:lnTo>
                    <a:pt x="0" y="134912"/>
                  </a:lnTo>
                  <a:lnTo>
                    <a:pt x="1141439" y="134912"/>
                  </a:lnTo>
                  <a:lnTo>
                    <a:pt x="1276350" y="0"/>
                  </a:lnTo>
                  <a:close/>
                </a:path>
              </a:pathLst>
            </a:custGeom>
            <a:solidFill>
              <a:srgbClr val="BCC2C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7531098" y="2673350"/>
              <a:ext cx="1276350" cy="539750"/>
            </a:xfrm>
            <a:custGeom>
              <a:avLst/>
              <a:gdLst/>
              <a:ahLst/>
              <a:cxnLst/>
              <a:rect l="l" t="t" r="r" b="b"/>
              <a:pathLst>
                <a:path w="1276350" h="539750">
                  <a:moveTo>
                    <a:pt x="0" y="134911"/>
                  </a:moveTo>
                  <a:lnTo>
                    <a:pt x="134911" y="0"/>
                  </a:lnTo>
                  <a:lnTo>
                    <a:pt x="1276349" y="0"/>
                  </a:lnTo>
                  <a:lnTo>
                    <a:pt x="1276349" y="404838"/>
                  </a:lnTo>
                  <a:lnTo>
                    <a:pt x="1141438" y="539749"/>
                  </a:lnTo>
                  <a:lnTo>
                    <a:pt x="0" y="539749"/>
                  </a:lnTo>
                  <a:lnTo>
                    <a:pt x="0" y="134911"/>
                  </a:lnTo>
                  <a:close/>
                </a:path>
                <a:path w="1276350" h="539750">
                  <a:moveTo>
                    <a:pt x="0" y="134911"/>
                  </a:moveTo>
                  <a:lnTo>
                    <a:pt x="1141438" y="134911"/>
                  </a:lnTo>
                  <a:lnTo>
                    <a:pt x="1276349" y="0"/>
                  </a:lnTo>
                </a:path>
                <a:path w="1276350" h="539750">
                  <a:moveTo>
                    <a:pt x="1141438" y="134911"/>
                  </a:moveTo>
                  <a:lnTo>
                    <a:pt x="1141438" y="539749"/>
                  </a:lnTo>
                </a:path>
              </a:pathLst>
            </a:custGeom>
            <a:ln w="126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0" name="object 30"/>
          <p:cNvSpPr txBox="1"/>
          <p:nvPr/>
        </p:nvSpPr>
        <p:spPr>
          <a:xfrm>
            <a:off x="7531098" y="2860821"/>
            <a:ext cx="113538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19075">
              <a:lnSpc>
                <a:spcPct val="100000"/>
              </a:lnSpc>
              <a:spcBef>
                <a:spcPts val="100"/>
              </a:spcBef>
            </a:pPr>
            <a:r>
              <a:rPr dirty="0" sz="1800" spc="-5" b="1">
                <a:solidFill>
                  <a:srgbClr val="000033"/>
                </a:solidFill>
                <a:latin typeface="Arial"/>
                <a:cs typeface="Arial"/>
              </a:rPr>
              <a:t>POSIX</a:t>
            </a:r>
            <a:endParaRPr sz="1800"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6246812" y="2133600"/>
            <a:ext cx="2439035" cy="530860"/>
          </a:xfrm>
          <a:custGeom>
            <a:avLst/>
            <a:gdLst/>
            <a:ahLst/>
            <a:cxnLst/>
            <a:rect l="l" t="t" r="r" b="b"/>
            <a:pathLst>
              <a:path w="2439034" h="530860">
                <a:moveTo>
                  <a:pt x="0" y="530500"/>
                </a:moveTo>
                <a:lnTo>
                  <a:pt x="0" y="0"/>
                </a:lnTo>
                <a:lnTo>
                  <a:pt x="2439015" y="0"/>
                </a:lnTo>
                <a:lnTo>
                  <a:pt x="2439015" y="530500"/>
                </a:lnTo>
              </a:path>
            </a:pathLst>
          </a:custGeom>
          <a:ln w="25399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 txBox="1"/>
          <p:nvPr/>
        </p:nvSpPr>
        <p:spPr>
          <a:xfrm>
            <a:off x="6708773" y="1481138"/>
            <a:ext cx="1577975" cy="635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000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2000" spc="-5" b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2000" b="1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z="2000" spc="-5" b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2000" b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2000" spc="-5" b="1">
                <a:solidFill>
                  <a:srgbClr val="FFFFFF"/>
                </a:solidFill>
                <a:latin typeface="Arial"/>
                <a:cs typeface="Arial"/>
              </a:rPr>
              <a:t>on</a:t>
            </a:r>
            <a:r>
              <a:rPr dirty="0" sz="2000" b="1">
                <a:solidFill>
                  <a:srgbClr val="FFFFFF"/>
                </a:solidFill>
                <a:latin typeface="Arial"/>
                <a:cs typeface="Arial"/>
              </a:rPr>
              <a:t>me</a:t>
            </a:r>
            <a:r>
              <a:rPr dirty="0" sz="2000" spc="-5" b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2000" b="1">
                <a:solidFill>
                  <a:srgbClr val="FFFFFF"/>
                </a:solidFill>
                <a:latin typeface="Arial"/>
                <a:cs typeface="Arial"/>
              </a:rPr>
              <a:t>t  </a:t>
            </a:r>
            <a:r>
              <a:rPr dirty="0" sz="2000" spc="-5" b="1">
                <a:solidFill>
                  <a:srgbClr val="FFFFFF"/>
                </a:solidFill>
                <a:latin typeface="Arial"/>
                <a:cs typeface="Arial"/>
              </a:rPr>
              <a:t>Subsystems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3422650" y="2508250"/>
            <a:ext cx="1905000" cy="838200"/>
            <a:chOff x="3422650" y="2508250"/>
            <a:chExt cx="1905000" cy="838200"/>
          </a:xfrm>
        </p:grpSpPr>
        <p:sp>
          <p:nvSpPr>
            <p:cNvPr id="34" name="object 34"/>
            <p:cNvSpPr/>
            <p:nvPr/>
          </p:nvSpPr>
          <p:spPr>
            <a:xfrm>
              <a:off x="3429000" y="2514599"/>
              <a:ext cx="1892300" cy="685800"/>
            </a:xfrm>
            <a:custGeom>
              <a:avLst/>
              <a:gdLst/>
              <a:ahLst/>
              <a:cxnLst/>
              <a:rect l="l" t="t" r="r" b="b"/>
              <a:pathLst>
                <a:path w="1892300" h="685800">
                  <a:moveTo>
                    <a:pt x="0" y="685800"/>
                  </a:moveTo>
                  <a:lnTo>
                    <a:pt x="1892298" y="685800"/>
                  </a:lnTo>
                  <a:lnTo>
                    <a:pt x="1892298" y="0"/>
                  </a:lnTo>
                  <a:lnTo>
                    <a:pt x="0" y="0"/>
                  </a:lnTo>
                  <a:lnTo>
                    <a:pt x="0" y="685800"/>
                  </a:lnTo>
                  <a:close/>
                </a:path>
              </a:pathLst>
            </a:custGeom>
            <a:solidFill>
              <a:srgbClr val="FFA9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3429000" y="2514600"/>
              <a:ext cx="1892300" cy="825500"/>
            </a:xfrm>
            <a:custGeom>
              <a:avLst/>
              <a:gdLst/>
              <a:ahLst/>
              <a:cxnLst/>
              <a:rect l="l" t="t" r="r" b="b"/>
              <a:pathLst>
                <a:path w="1892300" h="825500">
                  <a:moveTo>
                    <a:pt x="0" y="0"/>
                  </a:moveTo>
                  <a:lnTo>
                    <a:pt x="1892299" y="0"/>
                  </a:lnTo>
                  <a:lnTo>
                    <a:pt x="1892299" y="825499"/>
                  </a:lnTo>
                  <a:lnTo>
                    <a:pt x="0" y="825499"/>
                  </a:lnTo>
                  <a:lnTo>
                    <a:pt x="0" y="0"/>
                  </a:lnTo>
                  <a:close/>
                </a:path>
              </a:pathLst>
            </a:custGeom>
            <a:ln w="126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6" name="object 36"/>
          <p:cNvSpPr txBox="1"/>
          <p:nvPr/>
        </p:nvSpPr>
        <p:spPr>
          <a:xfrm>
            <a:off x="3429000" y="2514600"/>
            <a:ext cx="1587500" cy="381000"/>
          </a:xfrm>
          <a:prstGeom prst="rect">
            <a:avLst/>
          </a:prstGeom>
          <a:solidFill>
            <a:srgbClr val="FFA900"/>
          </a:solidFill>
          <a:ln w="12699">
            <a:solidFill>
              <a:srgbClr val="FFFFFF"/>
            </a:solidFill>
          </a:ln>
        </p:spPr>
        <p:txBody>
          <a:bodyPr wrap="square" lIns="0" tIns="45720" rIns="0" bIns="0" rtlCol="0" vert="horz">
            <a:spAutoFit/>
          </a:bodyPr>
          <a:lstStyle/>
          <a:p>
            <a:pPr marL="92075">
              <a:lnSpc>
                <a:spcPct val="100000"/>
              </a:lnSpc>
              <a:spcBef>
                <a:spcPts val="360"/>
              </a:spcBef>
            </a:pPr>
            <a:r>
              <a:rPr dirty="0" sz="1800" spc="-5" b="1">
                <a:solidFill>
                  <a:srgbClr val="000033"/>
                </a:solidFill>
                <a:latin typeface="Arial"/>
                <a:cs typeface="Arial"/>
              </a:rPr>
              <a:t>User</a:t>
            </a:r>
            <a:endParaRPr sz="1800"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3435350" y="2901950"/>
            <a:ext cx="1574800" cy="127000"/>
          </a:xfrm>
          <a:prstGeom prst="rect">
            <a:avLst/>
          </a:prstGeom>
          <a:solidFill>
            <a:srgbClr val="FFA900"/>
          </a:solidFill>
        </p:spPr>
        <p:txBody>
          <a:bodyPr wrap="square" lIns="0" tIns="0" rIns="0" bIns="0" rtlCol="0" vert="horz">
            <a:spAutoFit/>
          </a:bodyPr>
          <a:lstStyle/>
          <a:p>
            <a:pPr marL="85725">
              <a:lnSpc>
                <a:spcPts val="1000"/>
              </a:lnSpc>
            </a:pPr>
            <a:r>
              <a:rPr dirty="0" sz="1800" spc="-5" b="1">
                <a:solidFill>
                  <a:srgbClr val="000033"/>
                </a:solidFill>
                <a:latin typeface="Arial"/>
                <a:cs typeface="Arial"/>
              </a:rPr>
              <a:t>Application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3422650" y="3194050"/>
            <a:ext cx="1905000" cy="304800"/>
            <a:chOff x="3422650" y="3194050"/>
            <a:chExt cx="1905000" cy="304800"/>
          </a:xfrm>
        </p:grpSpPr>
        <p:sp>
          <p:nvSpPr>
            <p:cNvPr id="39" name="object 39"/>
            <p:cNvSpPr/>
            <p:nvPr/>
          </p:nvSpPr>
          <p:spPr>
            <a:xfrm>
              <a:off x="3429000" y="3200399"/>
              <a:ext cx="1892300" cy="292100"/>
            </a:xfrm>
            <a:custGeom>
              <a:avLst/>
              <a:gdLst/>
              <a:ahLst/>
              <a:cxnLst/>
              <a:rect l="l" t="t" r="r" b="b"/>
              <a:pathLst>
                <a:path w="1892300" h="292100">
                  <a:moveTo>
                    <a:pt x="1892298" y="0"/>
                  </a:moveTo>
                  <a:lnTo>
                    <a:pt x="0" y="0"/>
                  </a:lnTo>
                  <a:lnTo>
                    <a:pt x="0" y="292100"/>
                  </a:lnTo>
                  <a:lnTo>
                    <a:pt x="1892298" y="292100"/>
                  </a:lnTo>
                  <a:lnTo>
                    <a:pt x="1892298" y="0"/>
                  </a:lnTo>
                  <a:close/>
                </a:path>
              </a:pathLst>
            </a:custGeom>
            <a:solidFill>
              <a:srgbClr val="AAB2B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3428999" y="3200399"/>
              <a:ext cx="1892300" cy="292100"/>
            </a:xfrm>
            <a:custGeom>
              <a:avLst/>
              <a:gdLst/>
              <a:ahLst/>
              <a:cxnLst/>
              <a:rect l="l" t="t" r="r" b="b"/>
              <a:pathLst>
                <a:path w="1892300" h="292100">
                  <a:moveTo>
                    <a:pt x="0" y="0"/>
                  </a:moveTo>
                  <a:lnTo>
                    <a:pt x="1892299" y="0"/>
                  </a:lnTo>
                  <a:lnTo>
                    <a:pt x="1892299" y="292099"/>
                  </a:lnTo>
                  <a:lnTo>
                    <a:pt x="0" y="292099"/>
                  </a:lnTo>
                  <a:lnTo>
                    <a:pt x="0" y="0"/>
                  </a:lnTo>
                  <a:close/>
                </a:path>
              </a:pathLst>
            </a:custGeom>
            <a:ln w="126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1" name="object 41"/>
          <p:cNvSpPr txBox="1"/>
          <p:nvPr/>
        </p:nvSpPr>
        <p:spPr>
          <a:xfrm>
            <a:off x="3495675" y="3196590"/>
            <a:ext cx="175323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 b="1">
                <a:solidFill>
                  <a:srgbClr val="000033"/>
                </a:solidFill>
                <a:latin typeface="Arial"/>
                <a:cs typeface="Arial"/>
              </a:rPr>
              <a:t>Subsystem</a:t>
            </a:r>
            <a:r>
              <a:rPr dirty="0" sz="1800" spc="-45" b="1">
                <a:solidFill>
                  <a:srgbClr val="000033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000033"/>
                </a:solidFill>
                <a:latin typeface="Arial"/>
                <a:cs typeface="Arial"/>
              </a:rPr>
              <a:t>DLL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42" name="object 42"/>
          <p:cNvGrpSpPr/>
          <p:nvPr/>
        </p:nvGrpSpPr>
        <p:grpSpPr>
          <a:xfrm>
            <a:off x="6730998" y="3478213"/>
            <a:ext cx="2203450" cy="2225675"/>
            <a:chOff x="6730998" y="3478213"/>
            <a:chExt cx="2203450" cy="2225675"/>
          </a:xfrm>
        </p:grpSpPr>
        <p:sp>
          <p:nvSpPr>
            <p:cNvPr id="43" name="object 43"/>
            <p:cNvSpPr/>
            <p:nvPr/>
          </p:nvSpPr>
          <p:spPr>
            <a:xfrm>
              <a:off x="6769098" y="3490913"/>
              <a:ext cx="0" cy="415290"/>
            </a:xfrm>
            <a:custGeom>
              <a:avLst/>
              <a:gdLst/>
              <a:ahLst/>
              <a:cxnLst/>
              <a:rect l="l" t="t" r="r" b="b"/>
              <a:pathLst>
                <a:path w="0" h="415289">
                  <a:moveTo>
                    <a:pt x="0" y="0"/>
                  </a:moveTo>
                  <a:lnTo>
                    <a:pt x="0" y="414866"/>
                  </a:lnTo>
                </a:path>
              </a:pathLst>
            </a:custGeom>
            <a:ln w="253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6730998" y="3821113"/>
              <a:ext cx="76200" cy="127000"/>
            </a:xfrm>
            <a:custGeom>
              <a:avLst/>
              <a:gdLst/>
              <a:ahLst/>
              <a:cxnLst/>
              <a:rect l="l" t="t" r="r" b="b"/>
              <a:pathLst>
                <a:path w="76200" h="127000">
                  <a:moveTo>
                    <a:pt x="76200" y="0"/>
                  </a:moveTo>
                  <a:lnTo>
                    <a:pt x="38100" y="50800"/>
                  </a:lnTo>
                  <a:lnTo>
                    <a:pt x="0" y="0"/>
                  </a:lnTo>
                  <a:lnTo>
                    <a:pt x="38100" y="127000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/>
            <p:cNvSpPr/>
            <p:nvPr/>
          </p:nvSpPr>
          <p:spPr>
            <a:xfrm>
              <a:off x="8151810" y="3587749"/>
              <a:ext cx="0" cy="318135"/>
            </a:xfrm>
            <a:custGeom>
              <a:avLst/>
              <a:gdLst/>
              <a:ahLst/>
              <a:cxnLst/>
              <a:rect l="l" t="t" r="r" b="b"/>
              <a:pathLst>
                <a:path w="0" h="318135">
                  <a:moveTo>
                    <a:pt x="0" y="0"/>
                  </a:moveTo>
                  <a:lnTo>
                    <a:pt x="0" y="318030"/>
                  </a:lnTo>
                </a:path>
              </a:pathLst>
            </a:custGeom>
            <a:ln w="253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/>
            <p:cNvSpPr/>
            <p:nvPr/>
          </p:nvSpPr>
          <p:spPr>
            <a:xfrm>
              <a:off x="8113710" y="3821113"/>
              <a:ext cx="76200" cy="127000"/>
            </a:xfrm>
            <a:custGeom>
              <a:avLst/>
              <a:gdLst/>
              <a:ahLst/>
              <a:cxnLst/>
              <a:rect l="l" t="t" r="r" b="b"/>
              <a:pathLst>
                <a:path w="76200" h="127000">
                  <a:moveTo>
                    <a:pt x="76200" y="0"/>
                  </a:moveTo>
                  <a:lnTo>
                    <a:pt x="38100" y="50800"/>
                  </a:lnTo>
                  <a:lnTo>
                    <a:pt x="0" y="0"/>
                  </a:lnTo>
                  <a:lnTo>
                    <a:pt x="38100" y="127000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/>
            <p:cNvSpPr/>
            <p:nvPr/>
          </p:nvSpPr>
          <p:spPr>
            <a:xfrm>
              <a:off x="8568204" y="4257674"/>
              <a:ext cx="360045" cy="1440180"/>
            </a:xfrm>
            <a:custGeom>
              <a:avLst/>
              <a:gdLst/>
              <a:ahLst/>
              <a:cxnLst/>
              <a:rect l="l" t="t" r="r" b="b"/>
              <a:pathLst>
                <a:path w="360045" h="1440179">
                  <a:moveTo>
                    <a:pt x="359893" y="0"/>
                  </a:moveTo>
                  <a:lnTo>
                    <a:pt x="0" y="359893"/>
                  </a:lnTo>
                  <a:lnTo>
                    <a:pt x="0" y="1439863"/>
                  </a:lnTo>
                  <a:lnTo>
                    <a:pt x="359893" y="1079968"/>
                  </a:lnTo>
                  <a:lnTo>
                    <a:pt x="359893" y="0"/>
                  </a:lnTo>
                  <a:close/>
                </a:path>
              </a:pathLst>
            </a:custGeom>
            <a:solidFill>
              <a:srgbClr val="8E959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/>
            <p:cNvSpPr/>
            <p:nvPr/>
          </p:nvSpPr>
          <p:spPr>
            <a:xfrm>
              <a:off x="7200898" y="4257674"/>
              <a:ext cx="1727200" cy="360045"/>
            </a:xfrm>
            <a:custGeom>
              <a:avLst/>
              <a:gdLst/>
              <a:ahLst/>
              <a:cxnLst/>
              <a:rect l="l" t="t" r="r" b="b"/>
              <a:pathLst>
                <a:path w="1727200" h="360045">
                  <a:moveTo>
                    <a:pt x="1727200" y="0"/>
                  </a:moveTo>
                  <a:lnTo>
                    <a:pt x="359895" y="0"/>
                  </a:lnTo>
                  <a:lnTo>
                    <a:pt x="0" y="359893"/>
                  </a:lnTo>
                  <a:lnTo>
                    <a:pt x="1367306" y="359893"/>
                  </a:lnTo>
                  <a:lnTo>
                    <a:pt x="1727200" y="0"/>
                  </a:lnTo>
                  <a:close/>
                </a:path>
              </a:pathLst>
            </a:custGeom>
            <a:solidFill>
              <a:srgbClr val="BCC2C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/>
            <p:cNvSpPr/>
            <p:nvPr/>
          </p:nvSpPr>
          <p:spPr>
            <a:xfrm>
              <a:off x="7200898" y="4257674"/>
              <a:ext cx="1727200" cy="1440180"/>
            </a:xfrm>
            <a:custGeom>
              <a:avLst/>
              <a:gdLst/>
              <a:ahLst/>
              <a:cxnLst/>
              <a:rect l="l" t="t" r="r" b="b"/>
              <a:pathLst>
                <a:path w="1727200" h="1440179">
                  <a:moveTo>
                    <a:pt x="0" y="359893"/>
                  </a:moveTo>
                  <a:lnTo>
                    <a:pt x="359894" y="0"/>
                  </a:lnTo>
                  <a:lnTo>
                    <a:pt x="1727199" y="0"/>
                  </a:lnTo>
                  <a:lnTo>
                    <a:pt x="1727199" y="1079968"/>
                  </a:lnTo>
                  <a:lnTo>
                    <a:pt x="1367305" y="1439862"/>
                  </a:lnTo>
                  <a:lnTo>
                    <a:pt x="0" y="1439862"/>
                  </a:lnTo>
                  <a:lnTo>
                    <a:pt x="0" y="359893"/>
                  </a:lnTo>
                  <a:close/>
                </a:path>
                <a:path w="1727200" h="1440179">
                  <a:moveTo>
                    <a:pt x="0" y="359893"/>
                  </a:moveTo>
                  <a:lnTo>
                    <a:pt x="1367305" y="359893"/>
                  </a:lnTo>
                  <a:lnTo>
                    <a:pt x="1727199" y="0"/>
                  </a:lnTo>
                </a:path>
                <a:path w="1727200" h="1440179">
                  <a:moveTo>
                    <a:pt x="1367305" y="359893"/>
                  </a:moveTo>
                  <a:lnTo>
                    <a:pt x="1367305" y="1439862"/>
                  </a:lnTo>
                </a:path>
              </a:pathLst>
            </a:custGeom>
            <a:ln w="126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0" name="object 50"/>
          <p:cNvSpPr txBox="1"/>
          <p:nvPr/>
        </p:nvSpPr>
        <p:spPr>
          <a:xfrm>
            <a:off x="7200898" y="4617568"/>
            <a:ext cx="1367790" cy="1080135"/>
          </a:xfrm>
          <a:prstGeom prst="rect">
            <a:avLst/>
          </a:prstGeom>
          <a:solidFill>
            <a:srgbClr val="AAB2BB"/>
          </a:solidFill>
        </p:spPr>
        <p:txBody>
          <a:bodyPr wrap="square" lIns="0" tIns="6350" rIns="0" bIns="0" rtlCol="0" vert="horz">
            <a:spAutoFit/>
          </a:bodyPr>
          <a:lstStyle/>
          <a:p>
            <a:pPr algn="ctr" marL="180975" marR="177165">
              <a:lnSpc>
                <a:spcPts val="2100"/>
              </a:lnSpc>
              <a:spcBef>
                <a:spcPts val="50"/>
              </a:spcBef>
            </a:pPr>
            <a:r>
              <a:rPr dirty="0" sz="1800" spc="-20" b="1">
                <a:solidFill>
                  <a:srgbClr val="000033"/>
                </a:solidFill>
                <a:latin typeface="Arial"/>
                <a:cs typeface="Arial"/>
              </a:rPr>
              <a:t>W</a:t>
            </a:r>
            <a:r>
              <a:rPr dirty="0" sz="1800" b="1">
                <a:solidFill>
                  <a:srgbClr val="000033"/>
                </a:solidFill>
                <a:latin typeface="Arial"/>
                <a:cs typeface="Arial"/>
              </a:rPr>
              <a:t>indows  </a:t>
            </a:r>
            <a:r>
              <a:rPr dirty="0" sz="1800" spc="-5" b="1">
                <a:solidFill>
                  <a:srgbClr val="000033"/>
                </a:solidFill>
                <a:latin typeface="Arial"/>
                <a:cs typeface="Arial"/>
              </a:rPr>
              <a:t>User/GDI</a:t>
            </a:r>
            <a:endParaRPr sz="1800">
              <a:latin typeface="Arial"/>
              <a:cs typeface="Arial"/>
            </a:endParaRPr>
          </a:p>
          <a:p>
            <a:pPr algn="ctr" marL="320675" marR="301625">
              <a:lnSpc>
                <a:spcPts val="2100"/>
              </a:lnSpc>
              <a:spcBef>
                <a:spcPts val="50"/>
              </a:spcBef>
            </a:pPr>
            <a:r>
              <a:rPr dirty="0" sz="1800" spc="-5" b="1">
                <a:solidFill>
                  <a:srgbClr val="000033"/>
                </a:solidFill>
                <a:latin typeface="Arial"/>
                <a:cs typeface="Arial"/>
              </a:rPr>
              <a:t>Device  </a:t>
            </a:r>
            <a:r>
              <a:rPr dirty="0" sz="1800" spc="-5" b="1">
                <a:solidFill>
                  <a:srgbClr val="000033"/>
                </a:solidFill>
                <a:latin typeface="Arial"/>
                <a:cs typeface="Arial"/>
              </a:rPr>
              <a:t>Driver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51" name="object 51"/>
          <p:cNvGrpSpPr/>
          <p:nvPr/>
        </p:nvGrpSpPr>
        <p:grpSpPr>
          <a:xfrm>
            <a:off x="277812" y="3914775"/>
            <a:ext cx="8559800" cy="900430"/>
            <a:chOff x="277812" y="3914775"/>
            <a:chExt cx="8559800" cy="900430"/>
          </a:xfrm>
        </p:grpSpPr>
        <p:sp>
          <p:nvSpPr>
            <p:cNvPr id="52" name="object 52"/>
            <p:cNvSpPr/>
            <p:nvPr/>
          </p:nvSpPr>
          <p:spPr>
            <a:xfrm>
              <a:off x="290512" y="3927475"/>
              <a:ext cx="8534400" cy="0"/>
            </a:xfrm>
            <a:custGeom>
              <a:avLst/>
              <a:gdLst/>
              <a:ahLst/>
              <a:cxnLst/>
              <a:rect l="l" t="t" r="r" b="b"/>
              <a:pathLst>
                <a:path w="8534400" h="0">
                  <a:moveTo>
                    <a:pt x="0" y="0"/>
                  </a:moveTo>
                  <a:lnTo>
                    <a:pt x="8534397" y="0"/>
                  </a:lnTo>
                </a:path>
              </a:pathLst>
            </a:custGeom>
            <a:ln w="25399">
              <a:solidFill>
                <a:srgbClr val="FFA9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/>
            <p:cNvSpPr/>
            <p:nvPr/>
          </p:nvSpPr>
          <p:spPr>
            <a:xfrm>
              <a:off x="1071562" y="4243388"/>
              <a:ext cx="5946775" cy="565150"/>
            </a:xfrm>
            <a:custGeom>
              <a:avLst/>
              <a:gdLst/>
              <a:ahLst/>
              <a:cxnLst/>
              <a:rect l="l" t="t" r="r" b="b"/>
              <a:pathLst>
                <a:path w="5946775" h="565150">
                  <a:moveTo>
                    <a:pt x="0" y="0"/>
                  </a:moveTo>
                  <a:lnTo>
                    <a:pt x="5946772" y="0"/>
                  </a:lnTo>
                  <a:lnTo>
                    <a:pt x="5946772" y="565149"/>
                  </a:lnTo>
                  <a:lnTo>
                    <a:pt x="0" y="565149"/>
                  </a:lnTo>
                  <a:lnTo>
                    <a:pt x="0" y="0"/>
                  </a:lnTo>
                  <a:close/>
                </a:path>
              </a:pathLst>
            </a:custGeom>
            <a:ln w="126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4" name="object 54"/>
          <p:cNvSpPr txBox="1"/>
          <p:nvPr/>
        </p:nvSpPr>
        <p:spPr>
          <a:xfrm>
            <a:off x="1077912" y="4249739"/>
            <a:ext cx="5934075" cy="561975"/>
          </a:xfrm>
          <a:prstGeom prst="rect">
            <a:avLst/>
          </a:prstGeom>
          <a:solidFill>
            <a:srgbClr val="76D6FF"/>
          </a:solidFill>
        </p:spPr>
        <p:txBody>
          <a:bodyPr wrap="square" lIns="0" tIns="93345" rIns="0" bIns="0" rtlCol="0" vert="horz">
            <a:spAutoFit/>
          </a:bodyPr>
          <a:lstStyle/>
          <a:p>
            <a:pPr algn="ctr" marL="3810">
              <a:lnSpc>
                <a:spcPct val="100000"/>
              </a:lnSpc>
              <a:spcBef>
                <a:spcPts val="735"/>
              </a:spcBef>
            </a:pPr>
            <a:r>
              <a:rPr dirty="0" sz="2400" spc="-5" b="1">
                <a:solidFill>
                  <a:srgbClr val="000033"/>
                </a:solidFill>
                <a:latin typeface="Arial"/>
                <a:cs typeface="Arial"/>
              </a:rPr>
              <a:t>Executive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55" name="object 55"/>
          <p:cNvGrpSpPr/>
          <p:nvPr/>
        </p:nvGrpSpPr>
        <p:grpSpPr>
          <a:xfrm>
            <a:off x="1065212" y="4821237"/>
            <a:ext cx="3049905" cy="609600"/>
            <a:chOff x="1065212" y="4821237"/>
            <a:chExt cx="3049905" cy="609600"/>
          </a:xfrm>
        </p:grpSpPr>
        <p:sp>
          <p:nvSpPr>
            <p:cNvPr id="56" name="object 56"/>
            <p:cNvSpPr/>
            <p:nvPr/>
          </p:nvSpPr>
          <p:spPr>
            <a:xfrm>
              <a:off x="1071562" y="5186362"/>
              <a:ext cx="3037205" cy="238125"/>
            </a:xfrm>
            <a:custGeom>
              <a:avLst/>
              <a:gdLst/>
              <a:ahLst/>
              <a:cxnLst/>
              <a:rect l="l" t="t" r="r" b="b"/>
              <a:pathLst>
                <a:path w="3037204" h="238125">
                  <a:moveTo>
                    <a:pt x="0" y="238125"/>
                  </a:moveTo>
                  <a:lnTo>
                    <a:pt x="3036885" y="238125"/>
                  </a:lnTo>
                  <a:lnTo>
                    <a:pt x="3036885" y="0"/>
                  </a:lnTo>
                  <a:lnTo>
                    <a:pt x="0" y="0"/>
                  </a:lnTo>
                  <a:lnTo>
                    <a:pt x="0" y="238125"/>
                  </a:lnTo>
                  <a:close/>
                </a:path>
              </a:pathLst>
            </a:custGeom>
            <a:solidFill>
              <a:srgbClr val="FFAA7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/>
            <p:cNvSpPr/>
            <p:nvPr/>
          </p:nvSpPr>
          <p:spPr>
            <a:xfrm>
              <a:off x="1071562" y="4827587"/>
              <a:ext cx="3037205" cy="596900"/>
            </a:xfrm>
            <a:custGeom>
              <a:avLst/>
              <a:gdLst/>
              <a:ahLst/>
              <a:cxnLst/>
              <a:rect l="l" t="t" r="r" b="b"/>
              <a:pathLst>
                <a:path w="3037204" h="596900">
                  <a:moveTo>
                    <a:pt x="0" y="0"/>
                  </a:moveTo>
                  <a:lnTo>
                    <a:pt x="3036886" y="0"/>
                  </a:lnTo>
                  <a:lnTo>
                    <a:pt x="3036886" y="596899"/>
                  </a:lnTo>
                  <a:lnTo>
                    <a:pt x="0" y="596899"/>
                  </a:lnTo>
                  <a:lnTo>
                    <a:pt x="0" y="0"/>
                  </a:lnTo>
                  <a:close/>
                </a:path>
              </a:pathLst>
            </a:custGeom>
            <a:ln w="126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8" name="object 58"/>
          <p:cNvSpPr txBox="1"/>
          <p:nvPr/>
        </p:nvSpPr>
        <p:spPr>
          <a:xfrm>
            <a:off x="1077912" y="4824413"/>
            <a:ext cx="3038475" cy="355600"/>
          </a:xfrm>
          <a:prstGeom prst="rect">
            <a:avLst/>
          </a:prstGeom>
          <a:solidFill>
            <a:srgbClr val="FFAA79"/>
          </a:solidFill>
        </p:spPr>
        <p:txBody>
          <a:bodyPr wrap="square" lIns="0" tIns="48895" rIns="0" bIns="0" rtlCol="0" vert="horz">
            <a:spAutoFit/>
          </a:bodyPr>
          <a:lstStyle/>
          <a:p>
            <a:pPr marL="85090">
              <a:lnSpc>
                <a:spcPct val="100000"/>
              </a:lnSpc>
              <a:spcBef>
                <a:spcPts val="385"/>
              </a:spcBef>
            </a:pPr>
            <a:r>
              <a:rPr dirty="0" sz="1800" spc="-5" b="1">
                <a:solidFill>
                  <a:srgbClr val="000033"/>
                </a:solidFill>
                <a:latin typeface="Arial"/>
                <a:cs typeface="Arial"/>
              </a:rPr>
              <a:t>Device</a:t>
            </a:r>
            <a:r>
              <a:rPr dirty="0" sz="1800" spc="-45" b="1">
                <a:solidFill>
                  <a:srgbClr val="000033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000033"/>
                </a:solidFill>
                <a:latin typeface="Arial"/>
                <a:cs typeface="Arial"/>
              </a:rPr>
              <a:t>Drivers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59" name="object 59"/>
          <p:cNvGrpSpPr/>
          <p:nvPr/>
        </p:nvGrpSpPr>
        <p:grpSpPr>
          <a:xfrm>
            <a:off x="4114800" y="4821237"/>
            <a:ext cx="2910205" cy="590550"/>
            <a:chOff x="4114800" y="4821237"/>
            <a:chExt cx="2910205" cy="590550"/>
          </a:xfrm>
        </p:grpSpPr>
        <p:sp>
          <p:nvSpPr>
            <p:cNvPr id="60" name="object 60"/>
            <p:cNvSpPr/>
            <p:nvPr/>
          </p:nvSpPr>
          <p:spPr>
            <a:xfrm>
              <a:off x="4121150" y="5186362"/>
              <a:ext cx="2897505" cy="219075"/>
            </a:xfrm>
            <a:custGeom>
              <a:avLst/>
              <a:gdLst/>
              <a:ahLst/>
              <a:cxnLst/>
              <a:rect l="l" t="t" r="r" b="b"/>
              <a:pathLst>
                <a:path w="2897504" h="219075">
                  <a:moveTo>
                    <a:pt x="0" y="219075"/>
                  </a:moveTo>
                  <a:lnTo>
                    <a:pt x="2897187" y="219075"/>
                  </a:lnTo>
                  <a:lnTo>
                    <a:pt x="2897187" y="0"/>
                  </a:lnTo>
                  <a:lnTo>
                    <a:pt x="0" y="0"/>
                  </a:lnTo>
                  <a:lnTo>
                    <a:pt x="0" y="219075"/>
                  </a:lnTo>
                  <a:close/>
                </a:path>
              </a:pathLst>
            </a:custGeom>
            <a:solidFill>
              <a:srgbClr val="FFD3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" name="object 61"/>
            <p:cNvSpPr/>
            <p:nvPr/>
          </p:nvSpPr>
          <p:spPr>
            <a:xfrm>
              <a:off x="4121150" y="4827587"/>
              <a:ext cx="2897505" cy="577850"/>
            </a:xfrm>
            <a:custGeom>
              <a:avLst/>
              <a:gdLst/>
              <a:ahLst/>
              <a:cxnLst/>
              <a:rect l="l" t="t" r="r" b="b"/>
              <a:pathLst>
                <a:path w="2897504" h="577850">
                  <a:moveTo>
                    <a:pt x="0" y="0"/>
                  </a:moveTo>
                  <a:lnTo>
                    <a:pt x="2897187" y="0"/>
                  </a:lnTo>
                  <a:lnTo>
                    <a:pt x="2897187" y="577849"/>
                  </a:lnTo>
                  <a:lnTo>
                    <a:pt x="0" y="577849"/>
                  </a:lnTo>
                  <a:lnTo>
                    <a:pt x="0" y="0"/>
                  </a:lnTo>
                  <a:close/>
                </a:path>
              </a:pathLst>
            </a:custGeom>
            <a:ln w="126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2" name="object 62"/>
          <p:cNvSpPr txBox="1"/>
          <p:nvPr/>
        </p:nvSpPr>
        <p:spPr>
          <a:xfrm>
            <a:off x="4141787" y="4824413"/>
            <a:ext cx="2870200" cy="355600"/>
          </a:xfrm>
          <a:prstGeom prst="rect">
            <a:avLst/>
          </a:prstGeom>
          <a:solidFill>
            <a:srgbClr val="FFD300"/>
          </a:solidFill>
        </p:spPr>
        <p:txBody>
          <a:bodyPr wrap="square" lIns="0" tIns="48895" rIns="0" bIns="0" rtlCol="0" vert="horz">
            <a:spAutoFit/>
          </a:bodyPr>
          <a:lstStyle/>
          <a:p>
            <a:pPr algn="r" marR="73025">
              <a:lnSpc>
                <a:spcPct val="100000"/>
              </a:lnSpc>
              <a:spcBef>
                <a:spcPts val="385"/>
              </a:spcBef>
            </a:pPr>
            <a:r>
              <a:rPr dirty="0" sz="1800" spc="-5" b="1">
                <a:solidFill>
                  <a:srgbClr val="000033"/>
                </a:solidFill>
                <a:latin typeface="Arial"/>
                <a:cs typeface="Arial"/>
              </a:rPr>
              <a:t>Kernel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63" name="object 63"/>
          <p:cNvGrpSpPr/>
          <p:nvPr/>
        </p:nvGrpSpPr>
        <p:grpSpPr>
          <a:xfrm>
            <a:off x="1828800" y="5180012"/>
            <a:ext cx="4211955" cy="459105"/>
            <a:chOff x="1828800" y="5180012"/>
            <a:chExt cx="4211955" cy="459105"/>
          </a:xfrm>
        </p:grpSpPr>
        <p:sp>
          <p:nvSpPr>
            <p:cNvPr id="64" name="object 64"/>
            <p:cNvSpPr/>
            <p:nvPr/>
          </p:nvSpPr>
          <p:spPr>
            <a:xfrm>
              <a:off x="1835150" y="5186362"/>
              <a:ext cx="4199255" cy="446405"/>
            </a:xfrm>
            <a:custGeom>
              <a:avLst/>
              <a:gdLst/>
              <a:ahLst/>
              <a:cxnLst/>
              <a:rect l="l" t="t" r="r" b="b"/>
              <a:pathLst>
                <a:path w="4199255" h="446404">
                  <a:moveTo>
                    <a:pt x="4198937" y="0"/>
                  </a:moveTo>
                  <a:lnTo>
                    <a:pt x="0" y="0"/>
                  </a:lnTo>
                  <a:lnTo>
                    <a:pt x="0" y="446087"/>
                  </a:lnTo>
                  <a:lnTo>
                    <a:pt x="4198937" y="446087"/>
                  </a:lnTo>
                  <a:lnTo>
                    <a:pt x="4198937" y="0"/>
                  </a:lnTo>
                  <a:close/>
                </a:path>
              </a:pathLst>
            </a:custGeom>
            <a:solidFill>
              <a:srgbClr val="D783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" name="object 65"/>
            <p:cNvSpPr/>
            <p:nvPr/>
          </p:nvSpPr>
          <p:spPr>
            <a:xfrm>
              <a:off x="1835150" y="5186362"/>
              <a:ext cx="4199255" cy="446405"/>
            </a:xfrm>
            <a:custGeom>
              <a:avLst/>
              <a:gdLst/>
              <a:ahLst/>
              <a:cxnLst/>
              <a:rect l="l" t="t" r="r" b="b"/>
              <a:pathLst>
                <a:path w="4199255" h="446404">
                  <a:moveTo>
                    <a:pt x="0" y="0"/>
                  </a:moveTo>
                  <a:lnTo>
                    <a:pt x="4198936" y="0"/>
                  </a:lnTo>
                  <a:lnTo>
                    <a:pt x="4198936" y="446086"/>
                  </a:lnTo>
                  <a:lnTo>
                    <a:pt x="0" y="446086"/>
                  </a:lnTo>
                  <a:lnTo>
                    <a:pt x="0" y="0"/>
                  </a:lnTo>
                  <a:close/>
                </a:path>
              </a:pathLst>
            </a:custGeom>
            <a:ln w="126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6" name="object 66"/>
          <p:cNvSpPr txBox="1"/>
          <p:nvPr/>
        </p:nvSpPr>
        <p:spPr>
          <a:xfrm>
            <a:off x="2054225" y="5259546"/>
            <a:ext cx="375221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 b="1">
                <a:solidFill>
                  <a:srgbClr val="000033"/>
                </a:solidFill>
                <a:latin typeface="Arial"/>
                <a:cs typeface="Arial"/>
              </a:rPr>
              <a:t>Hardware</a:t>
            </a:r>
            <a:r>
              <a:rPr dirty="0" sz="1800" spc="-70" b="1">
                <a:solidFill>
                  <a:srgbClr val="000033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000033"/>
                </a:solidFill>
                <a:latin typeface="Arial"/>
                <a:cs typeface="Arial"/>
              </a:rPr>
              <a:t>Abstraction</a:t>
            </a:r>
            <a:r>
              <a:rPr dirty="0" sz="1800" b="1">
                <a:solidFill>
                  <a:srgbClr val="000033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000033"/>
                </a:solidFill>
                <a:latin typeface="Arial"/>
                <a:cs typeface="Arial"/>
              </a:rPr>
              <a:t>Layer</a:t>
            </a:r>
            <a:r>
              <a:rPr dirty="0" sz="1800" b="1">
                <a:solidFill>
                  <a:srgbClr val="000033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000033"/>
                </a:solidFill>
                <a:latin typeface="Arial"/>
                <a:cs typeface="Arial"/>
              </a:rPr>
              <a:t>(HAL)</a:t>
            </a:r>
            <a:endParaRPr sz="1800">
              <a:latin typeface="Arial"/>
              <a:cs typeface="Arial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130176" y="3265488"/>
            <a:ext cx="53403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User</a:t>
            </a:r>
            <a:endParaRPr sz="1800">
              <a:latin typeface="Arial"/>
              <a:cs typeface="Arial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130176" y="3532189"/>
            <a:ext cx="6223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od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endParaRPr sz="1800">
              <a:latin typeface="Arial"/>
              <a:cs typeface="Arial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125413" y="4168776"/>
            <a:ext cx="737235" cy="566420"/>
          </a:xfrm>
          <a:prstGeom prst="rect">
            <a:avLst/>
          </a:prstGeom>
        </p:spPr>
        <p:txBody>
          <a:bodyPr wrap="square" lIns="0" tIns="27939" rIns="0" bIns="0" rtlCol="0" vert="horz">
            <a:spAutoFit/>
          </a:bodyPr>
          <a:lstStyle/>
          <a:p>
            <a:pPr marL="12700" marR="5080">
              <a:lnSpc>
                <a:spcPts val="2100"/>
              </a:lnSpc>
              <a:spcBef>
                <a:spcPts val="219"/>
              </a:spcBef>
            </a:pP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Kernel 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Mode</a:t>
            </a:r>
            <a:endParaRPr sz="1800">
              <a:latin typeface="Arial"/>
              <a:cs typeface="Arial"/>
            </a:endParaRPr>
          </a:p>
        </p:txBody>
      </p:sp>
      <p:graphicFrame>
        <p:nvGraphicFramePr>
          <p:cNvPr id="70" name="object 70"/>
          <p:cNvGraphicFramePr>
            <a:graphicFrameLocks noGrp="1"/>
          </p:cNvGraphicFramePr>
          <p:nvPr/>
        </p:nvGraphicFramePr>
        <p:xfrm>
          <a:off x="603250" y="1822450"/>
          <a:ext cx="1786890" cy="16065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6200"/>
                <a:gridCol w="76200"/>
                <a:gridCol w="1431925"/>
                <a:gridCol w="79375"/>
                <a:gridCol w="104139"/>
              </a:tblGrid>
              <a:tr h="152400"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3C7FF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marR="21590"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52400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3C7FF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3C7FF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3C7FF"/>
                    </a:solidFill>
                  </a:tcPr>
                </a:tc>
                <a:tc>
                  <a:txBody>
                    <a:bodyPr/>
                    <a:lstStyle/>
                    <a:p>
                      <a:pPr marR="21590"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</a:tr>
              <a:tr h="676274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3C7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3C7FF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ts val="2130"/>
                        </a:lnSpc>
                        <a:spcBef>
                          <a:spcPts val="360"/>
                        </a:spcBef>
                      </a:pPr>
                      <a:r>
                        <a:rPr dirty="0" sz="1800" b="1">
                          <a:solidFill>
                            <a:srgbClr val="000033"/>
                          </a:solidFill>
                          <a:latin typeface="Arial"/>
                          <a:cs typeface="Arial"/>
                        </a:rPr>
                        <a:t>System</a:t>
                      </a:r>
                      <a:endParaRPr sz="1800">
                        <a:latin typeface="Arial"/>
                        <a:cs typeface="Arial"/>
                      </a:endParaRPr>
                    </a:p>
                    <a:p>
                      <a:pPr marL="92075">
                        <a:lnSpc>
                          <a:spcPts val="2130"/>
                        </a:lnSpc>
                      </a:pPr>
                      <a:r>
                        <a:rPr dirty="0" sz="1800" b="1">
                          <a:solidFill>
                            <a:srgbClr val="000033"/>
                          </a:solidFill>
                          <a:latin typeface="Arial"/>
                          <a:cs typeface="Arial"/>
                        </a:rPr>
                        <a:t>&amp;</a:t>
                      </a:r>
                      <a:r>
                        <a:rPr dirty="0" sz="1800" spc="-35" b="1">
                          <a:solidFill>
                            <a:srgbClr val="00003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800" spc="-5" b="1">
                          <a:solidFill>
                            <a:srgbClr val="000033"/>
                          </a:solidFill>
                          <a:latin typeface="Arial"/>
                          <a:cs typeface="Arial"/>
                        </a:rPr>
                        <a:t>Service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4572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3C7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E3C7FF"/>
                    </a:solidFill>
                  </a:tcPr>
                </a:tc>
                <a:tc rowSpan="2">
                  <a:txBody>
                    <a:bodyPr/>
                    <a:lstStyle/>
                    <a:p>
                      <a:pPr marR="21590"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E3C7FF"/>
                    </a:solidFill>
                  </a:tcPr>
                </a:tc>
              </a:tr>
              <a:tr h="15636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E3C7F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92075">
                        <a:lnSpc>
                          <a:spcPts val="1130"/>
                        </a:lnSpc>
                      </a:pPr>
                      <a:r>
                        <a:rPr dirty="0" sz="1800" spc="-5" b="1">
                          <a:solidFill>
                            <a:srgbClr val="000033"/>
                          </a:solidFill>
                          <a:latin typeface="Arial"/>
                          <a:cs typeface="Arial"/>
                        </a:rPr>
                        <a:t>Processes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E3C7FF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E3C7FF"/>
                    </a:solidFill>
                  </a:tcPr>
                </a:tc>
              </a:tr>
              <a:tr h="1587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12700">
                      <a:solidFill>
                        <a:srgbClr val="FFFFFF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solidFill>
                      <a:srgbClr val="AAB2B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3C7F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R="21590"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3C7FF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2779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12700">
                      <a:solidFill>
                        <a:srgbClr val="FFFFFF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AB2B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AB2BB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R="21590"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solidFill>
                      <a:srgbClr val="AAB2BB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69862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3">
                  <a:txBody>
                    <a:bodyPr/>
                    <a:lstStyle/>
                    <a:p>
                      <a:pPr marL="97790">
                        <a:lnSpc>
                          <a:spcPts val="1235"/>
                        </a:lnSpc>
                      </a:pPr>
                      <a:r>
                        <a:rPr dirty="0" sz="1800" spc="-5" b="1">
                          <a:solidFill>
                            <a:srgbClr val="000033"/>
                          </a:solidFill>
                          <a:latin typeface="Arial"/>
                          <a:cs typeface="Arial"/>
                        </a:rPr>
                        <a:t>Windows</a:t>
                      </a:r>
                      <a:r>
                        <a:rPr dirty="0" sz="1800" spc="-55" b="1">
                          <a:solidFill>
                            <a:srgbClr val="00003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800" spc="-5" b="1">
                          <a:solidFill>
                            <a:srgbClr val="000033"/>
                          </a:solidFill>
                          <a:latin typeface="Arial"/>
                          <a:cs typeface="Arial"/>
                        </a:rPr>
                        <a:t>DLL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AB2BB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</a:tbl>
          </a:graphicData>
        </a:graphic>
      </p:graphicFrame>
      <p:grpSp>
        <p:nvGrpSpPr>
          <p:cNvPr id="71" name="object 71"/>
          <p:cNvGrpSpPr/>
          <p:nvPr/>
        </p:nvGrpSpPr>
        <p:grpSpPr>
          <a:xfrm>
            <a:off x="4105275" y="3206750"/>
            <a:ext cx="4708525" cy="1065530"/>
            <a:chOff x="4105275" y="3206750"/>
            <a:chExt cx="4708525" cy="1065530"/>
          </a:xfrm>
        </p:grpSpPr>
        <p:sp>
          <p:nvSpPr>
            <p:cNvPr id="72" name="object 72"/>
            <p:cNvSpPr/>
            <p:nvPr/>
          </p:nvSpPr>
          <p:spPr>
            <a:xfrm>
              <a:off x="4143375" y="3927474"/>
              <a:ext cx="0" cy="302260"/>
            </a:xfrm>
            <a:custGeom>
              <a:avLst/>
              <a:gdLst/>
              <a:ahLst/>
              <a:cxnLst/>
              <a:rect l="l" t="t" r="r" b="b"/>
              <a:pathLst>
                <a:path w="0" h="302260">
                  <a:moveTo>
                    <a:pt x="0" y="0"/>
                  </a:moveTo>
                  <a:lnTo>
                    <a:pt x="0" y="302154"/>
                  </a:lnTo>
                </a:path>
              </a:pathLst>
            </a:custGeom>
            <a:ln w="253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3" name="object 73"/>
            <p:cNvSpPr/>
            <p:nvPr/>
          </p:nvSpPr>
          <p:spPr>
            <a:xfrm>
              <a:off x="4105275" y="4144962"/>
              <a:ext cx="76200" cy="127000"/>
            </a:xfrm>
            <a:custGeom>
              <a:avLst/>
              <a:gdLst/>
              <a:ahLst/>
              <a:cxnLst/>
              <a:rect l="l" t="t" r="r" b="b"/>
              <a:pathLst>
                <a:path w="76200" h="127000">
                  <a:moveTo>
                    <a:pt x="76200" y="0"/>
                  </a:moveTo>
                  <a:lnTo>
                    <a:pt x="38100" y="50800"/>
                  </a:lnTo>
                  <a:lnTo>
                    <a:pt x="0" y="0"/>
                  </a:lnTo>
                  <a:lnTo>
                    <a:pt x="38100" y="127000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4" name="object 74"/>
            <p:cNvSpPr/>
            <p:nvPr/>
          </p:nvSpPr>
          <p:spPr>
            <a:xfrm>
              <a:off x="8099423" y="3927474"/>
              <a:ext cx="0" cy="302260"/>
            </a:xfrm>
            <a:custGeom>
              <a:avLst/>
              <a:gdLst/>
              <a:ahLst/>
              <a:cxnLst/>
              <a:rect l="l" t="t" r="r" b="b"/>
              <a:pathLst>
                <a:path w="0" h="302260">
                  <a:moveTo>
                    <a:pt x="0" y="0"/>
                  </a:moveTo>
                  <a:lnTo>
                    <a:pt x="0" y="302154"/>
                  </a:lnTo>
                </a:path>
              </a:pathLst>
            </a:custGeom>
            <a:ln w="253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5" name="object 75"/>
            <p:cNvSpPr/>
            <p:nvPr/>
          </p:nvSpPr>
          <p:spPr>
            <a:xfrm>
              <a:off x="8061323" y="4144962"/>
              <a:ext cx="76200" cy="127000"/>
            </a:xfrm>
            <a:custGeom>
              <a:avLst/>
              <a:gdLst/>
              <a:ahLst/>
              <a:cxnLst/>
              <a:rect l="l" t="t" r="r" b="b"/>
              <a:pathLst>
                <a:path w="76200" h="127000">
                  <a:moveTo>
                    <a:pt x="76200" y="0"/>
                  </a:moveTo>
                  <a:lnTo>
                    <a:pt x="38100" y="50800"/>
                  </a:lnTo>
                  <a:lnTo>
                    <a:pt x="0" y="0"/>
                  </a:lnTo>
                  <a:lnTo>
                    <a:pt x="38100" y="127000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6" name="object 76"/>
            <p:cNvSpPr/>
            <p:nvPr/>
          </p:nvSpPr>
          <p:spPr>
            <a:xfrm>
              <a:off x="7512048" y="3306744"/>
              <a:ext cx="1202055" cy="281305"/>
            </a:xfrm>
            <a:custGeom>
              <a:avLst/>
              <a:gdLst/>
              <a:ahLst/>
              <a:cxnLst/>
              <a:rect l="l" t="t" r="r" b="b"/>
              <a:pathLst>
                <a:path w="1202054" h="281304">
                  <a:moveTo>
                    <a:pt x="1201756" y="0"/>
                  </a:moveTo>
                  <a:lnTo>
                    <a:pt x="0" y="0"/>
                  </a:lnTo>
                  <a:lnTo>
                    <a:pt x="0" y="281005"/>
                  </a:lnTo>
                  <a:lnTo>
                    <a:pt x="1201756" y="281005"/>
                  </a:lnTo>
                  <a:lnTo>
                    <a:pt x="1201756" y="0"/>
                  </a:lnTo>
                  <a:close/>
                </a:path>
              </a:pathLst>
            </a:custGeom>
            <a:solidFill>
              <a:srgbClr val="AAB2B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7" name="object 77"/>
            <p:cNvSpPr/>
            <p:nvPr/>
          </p:nvSpPr>
          <p:spPr>
            <a:xfrm>
              <a:off x="8713805" y="3213099"/>
              <a:ext cx="93980" cy="374650"/>
            </a:xfrm>
            <a:custGeom>
              <a:avLst/>
              <a:gdLst/>
              <a:ahLst/>
              <a:cxnLst/>
              <a:rect l="l" t="t" r="r" b="b"/>
              <a:pathLst>
                <a:path w="93979" h="374650">
                  <a:moveTo>
                    <a:pt x="93643" y="0"/>
                  </a:moveTo>
                  <a:lnTo>
                    <a:pt x="0" y="93644"/>
                  </a:lnTo>
                  <a:lnTo>
                    <a:pt x="0" y="374650"/>
                  </a:lnTo>
                  <a:lnTo>
                    <a:pt x="93643" y="281006"/>
                  </a:lnTo>
                  <a:lnTo>
                    <a:pt x="93643" y="0"/>
                  </a:lnTo>
                  <a:close/>
                </a:path>
              </a:pathLst>
            </a:custGeom>
            <a:solidFill>
              <a:srgbClr val="8E959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8" name="object 78"/>
            <p:cNvSpPr/>
            <p:nvPr/>
          </p:nvSpPr>
          <p:spPr>
            <a:xfrm>
              <a:off x="7512048" y="3213099"/>
              <a:ext cx="1295400" cy="93980"/>
            </a:xfrm>
            <a:custGeom>
              <a:avLst/>
              <a:gdLst/>
              <a:ahLst/>
              <a:cxnLst/>
              <a:rect l="l" t="t" r="r" b="b"/>
              <a:pathLst>
                <a:path w="1295400" h="93979">
                  <a:moveTo>
                    <a:pt x="1295400" y="0"/>
                  </a:moveTo>
                  <a:lnTo>
                    <a:pt x="93644" y="0"/>
                  </a:lnTo>
                  <a:lnTo>
                    <a:pt x="0" y="93644"/>
                  </a:lnTo>
                  <a:lnTo>
                    <a:pt x="1201756" y="93644"/>
                  </a:lnTo>
                  <a:lnTo>
                    <a:pt x="1295400" y="0"/>
                  </a:lnTo>
                  <a:close/>
                </a:path>
              </a:pathLst>
            </a:custGeom>
            <a:solidFill>
              <a:srgbClr val="BCC2C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9" name="object 79"/>
            <p:cNvSpPr/>
            <p:nvPr/>
          </p:nvSpPr>
          <p:spPr>
            <a:xfrm>
              <a:off x="7512048" y="3213099"/>
              <a:ext cx="1295400" cy="374650"/>
            </a:xfrm>
            <a:custGeom>
              <a:avLst/>
              <a:gdLst/>
              <a:ahLst/>
              <a:cxnLst/>
              <a:rect l="l" t="t" r="r" b="b"/>
              <a:pathLst>
                <a:path w="1295400" h="374650">
                  <a:moveTo>
                    <a:pt x="0" y="93643"/>
                  </a:moveTo>
                  <a:lnTo>
                    <a:pt x="93643" y="0"/>
                  </a:lnTo>
                  <a:lnTo>
                    <a:pt x="1295399" y="0"/>
                  </a:lnTo>
                  <a:lnTo>
                    <a:pt x="1295399" y="281006"/>
                  </a:lnTo>
                  <a:lnTo>
                    <a:pt x="1201755" y="374649"/>
                  </a:lnTo>
                  <a:lnTo>
                    <a:pt x="0" y="374649"/>
                  </a:lnTo>
                  <a:lnTo>
                    <a:pt x="0" y="93643"/>
                  </a:lnTo>
                  <a:close/>
                </a:path>
                <a:path w="1295400" h="374650">
                  <a:moveTo>
                    <a:pt x="0" y="93643"/>
                  </a:moveTo>
                  <a:lnTo>
                    <a:pt x="1201755" y="93643"/>
                  </a:lnTo>
                  <a:lnTo>
                    <a:pt x="1295399" y="0"/>
                  </a:lnTo>
                </a:path>
                <a:path w="1295400" h="374650">
                  <a:moveTo>
                    <a:pt x="1201755" y="93643"/>
                  </a:moveTo>
                  <a:lnTo>
                    <a:pt x="1201755" y="374649"/>
                  </a:lnTo>
                </a:path>
              </a:pathLst>
            </a:custGeom>
            <a:ln w="126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0" name="object 80"/>
          <p:cNvSpPr txBox="1"/>
          <p:nvPr/>
        </p:nvSpPr>
        <p:spPr>
          <a:xfrm>
            <a:off x="7512048" y="3297387"/>
            <a:ext cx="119570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04775">
              <a:lnSpc>
                <a:spcPct val="100000"/>
              </a:lnSpc>
              <a:spcBef>
                <a:spcPts val="100"/>
              </a:spcBef>
            </a:pPr>
            <a:r>
              <a:rPr dirty="0" sz="1800" spc="-5" b="1">
                <a:solidFill>
                  <a:srgbClr val="000033"/>
                </a:solidFill>
                <a:latin typeface="Arial"/>
                <a:cs typeface="Arial"/>
              </a:rPr>
              <a:t>Windows</a:t>
            </a:r>
            <a:endParaRPr sz="1800">
              <a:latin typeface="Arial"/>
              <a:cs typeface="Arial"/>
            </a:endParaRPr>
          </a:p>
        </p:txBody>
      </p:sp>
      <p:sp>
        <p:nvSpPr>
          <p:cNvPr id="81" name="object 81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dirty="0"/>
              <a:t>32</a:t>
            </a:fld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7076" y="224443"/>
            <a:ext cx="5789814" cy="76061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5939" y="253683"/>
            <a:ext cx="5701030" cy="635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904364" algn="l"/>
                <a:tab pos="2779395" algn="l"/>
              </a:tabLst>
            </a:pPr>
            <a:r>
              <a:rPr dirty="0" spc="-5"/>
              <a:t>Multiple	OS	Personalities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432261" y="997527"/>
            <a:ext cx="8312784" cy="5436870"/>
            <a:chOff x="432261" y="997527"/>
            <a:chExt cx="8312784" cy="543687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32261" y="997527"/>
              <a:ext cx="8312726" cy="453043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27116" y="1313411"/>
              <a:ext cx="4351712" cy="50292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56210" y="1853738"/>
              <a:ext cx="236912" cy="236912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31272" y="1724890"/>
              <a:ext cx="3059083" cy="494607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56210" y="2248592"/>
              <a:ext cx="236912" cy="232756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31272" y="2119746"/>
              <a:ext cx="2601883" cy="494607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56210" y="2639290"/>
              <a:ext cx="236912" cy="236912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31272" y="2510443"/>
              <a:ext cx="2626821" cy="494607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57200" y="3063239"/>
              <a:ext cx="282632" cy="282632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32261" y="2913610"/>
              <a:ext cx="8059188" cy="527858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27116" y="3308465"/>
              <a:ext cx="7435734" cy="502920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56210" y="3848792"/>
              <a:ext cx="236912" cy="232756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31272" y="3719945"/>
              <a:ext cx="7452359" cy="494607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56210" y="4239490"/>
              <a:ext cx="236912" cy="236912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31272" y="4110643"/>
              <a:ext cx="6513022" cy="494607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259378" y="4621876"/>
              <a:ext cx="220287" cy="220287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234440" y="4505498"/>
              <a:ext cx="6350923" cy="403167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629294" y="4808911"/>
              <a:ext cx="1384068" cy="394854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57200" y="5261955"/>
              <a:ext cx="282632" cy="282632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32261" y="5112327"/>
              <a:ext cx="8225443" cy="577734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856210" y="5715000"/>
              <a:ext cx="236912" cy="236912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831272" y="5586152"/>
              <a:ext cx="4975167" cy="494607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856210" y="6118167"/>
              <a:ext cx="236912" cy="236912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831272" y="5993476"/>
              <a:ext cx="4800600" cy="440574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472439" y="1087120"/>
              <a:ext cx="223520" cy="223520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866139" y="1863513"/>
              <a:ext cx="186266" cy="186266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866139" y="2257213"/>
              <a:ext cx="186266" cy="186266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866139" y="2650913"/>
              <a:ext cx="186266" cy="186266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472439" y="3077972"/>
              <a:ext cx="223520" cy="223520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866139" y="3857413"/>
              <a:ext cx="186266" cy="186266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866139" y="4251113"/>
              <a:ext cx="186266" cy="186266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272540" y="4634484"/>
              <a:ext cx="167640" cy="167639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472439" y="5275072"/>
              <a:ext cx="223520" cy="223520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866139" y="5724313"/>
              <a:ext cx="186266" cy="186266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866139" y="6130712"/>
              <a:ext cx="186266" cy="186266"/>
            </a:xfrm>
            <a:prstGeom prst="rect">
              <a:avLst/>
            </a:prstGeom>
          </p:spPr>
        </p:pic>
      </p:grpSp>
      <p:sp>
        <p:nvSpPr>
          <p:cNvPr id="40" name="object 40"/>
          <p:cNvSpPr txBox="1"/>
          <p:nvPr/>
        </p:nvSpPr>
        <p:spPr>
          <a:xfrm>
            <a:off x="853439" y="993139"/>
            <a:ext cx="7873365" cy="5387340"/>
          </a:xfrm>
          <a:prstGeom prst="rect">
            <a:avLst/>
          </a:prstGeom>
        </p:spPr>
        <p:txBody>
          <a:bodyPr wrap="square" lIns="0" tIns="63500" rIns="0" bIns="0" rtlCol="0" vert="horz">
            <a:spAutoFit/>
          </a:bodyPr>
          <a:lstStyle/>
          <a:p>
            <a:pPr marL="12700" marR="5080" indent="3175">
              <a:lnSpc>
                <a:spcPts val="2500"/>
              </a:lnSpc>
              <a:spcBef>
                <a:spcPts val="500"/>
              </a:spcBef>
            </a:pPr>
            <a:r>
              <a:rPr dirty="0" sz="2400" spc="-5">
                <a:solidFill>
                  <a:srgbClr val="FFFFFF"/>
                </a:solidFill>
                <a:latin typeface="Arial MT"/>
                <a:cs typeface="Arial MT"/>
              </a:rPr>
              <a:t>Windows</a:t>
            </a:r>
            <a:r>
              <a:rPr dirty="0" sz="2400">
                <a:solidFill>
                  <a:srgbClr val="FFFFFF"/>
                </a:solidFill>
                <a:latin typeface="Arial MT"/>
                <a:cs typeface="Arial MT"/>
              </a:rPr>
              <a:t> was designed</a:t>
            </a:r>
            <a:r>
              <a:rPr dirty="0" sz="2400" spc="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dirty="0" sz="2400" spc="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FFFFFF"/>
                </a:solidFill>
                <a:latin typeface="Arial MT"/>
                <a:cs typeface="Arial MT"/>
              </a:rPr>
              <a:t>support</a:t>
            </a:r>
            <a:r>
              <a:rPr dirty="0" sz="2400" spc="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Arial MT"/>
                <a:cs typeface="Arial MT"/>
              </a:rPr>
              <a:t>multiple</a:t>
            </a:r>
            <a:r>
              <a:rPr dirty="0" sz="2400" spc="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Arial MT"/>
                <a:cs typeface="Arial MT"/>
              </a:rPr>
              <a:t>“personalities”, </a:t>
            </a:r>
            <a:r>
              <a:rPr dirty="0" sz="2400" spc="-65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FFFFFF"/>
                </a:solidFill>
                <a:latin typeface="Arial MT"/>
                <a:cs typeface="Arial MT"/>
              </a:rPr>
              <a:t>called</a:t>
            </a:r>
            <a:r>
              <a:rPr dirty="0" sz="2400" spc="-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FFFFFF"/>
                </a:solidFill>
                <a:latin typeface="Arial MT"/>
                <a:cs typeface="Arial MT"/>
              </a:rPr>
              <a:t>environment</a:t>
            </a:r>
            <a:r>
              <a:rPr dirty="0" sz="2400" spc="-5">
                <a:solidFill>
                  <a:srgbClr val="FFFFFF"/>
                </a:solidFill>
                <a:latin typeface="Arial MT"/>
                <a:cs typeface="Arial MT"/>
              </a:rPr>
              <a:t> subsystems</a:t>
            </a:r>
            <a:endParaRPr sz="2400">
              <a:latin typeface="Arial MT"/>
              <a:cs typeface="Arial MT"/>
            </a:endParaRPr>
          </a:p>
          <a:p>
            <a:pPr marL="422275" marR="4872990">
              <a:lnSpc>
                <a:spcPct val="129200"/>
              </a:lnSpc>
              <a:spcBef>
                <a:spcPts val="120"/>
              </a:spcBef>
            </a:pP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Programming</a:t>
            </a:r>
            <a:r>
              <a:rPr dirty="0" sz="2000" spc="-6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interface </a:t>
            </a:r>
            <a:r>
              <a:rPr dirty="0" sz="2000" spc="-54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File system syntax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 Process</a:t>
            </a:r>
            <a:r>
              <a:rPr dirty="0" sz="20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semantics</a:t>
            </a:r>
            <a:endParaRPr sz="2000">
              <a:latin typeface="Arial MT"/>
              <a:cs typeface="Arial MT"/>
            </a:endParaRPr>
          </a:p>
          <a:p>
            <a:pPr marL="12700" marR="274955" indent="3175">
              <a:lnSpc>
                <a:spcPts val="2520"/>
              </a:lnSpc>
              <a:spcBef>
                <a:spcPts val="1240"/>
              </a:spcBef>
            </a:pPr>
            <a:r>
              <a:rPr dirty="0" sz="2400">
                <a:solidFill>
                  <a:srgbClr val="FFFFFF"/>
                </a:solidFill>
                <a:latin typeface="Arial MT"/>
                <a:cs typeface="Arial MT"/>
              </a:rPr>
              <a:t>Environment </a:t>
            </a:r>
            <a:r>
              <a:rPr dirty="0" sz="2400" spc="-5">
                <a:solidFill>
                  <a:srgbClr val="FFFFFF"/>
                </a:solidFill>
                <a:latin typeface="Arial MT"/>
                <a:cs typeface="Arial MT"/>
              </a:rPr>
              <a:t>subsystems </a:t>
            </a:r>
            <a:r>
              <a:rPr dirty="0" sz="2400">
                <a:solidFill>
                  <a:srgbClr val="FFFFFF"/>
                </a:solidFill>
                <a:latin typeface="Arial MT"/>
                <a:cs typeface="Arial MT"/>
              </a:rPr>
              <a:t>provide exposed, </a:t>
            </a:r>
            <a:r>
              <a:rPr dirty="0" sz="2400" spc="-5">
                <a:solidFill>
                  <a:srgbClr val="FFFFFF"/>
                </a:solidFill>
                <a:latin typeface="Arial MT"/>
                <a:cs typeface="Arial MT"/>
              </a:rPr>
              <a:t>documented </a:t>
            </a:r>
            <a:r>
              <a:rPr dirty="0" sz="2400" spc="-65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Arial MT"/>
                <a:cs typeface="Arial MT"/>
              </a:rPr>
              <a:t>interface</a:t>
            </a:r>
            <a:r>
              <a:rPr dirty="0" sz="2400" spc="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Arial MT"/>
                <a:cs typeface="Arial MT"/>
              </a:rPr>
              <a:t>between</a:t>
            </a:r>
            <a:r>
              <a:rPr dirty="0" sz="2400" spc="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Arial MT"/>
                <a:cs typeface="Arial MT"/>
              </a:rPr>
              <a:t>application</a:t>
            </a:r>
            <a:r>
              <a:rPr dirty="0" sz="2400" spc="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dirty="0" sz="2400" spc="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Arial MT"/>
                <a:cs typeface="Arial MT"/>
              </a:rPr>
              <a:t>Windows</a:t>
            </a:r>
            <a:r>
              <a:rPr dirty="0" sz="240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Arial MT"/>
                <a:cs typeface="Arial MT"/>
              </a:rPr>
              <a:t>native</a:t>
            </a:r>
            <a:r>
              <a:rPr dirty="0" sz="2400" spc="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FFFFFF"/>
                </a:solidFill>
                <a:latin typeface="Arial MT"/>
                <a:cs typeface="Arial MT"/>
              </a:rPr>
              <a:t>API</a:t>
            </a:r>
            <a:endParaRPr sz="2400">
              <a:latin typeface="Arial MT"/>
              <a:cs typeface="Arial MT"/>
            </a:endParaRPr>
          </a:p>
          <a:p>
            <a:pPr marL="422275" marR="481965">
              <a:lnSpc>
                <a:spcPct val="129200"/>
              </a:lnSpc>
              <a:spcBef>
                <a:spcPts val="114"/>
              </a:spcBef>
            </a:pP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Each</a:t>
            </a:r>
            <a:r>
              <a:rPr dirty="0" sz="2000" spc="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subsystem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defines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 a</a:t>
            </a:r>
            <a:r>
              <a:rPr dirty="0" sz="2000" spc="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different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 set of</a:t>
            </a:r>
            <a:r>
              <a:rPr dirty="0" sz="2000" spc="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APIs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 and</a:t>
            </a:r>
            <a:r>
              <a:rPr dirty="0" sz="2000" spc="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semantics </a:t>
            </a:r>
            <a:r>
              <a:rPr dirty="0" sz="2000" spc="-54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Subsystems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implement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 these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 by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invoking 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native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APIs</a:t>
            </a:r>
            <a:endParaRPr sz="2000">
              <a:latin typeface="Arial MT"/>
              <a:cs typeface="Arial MT"/>
            </a:endParaRPr>
          </a:p>
          <a:p>
            <a:pPr marL="812800" marR="1182370">
              <a:lnSpc>
                <a:spcPts val="1970"/>
              </a:lnSpc>
              <a:spcBef>
                <a:spcPts val="900"/>
              </a:spcBef>
            </a:pPr>
            <a:r>
              <a:rPr dirty="0" sz="1800">
                <a:solidFill>
                  <a:srgbClr val="FFFFFF"/>
                </a:solidFill>
                <a:latin typeface="Arial MT"/>
                <a:cs typeface="Arial MT"/>
              </a:rPr>
              <a:t>Example:</a:t>
            </a:r>
            <a:r>
              <a:rPr dirty="0" sz="1800" spc="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Arial MT"/>
                <a:cs typeface="Arial MT"/>
              </a:rPr>
              <a:t>Windows</a:t>
            </a:r>
            <a:r>
              <a:rPr dirty="0" sz="180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Arial MT"/>
                <a:cs typeface="Arial MT"/>
              </a:rPr>
              <a:t>CreateFile</a:t>
            </a:r>
            <a:r>
              <a:rPr dirty="0" sz="1800">
                <a:solidFill>
                  <a:srgbClr val="FFFFFF"/>
                </a:solidFill>
                <a:latin typeface="Arial MT"/>
                <a:cs typeface="Arial MT"/>
              </a:rPr>
              <a:t> in</a:t>
            </a:r>
            <a:r>
              <a:rPr dirty="0" sz="1800" spc="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Arial MT"/>
                <a:cs typeface="Arial MT"/>
              </a:rPr>
              <a:t>Kernel32.Dll</a:t>
            </a:r>
            <a:r>
              <a:rPr dirty="0" sz="1800" spc="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FFFFFF"/>
                </a:solidFill>
                <a:latin typeface="Arial MT"/>
                <a:cs typeface="Arial MT"/>
              </a:rPr>
              <a:t>calls</a:t>
            </a:r>
            <a:r>
              <a:rPr dirty="0" sz="1800" spc="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Arial MT"/>
                <a:cs typeface="Arial MT"/>
              </a:rPr>
              <a:t>native </a:t>
            </a:r>
            <a:r>
              <a:rPr dirty="0" sz="1800" spc="-49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Arial MT"/>
                <a:cs typeface="Arial MT"/>
              </a:rPr>
              <a:t>NtCreateFile</a:t>
            </a:r>
            <a:endParaRPr sz="1800">
              <a:latin typeface="Arial MT"/>
              <a:cs typeface="Arial MT"/>
            </a:endParaRPr>
          </a:p>
          <a:p>
            <a:pPr marL="15875">
              <a:lnSpc>
                <a:spcPct val="100000"/>
              </a:lnSpc>
              <a:spcBef>
                <a:spcPts val="720"/>
              </a:spcBef>
            </a:pPr>
            <a:r>
              <a:rPr dirty="0" sz="2400" spc="-5">
                <a:solidFill>
                  <a:srgbClr val="FFFFFF"/>
                </a:solidFill>
                <a:latin typeface="Arial MT"/>
                <a:cs typeface="Arial MT"/>
              </a:rPr>
              <a:t>.exes</a:t>
            </a:r>
            <a:r>
              <a:rPr dirty="0" sz="2400">
                <a:solidFill>
                  <a:srgbClr val="FFFFFF"/>
                </a:solidFill>
                <a:latin typeface="Arial MT"/>
                <a:cs typeface="Arial MT"/>
              </a:rPr>
              <a:t> and</a:t>
            </a:r>
            <a:r>
              <a:rPr dirty="0" sz="2400" spc="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Arial MT"/>
                <a:cs typeface="Arial MT"/>
              </a:rPr>
              <a:t>.dlls</a:t>
            </a:r>
            <a:r>
              <a:rPr dirty="0" sz="2400">
                <a:solidFill>
                  <a:srgbClr val="FFFFFF"/>
                </a:solidFill>
                <a:latin typeface="Arial MT"/>
                <a:cs typeface="Arial MT"/>
              </a:rPr>
              <a:t> you</a:t>
            </a:r>
            <a:r>
              <a:rPr dirty="0" sz="2400" spc="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Arial MT"/>
                <a:cs typeface="Arial MT"/>
              </a:rPr>
              <a:t>write</a:t>
            </a:r>
            <a:r>
              <a:rPr dirty="0" sz="2400" spc="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FFFFFF"/>
                </a:solidFill>
                <a:latin typeface="Arial MT"/>
                <a:cs typeface="Arial MT"/>
              </a:rPr>
              <a:t>are</a:t>
            </a:r>
            <a:r>
              <a:rPr dirty="0" sz="2400" spc="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Arial MT"/>
                <a:cs typeface="Arial MT"/>
              </a:rPr>
              <a:t>associated</a:t>
            </a:r>
            <a:r>
              <a:rPr dirty="0" sz="2400" spc="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Arial MT"/>
                <a:cs typeface="Arial MT"/>
              </a:rPr>
              <a:t>with</a:t>
            </a:r>
            <a:r>
              <a:rPr dirty="0" sz="2400" spc="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dirty="0" sz="2400" spc="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Arial MT"/>
                <a:cs typeface="Arial MT"/>
              </a:rPr>
              <a:t>subsystem</a:t>
            </a:r>
            <a:endParaRPr sz="2400">
              <a:latin typeface="Arial MT"/>
              <a:cs typeface="Arial MT"/>
            </a:endParaRPr>
          </a:p>
          <a:p>
            <a:pPr marL="422275" marR="2953385">
              <a:lnSpc>
                <a:spcPts val="3200"/>
              </a:lnSpc>
              <a:spcBef>
                <a:spcPts val="60"/>
              </a:spcBef>
            </a:pP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Specified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 by 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LINK</a:t>
            </a:r>
            <a:r>
              <a:rPr dirty="0" sz="2000" spc="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/SUBSYSTEM</a:t>
            </a:r>
            <a:r>
              <a:rPr dirty="0" sz="2000" spc="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option </a:t>
            </a:r>
            <a:r>
              <a:rPr dirty="0" sz="2000" spc="-54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Cannot</a:t>
            </a:r>
            <a:r>
              <a:rPr dirty="0" sz="20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mix</a:t>
            </a:r>
            <a:r>
              <a:rPr dirty="0" sz="20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calls</a:t>
            </a:r>
            <a:r>
              <a:rPr dirty="0" sz="20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between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subsystems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41" name="object 41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dirty="0"/>
              <a:t>32</a:t>
            </a:fld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7076" y="224443"/>
            <a:ext cx="5877097" cy="76061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5939" y="253683"/>
            <a:ext cx="5786120" cy="635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Environment</a:t>
            </a:r>
            <a:r>
              <a:rPr dirty="0" spc="-65"/>
              <a:t> </a:t>
            </a:r>
            <a:r>
              <a:rPr dirty="0" spc="-5"/>
              <a:t>Subsystems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511232" y="1350818"/>
            <a:ext cx="7809865" cy="4925695"/>
            <a:chOff x="511232" y="1350818"/>
            <a:chExt cx="7809865" cy="4925695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1232" y="1350818"/>
              <a:ext cx="7099068" cy="432261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59625" y="1799705"/>
              <a:ext cx="216130" cy="21613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34687" y="1679171"/>
              <a:ext cx="6346766" cy="45720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59625" y="2152996"/>
              <a:ext cx="216130" cy="220287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34687" y="2036617"/>
              <a:ext cx="4202083" cy="45720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95548" y="2497974"/>
              <a:ext cx="195349" cy="199505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66454" y="2389908"/>
              <a:ext cx="2834639" cy="407323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59625" y="2826327"/>
              <a:ext cx="216130" cy="220287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34687" y="2709949"/>
              <a:ext cx="6488083" cy="403167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87977" y="3013363"/>
              <a:ext cx="3861261" cy="394854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795548" y="3424843"/>
              <a:ext cx="195349" cy="199505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766454" y="3316777"/>
              <a:ext cx="6554585" cy="382385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036617" y="3586942"/>
              <a:ext cx="1205345" cy="365760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36170" y="3981796"/>
              <a:ext cx="236912" cy="236912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11232" y="3852949"/>
              <a:ext cx="7265323" cy="444730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68679" y="4181301"/>
              <a:ext cx="3541222" cy="432261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36170" y="4655127"/>
              <a:ext cx="236912" cy="236912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11232" y="4526279"/>
              <a:ext cx="5764875" cy="494607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159625" y="5025043"/>
              <a:ext cx="199505" cy="199505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134687" y="4916977"/>
              <a:ext cx="5203766" cy="407323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159625" y="5345083"/>
              <a:ext cx="199505" cy="199505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134687" y="5237017"/>
              <a:ext cx="6222075" cy="403167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159625" y="5660966"/>
              <a:ext cx="199505" cy="199505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134687" y="5552901"/>
              <a:ext cx="5498868" cy="407323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795548" y="5976850"/>
              <a:ext cx="195349" cy="199505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766454" y="5872941"/>
              <a:ext cx="3545377" cy="403167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548639" y="1429492"/>
              <a:ext cx="186266" cy="186266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170939" y="1810322"/>
              <a:ext cx="167640" cy="167639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170939" y="2165922"/>
              <a:ext cx="167640" cy="167639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805939" y="2511193"/>
              <a:ext cx="149013" cy="149013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170939" y="2839022"/>
              <a:ext cx="167640" cy="167639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805939" y="3438293"/>
              <a:ext cx="149013" cy="149013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548639" y="3992352"/>
              <a:ext cx="186266" cy="186266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548639" y="4665451"/>
              <a:ext cx="186266" cy="186266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170939" y="5038492"/>
              <a:ext cx="149013" cy="149013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170939" y="5355992"/>
              <a:ext cx="149013" cy="149013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170939" y="5673492"/>
              <a:ext cx="149013" cy="149013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805939" y="5990992"/>
              <a:ext cx="149013" cy="149013"/>
            </a:xfrm>
            <a:prstGeom prst="rect">
              <a:avLst/>
            </a:prstGeom>
          </p:spPr>
        </p:pic>
      </p:grpSp>
      <p:sp>
        <p:nvSpPr>
          <p:cNvPr id="43" name="object 43"/>
          <p:cNvSpPr txBox="1"/>
          <p:nvPr/>
        </p:nvSpPr>
        <p:spPr>
          <a:xfrm>
            <a:off x="891539" y="1257054"/>
            <a:ext cx="7387590" cy="4936490"/>
          </a:xfrm>
          <a:prstGeom prst="rect">
            <a:avLst/>
          </a:prstGeom>
        </p:spPr>
        <p:txBody>
          <a:bodyPr wrap="square" lIns="0" tIns="17780" rIns="0" bIns="0" rtlCol="0" vert="horz">
            <a:spAutoFit/>
          </a:bodyPr>
          <a:lstStyle/>
          <a:p>
            <a:pPr marL="641350" marR="701040" indent="-627380">
              <a:lnSpc>
                <a:spcPct val="128400"/>
              </a:lnSpc>
              <a:spcBef>
                <a:spcPts val="140"/>
              </a:spcBef>
            </a:pP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Three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environment 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subsystems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originally provided 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with NT: </a:t>
            </a:r>
            <a:r>
              <a:rPr dirty="0" sz="2000" spc="-54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Arial MT"/>
                <a:cs typeface="Arial MT"/>
              </a:rPr>
              <a:t>Windows –Windows</a:t>
            </a:r>
            <a:r>
              <a:rPr dirty="0" sz="1800">
                <a:solidFill>
                  <a:srgbClr val="FFFFFF"/>
                </a:solidFill>
                <a:latin typeface="Arial MT"/>
                <a:cs typeface="Arial MT"/>
              </a:rPr>
              <a:t> API</a:t>
            </a:r>
            <a:r>
              <a:rPr dirty="0" sz="1800" spc="-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FFFFFF"/>
                </a:solidFill>
                <a:latin typeface="Arial MT"/>
                <a:cs typeface="Arial MT"/>
              </a:rPr>
              <a:t>(originally </a:t>
            </a:r>
            <a:r>
              <a:rPr dirty="0" sz="1800" spc="-5">
                <a:solidFill>
                  <a:srgbClr val="FFFFFF"/>
                </a:solidFill>
                <a:latin typeface="Arial MT"/>
                <a:cs typeface="Arial MT"/>
              </a:rPr>
              <a:t>32-bit, </a:t>
            </a:r>
            <a:r>
              <a:rPr dirty="0" sz="1800">
                <a:solidFill>
                  <a:srgbClr val="FFFFFF"/>
                </a:solidFill>
                <a:latin typeface="Arial MT"/>
                <a:cs typeface="Arial MT"/>
              </a:rPr>
              <a:t>now</a:t>
            </a:r>
            <a:r>
              <a:rPr dirty="0" sz="1800" spc="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FFFFFF"/>
                </a:solidFill>
                <a:latin typeface="Arial MT"/>
                <a:cs typeface="Arial MT"/>
              </a:rPr>
              <a:t>also </a:t>
            </a:r>
            <a:r>
              <a:rPr dirty="0" sz="1800" spc="-5">
                <a:solidFill>
                  <a:srgbClr val="FFFFFF"/>
                </a:solidFill>
                <a:latin typeface="Arial MT"/>
                <a:cs typeface="Arial MT"/>
              </a:rPr>
              <a:t>64-bit) </a:t>
            </a:r>
            <a:r>
              <a:rPr dirty="0" sz="180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Arial MT"/>
                <a:cs typeface="Arial MT"/>
              </a:rPr>
              <a:t>OS/2 </a:t>
            </a:r>
            <a:r>
              <a:rPr dirty="0" sz="1800">
                <a:solidFill>
                  <a:srgbClr val="FFFFFF"/>
                </a:solidFill>
                <a:latin typeface="Arial MT"/>
                <a:cs typeface="Arial MT"/>
              </a:rPr>
              <a:t>-</a:t>
            </a:r>
            <a:r>
              <a:rPr dirty="0" sz="1800" spc="-5">
                <a:solidFill>
                  <a:srgbClr val="FFFFFF"/>
                </a:solidFill>
                <a:latin typeface="Arial MT"/>
                <a:cs typeface="Arial MT"/>
              </a:rPr>
              <a:t> 1.x character-mode</a:t>
            </a:r>
            <a:r>
              <a:rPr dirty="0" sz="1800">
                <a:solidFill>
                  <a:srgbClr val="FFFFFF"/>
                </a:solidFill>
                <a:latin typeface="Arial MT"/>
                <a:cs typeface="Arial MT"/>
              </a:rPr>
              <a:t> apps</a:t>
            </a:r>
            <a:r>
              <a:rPr dirty="0" sz="1800" spc="-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FFFFFF"/>
                </a:solidFill>
                <a:latin typeface="Arial MT"/>
                <a:cs typeface="Arial MT"/>
              </a:rPr>
              <a:t>only</a:t>
            </a:r>
            <a:endParaRPr sz="1800">
              <a:latin typeface="Arial MT"/>
              <a:cs typeface="Arial MT"/>
            </a:endParaRPr>
          </a:p>
          <a:p>
            <a:pPr marL="1184275">
              <a:lnSpc>
                <a:spcPct val="100000"/>
              </a:lnSpc>
              <a:spcBef>
                <a:spcPts val="615"/>
              </a:spcBef>
            </a:pPr>
            <a:r>
              <a:rPr dirty="0" sz="1600">
                <a:solidFill>
                  <a:srgbClr val="FFFFFF"/>
                </a:solidFill>
                <a:latin typeface="Arial MT"/>
                <a:cs typeface="Arial MT"/>
              </a:rPr>
              <a:t>Removed</a:t>
            </a:r>
            <a:r>
              <a:rPr dirty="0" sz="160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60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dirty="0" sz="16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600" spc="-5">
                <a:solidFill>
                  <a:srgbClr val="FFFFFF"/>
                </a:solidFill>
                <a:latin typeface="Arial MT"/>
                <a:cs typeface="Arial MT"/>
              </a:rPr>
              <a:t>Windows</a:t>
            </a:r>
            <a:r>
              <a:rPr dirty="0" sz="160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600">
                <a:solidFill>
                  <a:srgbClr val="FFFFFF"/>
                </a:solidFill>
                <a:latin typeface="Arial MT"/>
                <a:cs typeface="Arial MT"/>
              </a:rPr>
              <a:t>2000</a:t>
            </a:r>
            <a:endParaRPr sz="1600">
              <a:latin typeface="Arial MT"/>
              <a:cs typeface="Arial MT"/>
            </a:endParaRPr>
          </a:p>
          <a:p>
            <a:pPr marL="635000" marR="702310" indent="6350">
              <a:lnSpc>
                <a:spcPts val="1970"/>
              </a:lnSpc>
              <a:spcBef>
                <a:spcPts val="830"/>
              </a:spcBef>
            </a:pPr>
            <a:r>
              <a:rPr dirty="0" sz="1800">
                <a:solidFill>
                  <a:srgbClr val="FFFFFF"/>
                </a:solidFill>
                <a:latin typeface="Arial MT"/>
                <a:cs typeface="Arial MT"/>
              </a:rPr>
              <a:t>Posix</a:t>
            </a:r>
            <a:r>
              <a:rPr dirty="0" sz="18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FFFFFF"/>
                </a:solidFill>
                <a:latin typeface="Arial MT"/>
                <a:cs typeface="Arial MT"/>
              </a:rPr>
              <a:t>-</a:t>
            </a:r>
            <a:r>
              <a:rPr dirty="0" sz="18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FFFFFF"/>
                </a:solidFill>
                <a:latin typeface="Arial MT"/>
                <a:cs typeface="Arial MT"/>
              </a:rPr>
              <a:t>only</a:t>
            </a:r>
            <a:r>
              <a:rPr dirty="0" sz="18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FFFFFF"/>
                </a:solidFill>
                <a:latin typeface="Arial MT"/>
                <a:cs typeface="Arial MT"/>
              </a:rPr>
              <a:t>Posix</a:t>
            </a:r>
            <a:r>
              <a:rPr dirty="0" sz="18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Arial MT"/>
                <a:cs typeface="Arial MT"/>
              </a:rPr>
              <a:t>1003.1</a:t>
            </a:r>
            <a:r>
              <a:rPr dirty="0" sz="18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FFFFFF"/>
                </a:solidFill>
                <a:latin typeface="Arial MT"/>
                <a:cs typeface="Arial MT"/>
              </a:rPr>
              <a:t>(bare</a:t>
            </a:r>
            <a:r>
              <a:rPr dirty="0" sz="1800" spc="-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FFFFFF"/>
                </a:solidFill>
                <a:latin typeface="Arial MT"/>
                <a:cs typeface="Arial MT"/>
              </a:rPr>
              <a:t>minimum</a:t>
            </a:r>
            <a:r>
              <a:rPr dirty="0" sz="18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FFFFFF"/>
                </a:solidFill>
                <a:latin typeface="Arial MT"/>
                <a:cs typeface="Arial MT"/>
              </a:rPr>
              <a:t>Unix</a:t>
            </a:r>
            <a:r>
              <a:rPr dirty="0" sz="18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FFFFFF"/>
                </a:solidFill>
                <a:latin typeface="Arial MT"/>
                <a:cs typeface="Arial MT"/>
              </a:rPr>
              <a:t>services</a:t>
            </a:r>
            <a:r>
              <a:rPr dirty="0" sz="18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FFFFFF"/>
                </a:solidFill>
                <a:latin typeface="Arial MT"/>
                <a:cs typeface="Arial MT"/>
              </a:rPr>
              <a:t>-</a:t>
            </a:r>
            <a:r>
              <a:rPr dirty="0" sz="18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FFFFFF"/>
                </a:solidFill>
                <a:latin typeface="Arial MT"/>
                <a:cs typeface="Arial MT"/>
              </a:rPr>
              <a:t>no </a:t>
            </a:r>
            <a:r>
              <a:rPr dirty="0" sz="1800" spc="-484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Arial MT"/>
                <a:cs typeface="Arial MT"/>
              </a:rPr>
              <a:t>networking, </a:t>
            </a:r>
            <a:r>
              <a:rPr dirty="0" sz="1800">
                <a:solidFill>
                  <a:srgbClr val="FFFFFF"/>
                </a:solidFill>
                <a:latin typeface="Arial MT"/>
                <a:cs typeface="Arial MT"/>
              </a:rPr>
              <a:t>windowing,</a:t>
            </a:r>
            <a:r>
              <a:rPr dirty="0" sz="1800" spc="-5">
                <a:solidFill>
                  <a:srgbClr val="FFFFFF"/>
                </a:solidFill>
                <a:latin typeface="Arial MT"/>
                <a:cs typeface="Arial MT"/>
              </a:rPr>
              <a:t> threads, etc.)</a:t>
            </a:r>
            <a:endParaRPr sz="1800">
              <a:latin typeface="Arial MT"/>
              <a:cs typeface="Arial MT"/>
            </a:endParaRPr>
          </a:p>
          <a:p>
            <a:pPr marL="1181100" marR="5080" indent="3175">
              <a:lnSpc>
                <a:spcPts val="1720"/>
              </a:lnSpc>
              <a:spcBef>
                <a:spcPts val="830"/>
              </a:spcBef>
            </a:pPr>
            <a:r>
              <a:rPr dirty="0" sz="1600">
                <a:solidFill>
                  <a:srgbClr val="FFFFFF"/>
                </a:solidFill>
                <a:latin typeface="Arial MT"/>
                <a:cs typeface="Arial MT"/>
              </a:rPr>
              <a:t>Removed</a:t>
            </a:r>
            <a:r>
              <a:rPr dirty="0" sz="1600" spc="-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60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dirty="0" sz="1600" spc="-5">
                <a:solidFill>
                  <a:srgbClr val="FFFFFF"/>
                </a:solidFill>
                <a:latin typeface="Arial MT"/>
                <a:cs typeface="Arial MT"/>
              </a:rPr>
              <a:t> XP/Server</a:t>
            </a:r>
            <a:r>
              <a:rPr dirty="0" sz="16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600">
                <a:solidFill>
                  <a:srgbClr val="FFFFFF"/>
                </a:solidFill>
                <a:latin typeface="Arial MT"/>
                <a:cs typeface="Arial MT"/>
              </a:rPr>
              <a:t>2003</a:t>
            </a:r>
            <a:r>
              <a:rPr dirty="0" sz="1600" spc="-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600">
                <a:solidFill>
                  <a:srgbClr val="FFFFFF"/>
                </a:solidFill>
                <a:latin typeface="Arial MT"/>
                <a:cs typeface="Arial MT"/>
              </a:rPr>
              <a:t>–</a:t>
            </a:r>
            <a:r>
              <a:rPr dirty="0" sz="1600" spc="-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600">
                <a:solidFill>
                  <a:srgbClr val="FFFFFF"/>
                </a:solidFill>
                <a:latin typeface="Arial MT"/>
                <a:cs typeface="Arial MT"/>
              </a:rPr>
              <a:t>enhanced</a:t>
            </a:r>
            <a:r>
              <a:rPr dirty="0" sz="1600" spc="-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600">
                <a:solidFill>
                  <a:srgbClr val="FFFFFF"/>
                </a:solidFill>
                <a:latin typeface="Arial MT"/>
                <a:cs typeface="Arial MT"/>
              </a:rPr>
              <a:t>version</a:t>
            </a:r>
            <a:r>
              <a:rPr dirty="0" sz="1600" spc="-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600">
                <a:solidFill>
                  <a:srgbClr val="FFFFFF"/>
                </a:solidFill>
                <a:latin typeface="Arial MT"/>
                <a:cs typeface="Arial MT"/>
              </a:rPr>
              <a:t>ships</a:t>
            </a:r>
            <a:r>
              <a:rPr dirty="0" sz="16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600" spc="-5">
                <a:solidFill>
                  <a:srgbClr val="FFFFFF"/>
                </a:solidFill>
                <a:latin typeface="Arial MT"/>
                <a:cs typeface="Arial MT"/>
              </a:rPr>
              <a:t>with </a:t>
            </a:r>
            <a:r>
              <a:rPr dirty="0" sz="1600">
                <a:solidFill>
                  <a:srgbClr val="FFFFFF"/>
                </a:solidFill>
                <a:latin typeface="Arial MT"/>
                <a:cs typeface="Arial MT"/>
              </a:rPr>
              <a:t>Services </a:t>
            </a:r>
            <a:r>
              <a:rPr dirty="0" sz="1600" spc="-43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600" spc="-5">
                <a:solidFill>
                  <a:srgbClr val="FFFFFF"/>
                </a:solidFill>
                <a:latin typeface="Arial MT"/>
                <a:cs typeface="Arial MT"/>
              </a:rPr>
              <a:t>For</a:t>
            </a:r>
            <a:r>
              <a:rPr dirty="0" sz="16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600">
                <a:solidFill>
                  <a:srgbClr val="FFFFFF"/>
                </a:solidFill>
                <a:latin typeface="Arial MT"/>
                <a:cs typeface="Arial MT"/>
              </a:rPr>
              <a:t>Unix</a:t>
            </a:r>
            <a:r>
              <a:rPr dirty="0" sz="1600" spc="-5">
                <a:solidFill>
                  <a:srgbClr val="FFFFFF"/>
                </a:solidFill>
                <a:latin typeface="Arial MT"/>
                <a:cs typeface="Arial MT"/>
              </a:rPr>
              <a:t> 3.0</a:t>
            </a:r>
            <a:endParaRPr sz="1600">
              <a:latin typeface="Arial MT"/>
              <a:cs typeface="Arial MT"/>
            </a:endParaRPr>
          </a:p>
          <a:p>
            <a:pPr marL="12700" marR="546735" indent="1270">
              <a:lnSpc>
                <a:spcPts val="2120"/>
              </a:lnSpc>
              <a:spcBef>
                <a:spcPts val="900"/>
              </a:spcBef>
            </a:pP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Of the</a:t>
            </a:r>
            <a:r>
              <a:rPr dirty="0" sz="2000" spc="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three,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dirty="0" sz="2000" spc="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Windows subsystem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 provides access 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the </a:t>
            </a:r>
            <a:r>
              <a:rPr dirty="0" sz="2000" spc="-54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majority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 native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OS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functions</a:t>
            </a:r>
            <a:endParaRPr sz="2000">
              <a:latin typeface="Arial MT"/>
              <a:cs typeface="Arial MT"/>
            </a:endParaRPr>
          </a:p>
          <a:p>
            <a:pPr marL="13970">
              <a:lnSpc>
                <a:spcPct val="100000"/>
              </a:lnSpc>
              <a:spcBef>
                <a:spcPts val="755"/>
              </a:spcBef>
            </a:pP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dirty="0" sz="20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the three, Windows</a:t>
            </a:r>
            <a:r>
              <a:rPr dirty="0" sz="20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is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required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 to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 be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running</a:t>
            </a:r>
            <a:endParaRPr sz="2000">
              <a:latin typeface="Arial MT"/>
              <a:cs typeface="Arial MT"/>
            </a:endParaRPr>
          </a:p>
          <a:p>
            <a:pPr marL="641350">
              <a:lnSpc>
                <a:spcPct val="100000"/>
              </a:lnSpc>
              <a:spcBef>
                <a:spcPts val="645"/>
              </a:spcBef>
            </a:pPr>
            <a:r>
              <a:rPr dirty="0" sz="1600" spc="-5">
                <a:solidFill>
                  <a:srgbClr val="FFFFFF"/>
                </a:solidFill>
                <a:latin typeface="Arial MT"/>
                <a:cs typeface="Arial MT"/>
              </a:rPr>
              <a:t>System </a:t>
            </a:r>
            <a:r>
              <a:rPr dirty="0" sz="1600">
                <a:solidFill>
                  <a:srgbClr val="FFFFFF"/>
                </a:solidFill>
                <a:latin typeface="Arial MT"/>
                <a:cs typeface="Arial MT"/>
              </a:rPr>
              <a:t>crashes</a:t>
            </a:r>
            <a:r>
              <a:rPr dirty="0" sz="1600" spc="-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600">
                <a:solidFill>
                  <a:srgbClr val="FFFFFF"/>
                </a:solidFill>
                <a:latin typeface="Arial MT"/>
                <a:cs typeface="Arial MT"/>
              </a:rPr>
              <a:t>if </a:t>
            </a:r>
            <a:r>
              <a:rPr dirty="0" sz="1600" spc="-5">
                <a:solidFill>
                  <a:srgbClr val="FFFFFF"/>
                </a:solidFill>
                <a:latin typeface="Arial MT"/>
                <a:cs typeface="Arial MT"/>
              </a:rPr>
              <a:t>Windows subsystem</a:t>
            </a:r>
            <a:r>
              <a:rPr dirty="0" sz="1600">
                <a:solidFill>
                  <a:srgbClr val="FFFFFF"/>
                </a:solidFill>
                <a:latin typeface="Arial MT"/>
                <a:cs typeface="Arial MT"/>
              </a:rPr>
              <a:t> process</a:t>
            </a:r>
            <a:r>
              <a:rPr dirty="0" sz="1600" spc="-5">
                <a:solidFill>
                  <a:srgbClr val="FFFFFF"/>
                </a:solidFill>
                <a:latin typeface="Arial MT"/>
                <a:cs typeface="Arial MT"/>
              </a:rPr>
              <a:t> exits</a:t>
            </a:r>
            <a:endParaRPr sz="1600">
              <a:latin typeface="Arial MT"/>
              <a:cs typeface="Arial MT"/>
            </a:endParaRPr>
          </a:p>
          <a:p>
            <a:pPr marL="641350" marR="966469">
              <a:lnSpc>
                <a:spcPct val="130200"/>
              </a:lnSpc>
            </a:pPr>
            <a:r>
              <a:rPr dirty="0" sz="1600" spc="-5">
                <a:solidFill>
                  <a:srgbClr val="FFFFFF"/>
                </a:solidFill>
                <a:latin typeface="Arial MT"/>
                <a:cs typeface="Arial MT"/>
              </a:rPr>
              <a:t>POSIX</a:t>
            </a:r>
            <a:r>
              <a:rPr dirty="0" sz="1600" spc="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60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dirty="0" sz="1600" spc="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600" spc="-5">
                <a:solidFill>
                  <a:srgbClr val="FFFFFF"/>
                </a:solidFill>
                <a:latin typeface="Arial MT"/>
                <a:cs typeface="Arial MT"/>
              </a:rPr>
              <a:t>OS/2</a:t>
            </a:r>
            <a:r>
              <a:rPr dirty="0" sz="1600" spc="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600" spc="-5">
                <a:solidFill>
                  <a:srgbClr val="FFFFFF"/>
                </a:solidFill>
                <a:latin typeface="Arial MT"/>
                <a:cs typeface="Arial MT"/>
              </a:rPr>
              <a:t>subsystems</a:t>
            </a:r>
            <a:r>
              <a:rPr dirty="0" sz="1600" spc="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600">
                <a:solidFill>
                  <a:srgbClr val="FFFFFF"/>
                </a:solidFill>
                <a:latin typeface="Arial MT"/>
                <a:cs typeface="Arial MT"/>
              </a:rPr>
              <a:t>are</a:t>
            </a:r>
            <a:r>
              <a:rPr dirty="0" sz="1600" spc="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600" spc="-5">
                <a:solidFill>
                  <a:srgbClr val="FFFFFF"/>
                </a:solidFill>
                <a:latin typeface="Arial MT"/>
                <a:cs typeface="Arial MT"/>
              </a:rPr>
              <a:t>actually</a:t>
            </a:r>
            <a:r>
              <a:rPr dirty="0" sz="1600" spc="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600" spc="-5">
                <a:solidFill>
                  <a:srgbClr val="FFFFFF"/>
                </a:solidFill>
                <a:latin typeface="Arial MT"/>
                <a:cs typeface="Arial MT"/>
              </a:rPr>
              <a:t>Windows</a:t>
            </a:r>
            <a:r>
              <a:rPr dirty="0" sz="1600" spc="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600" spc="-5">
                <a:solidFill>
                  <a:srgbClr val="FFFFFF"/>
                </a:solidFill>
                <a:latin typeface="Arial MT"/>
                <a:cs typeface="Arial MT"/>
              </a:rPr>
              <a:t>applications </a:t>
            </a:r>
            <a:r>
              <a:rPr dirty="0" sz="1600" spc="-43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600" spc="-5">
                <a:solidFill>
                  <a:srgbClr val="FFFFFF"/>
                </a:solidFill>
                <a:latin typeface="Arial MT"/>
                <a:cs typeface="Arial MT"/>
              </a:rPr>
              <a:t>POSIX </a:t>
            </a:r>
            <a:r>
              <a:rPr dirty="0" sz="1600">
                <a:solidFill>
                  <a:srgbClr val="FFFFFF"/>
                </a:solidFill>
                <a:latin typeface="Arial MT"/>
                <a:cs typeface="Arial MT"/>
              </a:rPr>
              <a:t>&amp; </a:t>
            </a:r>
            <a:r>
              <a:rPr dirty="0" sz="1600" spc="-5">
                <a:solidFill>
                  <a:srgbClr val="FFFFFF"/>
                </a:solidFill>
                <a:latin typeface="Arial MT"/>
                <a:cs typeface="Arial MT"/>
              </a:rPr>
              <a:t>OS/2</a:t>
            </a:r>
            <a:r>
              <a:rPr dirty="0" sz="160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600" spc="-5">
                <a:solidFill>
                  <a:srgbClr val="FFFFFF"/>
                </a:solidFill>
                <a:latin typeface="Arial MT"/>
                <a:cs typeface="Arial MT"/>
              </a:rPr>
              <a:t>start </a:t>
            </a:r>
            <a:r>
              <a:rPr dirty="0" sz="1600">
                <a:solidFill>
                  <a:srgbClr val="FFFFFF"/>
                </a:solidFill>
                <a:latin typeface="Arial MT"/>
                <a:cs typeface="Arial MT"/>
              </a:rPr>
              <a:t>on demand </a:t>
            </a:r>
            <a:r>
              <a:rPr dirty="0" sz="1600" spc="-5">
                <a:solidFill>
                  <a:srgbClr val="FFFFFF"/>
                </a:solidFill>
                <a:latin typeface="Arial MT"/>
                <a:cs typeface="Arial MT"/>
              </a:rPr>
              <a:t>(first time</a:t>
            </a:r>
            <a:r>
              <a:rPr dirty="0" sz="1600">
                <a:solidFill>
                  <a:srgbClr val="FFFFFF"/>
                </a:solidFill>
                <a:latin typeface="Arial MT"/>
                <a:cs typeface="Arial MT"/>
              </a:rPr>
              <a:t> an</a:t>
            </a:r>
            <a:r>
              <a:rPr dirty="0" sz="1600" spc="-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600">
                <a:solidFill>
                  <a:srgbClr val="FFFFFF"/>
                </a:solidFill>
                <a:latin typeface="Arial MT"/>
                <a:cs typeface="Arial MT"/>
              </a:rPr>
              <a:t>app is</a:t>
            </a:r>
            <a:r>
              <a:rPr dirty="0" sz="1600" spc="-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600">
                <a:solidFill>
                  <a:srgbClr val="FFFFFF"/>
                </a:solidFill>
                <a:latin typeface="Arial MT"/>
                <a:cs typeface="Arial MT"/>
              </a:rPr>
              <a:t>run)</a:t>
            </a:r>
            <a:endParaRPr sz="1600">
              <a:latin typeface="Arial MT"/>
              <a:cs typeface="Arial MT"/>
            </a:endParaRPr>
          </a:p>
          <a:p>
            <a:pPr marL="1184275">
              <a:lnSpc>
                <a:spcPct val="100000"/>
              </a:lnSpc>
              <a:spcBef>
                <a:spcPts val="580"/>
              </a:spcBef>
            </a:pPr>
            <a:r>
              <a:rPr dirty="0" sz="1600" spc="-5">
                <a:solidFill>
                  <a:srgbClr val="FFFFFF"/>
                </a:solidFill>
                <a:latin typeface="Arial MT"/>
                <a:cs typeface="Arial MT"/>
              </a:rPr>
              <a:t>Stay</a:t>
            </a:r>
            <a:r>
              <a:rPr dirty="0" sz="16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600">
                <a:solidFill>
                  <a:srgbClr val="FFFFFF"/>
                </a:solidFill>
                <a:latin typeface="Arial MT"/>
                <a:cs typeface="Arial MT"/>
              </a:rPr>
              <a:t>running </a:t>
            </a:r>
            <a:r>
              <a:rPr dirty="0" sz="1600" spc="-5">
                <a:solidFill>
                  <a:srgbClr val="FFFFFF"/>
                </a:solidFill>
                <a:latin typeface="Arial MT"/>
                <a:cs typeface="Arial MT"/>
              </a:rPr>
              <a:t>until</a:t>
            </a:r>
            <a:r>
              <a:rPr dirty="0" sz="160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600" spc="-5">
                <a:solidFill>
                  <a:srgbClr val="FFFFFF"/>
                </a:solidFill>
                <a:latin typeface="Arial MT"/>
                <a:cs typeface="Arial MT"/>
              </a:rPr>
              <a:t>system shutdown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44" name="object 4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dirty="0"/>
              <a:t>32</a:t>
            </a:fld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4607" y="224443"/>
            <a:ext cx="4850475" cy="76061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5939" y="253683"/>
            <a:ext cx="4740910" cy="635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057275" algn="l"/>
              </a:tabLst>
            </a:pPr>
            <a:r>
              <a:rPr dirty="0"/>
              <a:t>App	calls</a:t>
            </a:r>
            <a:r>
              <a:rPr dirty="0" spc="-60"/>
              <a:t> </a:t>
            </a:r>
            <a:r>
              <a:rPr dirty="0" spc="-5"/>
              <a:t>Subsystem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511232" y="1151312"/>
            <a:ext cx="8117840" cy="5237480"/>
            <a:chOff x="511232" y="1151312"/>
            <a:chExt cx="8117840" cy="523748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1232" y="1151312"/>
              <a:ext cx="6342611" cy="540327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93370" y="1737359"/>
              <a:ext cx="236912" cy="23691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68432" y="1583574"/>
              <a:ext cx="6350923" cy="519545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93370" y="2169621"/>
              <a:ext cx="236912" cy="236912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68432" y="2015836"/>
              <a:ext cx="5424054" cy="519545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93370" y="2589413"/>
              <a:ext cx="236912" cy="236912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68432" y="2435628"/>
              <a:ext cx="4534592" cy="519545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36170" y="3042458"/>
              <a:ext cx="282632" cy="282632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11232" y="2863734"/>
              <a:ext cx="7892934" cy="619298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93370" y="3528752"/>
              <a:ext cx="236912" cy="236912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68432" y="3374967"/>
              <a:ext cx="7506392" cy="46966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51065" y="3744882"/>
              <a:ext cx="5507182" cy="453043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36170" y="4289367"/>
              <a:ext cx="282632" cy="282632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11232" y="4110643"/>
              <a:ext cx="7967748" cy="552796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52054" y="4542904"/>
              <a:ext cx="5087388" cy="540327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93370" y="5141421"/>
              <a:ext cx="236912" cy="236912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68432" y="4987635"/>
              <a:ext cx="7660177" cy="519545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993370" y="5561214"/>
              <a:ext cx="236912" cy="236912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968432" y="5407428"/>
              <a:ext cx="6641868" cy="519545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536170" y="6014257"/>
              <a:ext cx="282632" cy="282632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511232" y="5835534"/>
              <a:ext cx="7880465" cy="552796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548639" y="1269999"/>
              <a:ext cx="223520" cy="223520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005839" y="1749213"/>
              <a:ext cx="186266" cy="186266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005839" y="2181013"/>
              <a:ext cx="186266" cy="186266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005839" y="2600113"/>
              <a:ext cx="186266" cy="186266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548639" y="3057652"/>
              <a:ext cx="223520" cy="223520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005839" y="3539913"/>
              <a:ext cx="186266" cy="186266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548639" y="4302252"/>
              <a:ext cx="223520" cy="223519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005839" y="5152813"/>
              <a:ext cx="186266" cy="186266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005839" y="5571913"/>
              <a:ext cx="186266" cy="186266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548639" y="6029451"/>
              <a:ext cx="223520" cy="223520"/>
            </a:xfrm>
            <a:prstGeom prst="rect">
              <a:avLst/>
            </a:prstGeom>
          </p:spPr>
        </p:pic>
      </p:grpSp>
      <p:sp>
        <p:nvSpPr>
          <p:cNvPr id="36" name="object 36"/>
          <p:cNvSpPr txBox="1"/>
          <p:nvPr/>
        </p:nvSpPr>
        <p:spPr>
          <a:xfrm>
            <a:off x="878839" y="1023620"/>
            <a:ext cx="7710170" cy="5303520"/>
          </a:xfrm>
          <a:prstGeom prst="rect">
            <a:avLst/>
          </a:prstGeom>
        </p:spPr>
        <p:txBody>
          <a:bodyPr wrap="square" lIns="0" tIns="1651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0"/>
              </a:spcBef>
            </a:pPr>
            <a:r>
              <a:rPr dirty="0" sz="2400" spc="-5">
                <a:solidFill>
                  <a:srgbClr val="FFFFFF"/>
                </a:solidFill>
                <a:latin typeface="Arial MT"/>
                <a:cs typeface="Arial MT"/>
              </a:rPr>
              <a:t>Function</a:t>
            </a:r>
            <a:r>
              <a:rPr dirty="0" sz="240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Arial MT"/>
                <a:cs typeface="Arial MT"/>
              </a:rPr>
              <a:t>entirely implemented</a:t>
            </a:r>
            <a:r>
              <a:rPr dirty="0" sz="2400" spc="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FFFFFF"/>
                </a:solidFill>
                <a:latin typeface="Arial MT"/>
                <a:cs typeface="Arial MT"/>
              </a:rPr>
              <a:t>in user mode</a:t>
            </a:r>
            <a:endParaRPr sz="2400">
              <a:latin typeface="Arial MT"/>
              <a:cs typeface="Arial MT"/>
            </a:endParaRPr>
          </a:p>
          <a:p>
            <a:pPr marL="412750" marR="1316990">
              <a:lnSpc>
                <a:spcPct val="139600"/>
              </a:lnSpc>
              <a:spcBef>
                <a:spcPts val="50"/>
              </a:spcBef>
            </a:pP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No</a:t>
            </a:r>
            <a:r>
              <a:rPr dirty="0" sz="20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message</a:t>
            </a:r>
            <a:r>
              <a:rPr dirty="0" sz="20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sent</a:t>
            </a:r>
            <a:r>
              <a:rPr dirty="0" sz="20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dirty="0" sz="20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environment</a:t>
            </a:r>
            <a:r>
              <a:rPr dirty="0" sz="20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subsystem</a:t>
            </a:r>
            <a:r>
              <a:rPr dirty="0" sz="20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process </a:t>
            </a:r>
            <a:r>
              <a:rPr dirty="0" sz="2000" spc="-54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No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 Windows executive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system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service called </a:t>
            </a:r>
            <a:r>
              <a:rPr dirty="0" sz="2000" spc="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Examples:</a:t>
            </a:r>
            <a:r>
              <a:rPr dirty="0" sz="20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 spc="-5" i="1">
                <a:solidFill>
                  <a:srgbClr val="FFFFFF"/>
                </a:solidFill>
                <a:latin typeface="Arial"/>
                <a:cs typeface="Arial"/>
              </a:rPr>
              <a:t>PtInRect(), IsRectEmpty()</a:t>
            </a:r>
            <a:endParaRPr sz="2000">
              <a:latin typeface="Arial"/>
              <a:cs typeface="Arial"/>
            </a:endParaRPr>
          </a:p>
          <a:p>
            <a:pPr marL="412750" indent="-400050">
              <a:lnSpc>
                <a:spcPct val="100000"/>
              </a:lnSpc>
              <a:spcBef>
                <a:spcPts val="1095"/>
              </a:spcBef>
            </a:pPr>
            <a:r>
              <a:rPr dirty="0" sz="2400" spc="-5">
                <a:solidFill>
                  <a:srgbClr val="FFFFFF"/>
                </a:solidFill>
                <a:latin typeface="Arial MT"/>
                <a:cs typeface="Arial MT"/>
              </a:rPr>
              <a:t>Function</a:t>
            </a:r>
            <a:r>
              <a:rPr dirty="0" sz="2400" spc="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FFFFFF"/>
                </a:solidFill>
                <a:latin typeface="Arial MT"/>
                <a:cs typeface="Arial MT"/>
              </a:rPr>
              <a:t>requires </a:t>
            </a:r>
            <a:r>
              <a:rPr dirty="0" sz="2400" spc="-5">
                <a:solidFill>
                  <a:srgbClr val="FFFFFF"/>
                </a:solidFill>
                <a:latin typeface="Arial MT"/>
                <a:cs typeface="Arial MT"/>
              </a:rPr>
              <a:t>one/more</a:t>
            </a:r>
            <a:r>
              <a:rPr dirty="0" sz="2400" spc="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FFFFFF"/>
                </a:solidFill>
                <a:latin typeface="Arial MT"/>
                <a:cs typeface="Arial MT"/>
              </a:rPr>
              <a:t>calls </a:t>
            </a:r>
            <a:r>
              <a:rPr dirty="0" sz="2400" spc="-5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dirty="0" sz="2400" spc="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Arial MT"/>
                <a:cs typeface="Arial MT"/>
              </a:rPr>
              <a:t>Windows</a:t>
            </a:r>
            <a:r>
              <a:rPr dirty="0" sz="240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Arial MT"/>
                <a:cs typeface="Arial MT"/>
              </a:rPr>
              <a:t>executive</a:t>
            </a:r>
            <a:endParaRPr sz="2400">
              <a:latin typeface="Arial MT"/>
              <a:cs typeface="Arial MT"/>
            </a:endParaRPr>
          </a:p>
          <a:p>
            <a:pPr marL="406400" marR="160655" indent="6350">
              <a:lnSpc>
                <a:spcPct val="100800"/>
              </a:lnSpc>
              <a:spcBef>
                <a:spcPts val="1005"/>
              </a:spcBef>
            </a:pP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Examples:</a:t>
            </a:r>
            <a:r>
              <a:rPr dirty="0" sz="2000" spc="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Windows</a:t>
            </a:r>
            <a:r>
              <a:rPr dirty="0" sz="2000" spc="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 spc="-5" i="1">
                <a:solidFill>
                  <a:srgbClr val="FFFFFF"/>
                </a:solidFill>
                <a:latin typeface="Arial"/>
                <a:cs typeface="Arial"/>
              </a:rPr>
              <a:t>ReadFile()</a:t>
            </a:r>
            <a:r>
              <a:rPr dirty="0" sz="2000" spc="5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i="1">
                <a:solidFill>
                  <a:srgbClr val="FFFFFF"/>
                </a:solidFill>
                <a:latin typeface="Arial"/>
                <a:cs typeface="Arial"/>
              </a:rPr>
              <a:t>/</a:t>
            </a:r>
            <a:r>
              <a:rPr dirty="0" sz="2000" spc="5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spc="-5" i="1">
                <a:solidFill>
                  <a:srgbClr val="FFFFFF"/>
                </a:solidFill>
                <a:latin typeface="Arial"/>
                <a:cs typeface="Arial"/>
              </a:rPr>
              <a:t>WriteFile()</a:t>
            </a:r>
            <a:r>
              <a:rPr dirty="0" sz="2000" spc="5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implemented</a:t>
            </a:r>
            <a:r>
              <a:rPr dirty="0" sz="2000" spc="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using </a:t>
            </a:r>
            <a:r>
              <a:rPr dirty="0" sz="2000" spc="-54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I/O system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services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 spc="-5" i="1">
                <a:solidFill>
                  <a:srgbClr val="FFFFFF"/>
                </a:solidFill>
                <a:latin typeface="Arial"/>
                <a:cs typeface="Arial"/>
              </a:rPr>
              <a:t>NtReadFile() </a:t>
            </a:r>
            <a:r>
              <a:rPr dirty="0" sz="2000" i="1">
                <a:solidFill>
                  <a:srgbClr val="FFFFFF"/>
                </a:solidFill>
                <a:latin typeface="Arial"/>
                <a:cs typeface="Arial"/>
              </a:rPr>
              <a:t>/</a:t>
            </a:r>
            <a:r>
              <a:rPr dirty="0" sz="2000" spc="-5" i="1">
                <a:solidFill>
                  <a:srgbClr val="FFFFFF"/>
                </a:solidFill>
                <a:latin typeface="Arial"/>
                <a:cs typeface="Arial"/>
              </a:rPr>
              <a:t> NtWriteFile()</a:t>
            </a:r>
            <a:endParaRPr sz="2000">
              <a:latin typeface="Arial"/>
              <a:cs typeface="Arial"/>
            </a:endParaRPr>
          </a:p>
          <a:p>
            <a:pPr marL="12700" marR="149860">
              <a:lnSpc>
                <a:spcPts val="2820"/>
              </a:lnSpc>
              <a:spcBef>
                <a:spcPts val="1220"/>
              </a:spcBef>
            </a:pPr>
            <a:r>
              <a:rPr dirty="0" sz="2400" spc="-5">
                <a:solidFill>
                  <a:srgbClr val="FFFFFF"/>
                </a:solidFill>
                <a:latin typeface="Arial MT"/>
                <a:cs typeface="Arial MT"/>
              </a:rPr>
              <a:t>Function </a:t>
            </a:r>
            <a:r>
              <a:rPr dirty="0" sz="2400">
                <a:solidFill>
                  <a:srgbClr val="FFFFFF"/>
                </a:solidFill>
                <a:latin typeface="Arial MT"/>
                <a:cs typeface="Arial MT"/>
              </a:rPr>
              <a:t>requires some work in environment </a:t>
            </a:r>
            <a:r>
              <a:rPr dirty="0" sz="2400" spc="-5">
                <a:solidFill>
                  <a:srgbClr val="FFFFFF"/>
                </a:solidFill>
                <a:latin typeface="Arial MT"/>
                <a:cs typeface="Arial MT"/>
              </a:rPr>
              <a:t>subsystem </a:t>
            </a:r>
            <a:r>
              <a:rPr dirty="0" sz="2400" spc="-66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FFFFFF"/>
                </a:solidFill>
                <a:latin typeface="Arial MT"/>
                <a:cs typeface="Arial MT"/>
              </a:rPr>
              <a:t>process</a:t>
            </a:r>
            <a:r>
              <a:rPr dirty="0" sz="24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Arial MT"/>
                <a:cs typeface="Arial MT"/>
              </a:rPr>
              <a:t>(maintain</a:t>
            </a:r>
            <a:r>
              <a:rPr dirty="0" sz="240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Arial MT"/>
                <a:cs typeface="Arial MT"/>
              </a:rPr>
              <a:t>state</a:t>
            </a:r>
            <a:r>
              <a:rPr dirty="0" sz="2400">
                <a:solidFill>
                  <a:srgbClr val="FFFFFF"/>
                </a:solidFill>
                <a:latin typeface="Arial MT"/>
                <a:cs typeface="Arial MT"/>
              </a:rPr>
              <a:t> of</a:t>
            </a:r>
            <a:r>
              <a:rPr dirty="0" sz="24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FFFFFF"/>
                </a:solidFill>
                <a:latin typeface="Arial MT"/>
                <a:cs typeface="Arial MT"/>
              </a:rPr>
              <a:t>client</a:t>
            </a:r>
            <a:r>
              <a:rPr dirty="0" sz="2400" spc="-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FFFFFF"/>
                </a:solidFill>
                <a:latin typeface="Arial MT"/>
                <a:cs typeface="Arial MT"/>
              </a:rPr>
              <a:t>app)</a:t>
            </a:r>
            <a:endParaRPr sz="2400">
              <a:latin typeface="Arial MT"/>
              <a:cs typeface="Arial MT"/>
            </a:endParaRPr>
          </a:p>
          <a:p>
            <a:pPr marL="412750" marR="5080">
              <a:lnSpc>
                <a:spcPct val="137500"/>
              </a:lnSpc>
              <a:spcBef>
                <a:spcPts val="120"/>
              </a:spcBef>
            </a:pP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Client/server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request (message) 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dirty="0" sz="2000" spc="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env. 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Subsystem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 (LPC</a:t>
            </a:r>
            <a:r>
              <a:rPr dirty="0" sz="2000" spc="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facility) </a:t>
            </a:r>
            <a:r>
              <a:rPr dirty="0" sz="2000" spc="-54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Subsystem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DLL 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waits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for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reply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 before</a:t>
            </a:r>
            <a:r>
              <a:rPr dirty="0" sz="2000" spc="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returning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 caller</a:t>
            </a:r>
            <a:endParaRPr sz="20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095"/>
              </a:spcBef>
            </a:pPr>
            <a:r>
              <a:rPr dirty="0" sz="2400" spc="-5">
                <a:solidFill>
                  <a:srgbClr val="FFFFFF"/>
                </a:solidFill>
                <a:latin typeface="Arial MT"/>
                <a:cs typeface="Arial MT"/>
              </a:rPr>
              <a:t>Combinations</a:t>
            </a:r>
            <a:r>
              <a:rPr dirty="0" sz="2400" spc="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dirty="0" sz="2400" spc="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Arial MT"/>
                <a:cs typeface="Arial MT"/>
              </a:rPr>
              <a:t>2/3:</a:t>
            </a:r>
            <a:r>
              <a:rPr dirty="0" sz="2400" spc="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 spc="-5" i="1">
                <a:solidFill>
                  <a:srgbClr val="FFFFFF"/>
                </a:solidFill>
                <a:latin typeface="Arial"/>
                <a:cs typeface="Arial"/>
              </a:rPr>
              <a:t>CreateProcess()</a:t>
            </a:r>
            <a:r>
              <a:rPr dirty="0" sz="2400" spc="10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i="1">
                <a:solidFill>
                  <a:srgbClr val="FFFFFF"/>
                </a:solidFill>
                <a:latin typeface="Arial"/>
                <a:cs typeface="Arial"/>
              </a:rPr>
              <a:t>/</a:t>
            </a:r>
            <a:r>
              <a:rPr dirty="0" sz="2400" spc="15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-5" i="1">
                <a:solidFill>
                  <a:srgbClr val="FFFFFF"/>
                </a:solidFill>
                <a:latin typeface="Arial"/>
                <a:cs typeface="Arial"/>
              </a:rPr>
              <a:t>CreateThread()</a:t>
            </a:r>
            <a:endParaRPr sz="2400">
              <a:latin typeface="Arial"/>
              <a:cs typeface="Arial"/>
            </a:endParaRPr>
          </a:p>
        </p:txBody>
      </p:sp>
      <p:sp>
        <p:nvSpPr>
          <p:cNvPr id="37" name="object 3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dirty="0"/>
              <a:t>32</a:t>
            </a:fld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7076" y="224443"/>
            <a:ext cx="4838006" cy="76061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5939" y="253683"/>
            <a:ext cx="4740275" cy="635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Windows</a:t>
            </a:r>
            <a:r>
              <a:rPr dirty="0" spc="-35"/>
              <a:t> </a:t>
            </a:r>
            <a:r>
              <a:rPr dirty="0" spc="-5"/>
              <a:t>Subsystem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511232" y="1633451"/>
            <a:ext cx="7914005" cy="4140200"/>
            <a:chOff x="511232" y="1633451"/>
            <a:chExt cx="7914005" cy="414020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1232" y="1633451"/>
              <a:ext cx="6953595" cy="50292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59625" y="2157152"/>
              <a:ext cx="236912" cy="23691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34687" y="2028304"/>
              <a:ext cx="3071552" cy="494607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59625" y="2552007"/>
              <a:ext cx="236912" cy="236912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34687" y="2423160"/>
              <a:ext cx="5511337" cy="494607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59625" y="2959331"/>
              <a:ext cx="236912" cy="232756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34687" y="2830483"/>
              <a:ext cx="7290261" cy="494607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59625" y="3350028"/>
              <a:ext cx="236912" cy="236912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34687" y="3221181"/>
              <a:ext cx="7265323" cy="494607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36170" y="3761509"/>
              <a:ext cx="282632" cy="282632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11232" y="3611880"/>
              <a:ext cx="6192982" cy="581890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59625" y="4214552"/>
              <a:ext cx="236912" cy="236912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34687" y="4085704"/>
              <a:ext cx="5282737" cy="494607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59625" y="4621876"/>
              <a:ext cx="236912" cy="236912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134687" y="4493029"/>
              <a:ext cx="5739937" cy="494607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59625" y="5016730"/>
              <a:ext cx="236912" cy="232756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134687" y="4887883"/>
              <a:ext cx="3936075" cy="494607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159625" y="5407428"/>
              <a:ext cx="236912" cy="236912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134687" y="5278581"/>
              <a:ext cx="4139737" cy="494607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548639" y="1722119"/>
              <a:ext cx="223520" cy="223520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170939" y="2168313"/>
              <a:ext cx="186266" cy="186266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170939" y="2562013"/>
              <a:ext cx="186266" cy="186266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170939" y="2968413"/>
              <a:ext cx="186266" cy="186266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170939" y="3362113"/>
              <a:ext cx="186266" cy="186266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548639" y="3776472"/>
              <a:ext cx="223520" cy="223519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170939" y="4225713"/>
              <a:ext cx="186266" cy="186266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170939" y="4632113"/>
              <a:ext cx="186266" cy="186266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170939" y="5025813"/>
              <a:ext cx="186266" cy="186266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170939" y="5419513"/>
              <a:ext cx="186266" cy="186266"/>
            </a:xfrm>
            <a:prstGeom prst="rect">
              <a:avLst/>
            </a:prstGeom>
          </p:spPr>
        </p:pic>
      </p:grpSp>
      <p:sp>
        <p:nvSpPr>
          <p:cNvPr id="34" name="object 34"/>
          <p:cNvSpPr txBox="1"/>
          <p:nvPr/>
        </p:nvSpPr>
        <p:spPr>
          <a:xfrm>
            <a:off x="893138" y="1515363"/>
            <a:ext cx="7485380" cy="4154170"/>
          </a:xfrm>
          <a:prstGeom prst="rect">
            <a:avLst/>
          </a:prstGeom>
        </p:spPr>
        <p:txBody>
          <a:bodyPr wrap="square" lIns="0" tIns="12509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85"/>
              </a:spcBef>
            </a:pPr>
            <a:r>
              <a:rPr dirty="0" sz="2400">
                <a:solidFill>
                  <a:srgbClr val="FFFFFF"/>
                </a:solidFill>
                <a:latin typeface="Arial MT"/>
                <a:cs typeface="Arial MT"/>
              </a:rPr>
              <a:t>Environment</a:t>
            </a:r>
            <a:r>
              <a:rPr dirty="0" sz="24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Arial MT"/>
                <a:cs typeface="Arial MT"/>
              </a:rPr>
              <a:t>subsystem </a:t>
            </a:r>
            <a:r>
              <a:rPr dirty="0" sz="2400">
                <a:solidFill>
                  <a:srgbClr val="FFFFFF"/>
                </a:solidFill>
                <a:latin typeface="Arial MT"/>
                <a:cs typeface="Arial MT"/>
              </a:rPr>
              <a:t>process</a:t>
            </a:r>
            <a:r>
              <a:rPr dirty="0" sz="2400" spc="-5">
                <a:solidFill>
                  <a:srgbClr val="FFFFFF"/>
                </a:solidFill>
                <a:latin typeface="Arial MT"/>
                <a:cs typeface="Arial MT"/>
              </a:rPr>
              <a:t> (CSRSS.EXE):</a:t>
            </a:r>
            <a:endParaRPr sz="2400">
              <a:latin typeface="Arial MT"/>
              <a:cs typeface="Arial MT"/>
            </a:endParaRPr>
          </a:p>
          <a:p>
            <a:pPr marL="639445">
              <a:lnSpc>
                <a:spcPct val="100000"/>
              </a:lnSpc>
              <a:spcBef>
                <a:spcPts val="740"/>
              </a:spcBef>
            </a:pP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Console</a:t>
            </a:r>
            <a:r>
              <a:rPr dirty="0" sz="2000" spc="-3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(text)</a:t>
            </a:r>
            <a:r>
              <a:rPr dirty="0" sz="2000" spc="-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windows</a:t>
            </a:r>
            <a:endParaRPr sz="2000">
              <a:latin typeface="Arial MT"/>
              <a:cs typeface="Arial MT"/>
            </a:endParaRPr>
          </a:p>
          <a:p>
            <a:pPr marL="639445">
              <a:lnSpc>
                <a:spcPct val="100000"/>
              </a:lnSpc>
              <a:spcBef>
                <a:spcPts val="700"/>
              </a:spcBef>
            </a:pP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Creating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 and 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deleting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 processes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and 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threads</a:t>
            </a:r>
            <a:endParaRPr sz="2000">
              <a:latin typeface="Arial MT"/>
              <a:cs typeface="Arial MT"/>
            </a:endParaRPr>
          </a:p>
          <a:p>
            <a:pPr marL="639445" marR="5080">
              <a:lnSpc>
                <a:spcPct val="129200"/>
              </a:lnSpc>
              <a:spcBef>
                <a:spcPts val="100"/>
              </a:spcBef>
            </a:pP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Portions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of 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the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support 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for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16-bit 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virtual DOS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machine (VDM) </a:t>
            </a:r>
            <a:r>
              <a:rPr dirty="0" sz="2000" spc="-54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Other</a:t>
            </a:r>
            <a:r>
              <a:rPr dirty="0" sz="2000" spc="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func:</a:t>
            </a:r>
            <a:r>
              <a:rPr dirty="0" sz="2000" spc="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 spc="-5" i="1">
                <a:solidFill>
                  <a:srgbClr val="FFFFFF"/>
                </a:solidFill>
                <a:latin typeface="Arial"/>
                <a:cs typeface="Arial"/>
              </a:rPr>
              <a:t>GetTempFile,</a:t>
            </a:r>
            <a:r>
              <a:rPr dirty="0" sz="2000" spc="15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spc="-5" i="1">
                <a:solidFill>
                  <a:srgbClr val="FFFFFF"/>
                </a:solidFill>
                <a:latin typeface="Arial"/>
                <a:cs typeface="Arial"/>
              </a:rPr>
              <a:t>DefineDosDevice,</a:t>
            </a:r>
            <a:r>
              <a:rPr dirty="0" sz="2000" spc="20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spc="-5" i="1">
                <a:solidFill>
                  <a:srgbClr val="FFFFFF"/>
                </a:solidFill>
                <a:latin typeface="Arial"/>
                <a:cs typeface="Arial"/>
              </a:rPr>
              <a:t>ExitWindowsEx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755"/>
              </a:spcBef>
            </a:pPr>
            <a:r>
              <a:rPr dirty="0" sz="2400">
                <a:solidFill>
                  <a:srgbClr val="FFFFFF"/>
                </a:solidFill>
                <a:latin typeface="Arial MT"/>
                <a:cs typeface="Arial MT"/>
              </a:rPr>
              <a:t>Kernel-mode</a:t>
            </a:r>
            <a:r>
              <a:rPr dirty="0" sz="24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FFFFFF"/>
                </a:solidFill>
                <a:latin typeface="Arial MT"/>
                <a:cs typeface="Arial MT"/>
              </a:rPr>
              <a:t>device</a:t>
            </a:r>
            <a:r>
              <a:rPr dirty="0" sz="24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FFFFFF"/>
                </a:solidFill>
                <a:latin typeface="Arial MT"/>
                <a:cs typeface="Arial MT"/>
              </a:rPr>
              <a:t>driver</a:t>
            </a:r>
            <a:r>
              <a:rPr dirty="0" sz="240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Arial MT"/>
                <a:cs typeface="Arial MT"/>
              </a:rPr>
              <a:t>(WIN32K.SYS):</a:t>
            </a:r>
            <a:endParaRPr sz="2400">
              <a:latin typeface="Arial MT"/>
              <a:cs typeface="Arial MT"/>
            </a:endParaRPr>
          </a:p>
          <a:p>
            <a:pPr marL="639445" marR="1542415">
              <a:lnSpc>
                <a:spcPct val="131300"/>
              </a:lnSpc>
              <a:spcBef>
                <a:spcPts val="15"/>
              </a:spcBef>
            </a:pP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Window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manager: manages screen 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output;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 input</a:t>
            </a:r>
            <a:r>
              <a:rPr dirty="0" sz="200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from</a:t>
            </a:r>
            <a:r>
              <a:rPr dirty="0" sz="20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keyboard,</a:t>
            </a:r>
            <a:r>
              <a:rPr dirty="0" sz="20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mouse,</a:t>
            </a:r>
            <a:r>
              <a:rPr dirty="0" sz="20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dirty="0" sz="20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other</a:t>
            </a:r>
            <a:r>
              <a:rPr dirty="0" sz="20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devices </a:t>
            </a:r>
            <a:r>
              <a:rPr dirty="0" sz="2000" spc="-54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user</a:t>
            </a:r>
            <a:r>
              <a:rPr dirty="0" sz="20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messages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 to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applications.</a:t>
            </a:r>
            <a:endParaRPr sz="2000">
              <a:latin typeface="Arial MT"/>
              <a:cs typeface="Arial MT"/>
            </a:endParaRPr>
          </a:p>
          <a:p>
            <a:pPr marL="639445">
              <a:lnSpc>
                <a:spcPct val="100000"/>
              </a:lnSpc>
              <a:spcBef>
                <a:spcPts val="700"/>
              </a:spcBef>
            </a:pP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Graphical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Device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 Interface (GDI)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35" name="object 3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dirty="0"/>
              <a:t>32</a:t>
            </a:fld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7076" y="224443"/>
            <a:ext cx="6691745" cy="76061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5939" y="253683"/>
            <a:ext cx="6604000" cy="635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Windows Subsystem (contd.)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511232" y="4056610"/>
            <a:ext cx="7486015" cy="1243330"/>
            <a:chOff x="511232" y="4056610"/>
            <a:chExt cx="7486015" cy="124333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1232" y="4056610"/>
              <a:ext cx="7319356" cy="52785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52054" y="4463934"/>
              <a:ext cx="7144788" cy="453043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52054" y="4796443"/>
              <a:ext cx="2801388" cy="502920"/>
            </a:xfrm>
            <a:prstGeom prst="rect">
              <a:avLst/>
            </a:prstGeom>
          </p:spPr>
        </p:pic>
      </p:grpSp>
      <p:grpSp>
        <p:nvGrpSpPr>
          <p:cNvPr id="8" name="object 8"/>
          <p:cNvGrpSpPr/>
          <p:nvPr/>
        </p:nvGrpSpPr>
        <p:grpSpPr>
          <a:xfrm>
            <a:off x="511232" y="5357552"/>
            <a:ext cx="7315200" cy="723265"/>
            <a:chOff x="511232" y="5357552"/>
            <a:chExt cx="7315200" cy="723265"/>
          </a:xfrm>
        </p:grpSpPr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11232" y="5357552"/>
              <a:ext cx="7315200" cy="44057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56210" y="5685905"/>
              <a:ext cx="872836" cy="394854"/>
            </a:xfrm>
            <a:prstGeom prst="rect">
              <a:avLst/>
            </a:prstGeom>
          </p:spPr>
        </p:pic>
      </p:grpSp>
      <p:grpSp>
        <p:nvGrpSpPr>
          <p:cNvPr id="11" name="object 11"/>
          <p:cNvGrpSpPr/>
          <p:nvPr/>
        </p:nvGrpSpPr>
        <p:grpSpPr>
          <a:xfrm>
            <a:off x="511232" y="1633450"/>
            <a:ext cx="7926705" cy="2365375"/>
            <a:chOff x="511232" y="1633450"/>
            <a:chExt cx="7926705" cy="2365375"/>
          </a:xfrm>
        </p:grpSpPr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11232" y="1633450"/>
              <a:ext cx="5964382" cy="453043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39585" y="1949334"/>
              <a:ext cx="6978534" cy="50292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93370" y="2489661"/>
              <a:ext cx="236912" cy="232756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68432" y="2360814"/>
              <a:ext cx="7468985" cy="440574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51065" y="2689167"/>
              <a:ext cx="2182091" cy="432261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36170" y="3179618"/>
              <a:ext cx="282632" cy="282632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11232" y="3029988"/>
              <a:ext cx="3624348" cy="577734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93370" y="3632661"/>
              <a:ext cx="236912" cy="232756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68432" y="3503813"/>
              <a:ext cx="7277792" cy="494607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48639" y="1722119"/>
              <a:ext cx="223520" cy="223520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05839" y="2498513"/>
              <a:ext cx="186266" cy="186266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48639" y="3192271"/>
              <a:ext cx="223520" cy="223520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05839" y="3641513"/>
              <a:ext cx="186266" cy="186266"/>
            </a:xfrm>
            <a:prstGeom prst="rect">
              <a:avLst/>
            </a:prstGeom>
          </p:spPr>
        </p:pic>
      </p:grpSp>
      <p:sp>
        <p:nvSpPr>
          <p:cNvPr id="25" name="object 25"/>
          <p:cNvSpPr txBox="1"/>
          <p:nvPr/>
        </p:nvSpPr>
        <p:spPr>
          <a:xfrm>
            <a:off x="878839" y="1628139"/>
            <a:ext cx="7526655" cy="4386580"/>
          </a:xfrm>
          <a:prstGeom prst="rect">
            <a:avLst/>
          </a:prstGeom>
        </p:spPr>
        <p:txBody>
          <a:bodyPr wrap="square" lIns="0" tIns="63500" rIns="0" bIns="0" rtlCol="0" vert="horz">
            <a:spAutoFit/>
          </a:bodyPr>
          <a:lstStyle/>
          <a:p>
            <a:pPr marL="12700" marR="643890">
              <a:lnSpc>
                <a:spcPts val="2500"/>
              </a:lnSpc>
              <a:spcBef>
                <a:spcPts val="500"/>
              </a:spcBef>
            </a:pPr>
            <a:r>
              <a:rPr dirty="0" sz="2400" spc="-5">
                <a:solidFill>
                  <a:srgbClr val="FFFFFF"/>
                </a:solidFill>
                <a:latin typeface="Arial MT"/>
                <a:cs typeface="Arial MT"/>
              </a:rPr>
              <a:t>Subsystem </a:t>
            </a:r>
            <a:r>
              <a:rPr dirty="0" sz="2400">
                <a:solidFill>
                  <a:srgbClr val="FFFFFF"/>
                </a:solidFill>
                <a:latin typeface="Arial MT"/>
                <a:cs typeface="Arial MT"/>
              </a:rPr>
              <a:t>DLLs (such as </a:t>
            </a:r>
            <a:r>
              <a:rPr dirty="0" sz="2400" spc="-5">
                <a:solidFill>
                  <a:srgbClr val="FFFFFF"/>
                </a:solidFill>
                <a:latin typeface="Arial MT"/>
                <a:cs typeface="Arial MT"/>
              </a:rPr>
              <a:t>USER32.DLL, </a:t>
            </a:r>
            <a:r>
              <a:rPr dirty="0" sz="240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Arial MT"/>
                <a:cs typeface="Arial MT"/>
              </a:rPr>
              <a:t>ADVAPI32.DLL,</a:t>
            </a:r>
            <a:r>
              <a:rPr dirty="0" sz="2400" spc="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Arial MT"/>
                <a:cs typeface="Arial MT"/>
              </a:rPr>
              <a:t>GDI32.DLL,</a:t>
            </a:r>
            <a:r>
              <a:rPr dirty="0" sz="2400" spc="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dirty="0" sz="2400" spc="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Arial MT"/>
                <a:cs typeface="Arial MT"/>
              </a:rPr>
              <a:t>KERNEL32.DLL)</a:t>
            </a:r>
            <a:endParaRPr sz="2400">
              <a:latin typeface="Arial MT"/>
              <a:cs typeface="Arial MT"/>
            </a:endParaRPr>
          </a:p>
          <a:p>
            <a:pPr marL="406400" marR="5080" indent="6350">
              <a:lnSpc>
                <a:spcPts val="2120"/>
              </a:lnSpc>
              <a:spcBef>
                <a:spcPts val="1125"/>
              </a:spcBef>
            </a:pP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Translate</a:t>
            </a:r>
            <a:r>
              <a:rPr dirty="0" sz="2000" spc="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Windows</a:t>
            </a:r>
            <a:r>
              <a:rPr dirty="0" sz="2000" spc="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API</a:t>
            </a:r>
            <a:r>
              <a:rPr dirty="0" sz="2000" spc="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functions</a:t>
            </a:r>
            <a:r>
              <a:rPr dirty="0" sz="2000" spc="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into</a:t>
            </a:r>
            <a:r>
              <a:rPr dirty="0" sz="2000" spc="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calls 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dirty="0" sz="2000" spc="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NTOSKRNL.EXE </a:t>
            </a:r>
            <a:r>
              <a:rPr dirty="0" sz="2000" spc="-54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 WIN32K.SYS.</a:t>
            </a:r>
            <a:endParaRPr sz="20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810"/>
              </a:spcBef>
            </a:pPr>
            <a:r>
              <a:rPr dirty="0" sz="2400" spc="-5">
                <a:solidFill>
                  <a:srgbClr val="FFFFFF"/>
                </a:solidFill>
                <a:latin typeface="Arial MT"/>
                <a:cs typeface="Arial MT"/>
              </a:rPr>
              <a:t>Graphics</a:t>
            </a:r>
            <a:r>
              <a:rPr dirty="0" sz="2400" spc="-3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FFFFFF"/>
                </a:solidFill>
                <a:latin typeface="Arial MT"/>
                <a:cs typeface="Arial MT"/>
              </a:rPr>
              <a:t>device</a:t>
            </a:r>
            <a:r>
              <a:rPr dirty="0" sz="240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FFFFFF"/>
                </a:solidFill>
                <a:latin typeface="Arial MT"/>
                <a:cs typeface="Arial MT"/>
              </a:rPr>
              <a:t>drivers</a:t>
            </a:r>
            <a:endParaRPr sz="2400">
              <a:latin typeface="Arial MT"/>
              <a:cs typeface="Arial MT"/>
            </a:endParaRPr>
          </a:p>
          <a:p>
            <a:pPr marL="412750">
              <a:lnSpc>
                <a:spcPct val="100000"/>
              </a:lnSpc>
              <a:spcBef>
                <a:spcPts val="765"/>
              </a:spcBef>
            </a:pP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graphics</a:t>
            </a:r>
            <a:r>
              <a:rPr dirty="0" sz="20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display</a:t>
            </a:r>
            <a:r>
              <a:rPr dirty="0" sz="20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drivers,</a:t>
            </a:r>
            <a:r>
              <a:rPr dirty="0" sz="20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printer</a:t>
            </a:r>
            <a:r>
              <a:rPr dirty="0" sz="20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drivers,</a:t>
            </a:r>
            <a:r>
              <a:rPr dirty="0" sz="20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video</a:t>
            </a:r>
            <a:r>
              <a:rPr dirty="0" sz="20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miniport</a:t>
            </a:r>
            <a:r>
              <a:rPr dirty="0" sz="20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drivers</a:t>
            </a:r>
            <a:endParaRPr sz="20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000">
              <a:latin typeface="Arial MT"/>
              <a:cs typeface="Arial MT"/>
            </a:endParaRPr>
          </a:p>
          <a:p>
            <a:pPr marL="12700" marR="457834">
              <a:lnSpc>
                <a:spcPct val="90700"/>
              </a:lnSpc>
              <a:spcBef>
                <a:spcPts val="5"/>
              </a:spcBef>
            </a:pPr>
            <a:r>
              <a:rPr dirty="0" sz="2400">
                <a:solidFill>
                  <a:srgbClr val="FFFFFF"/>
                </a:solidFill>
                <a:latin typeface="Arial MT"/>
                <a:cs typeface="Arial MT"/>
              </a:rPr>
              <a:t>Prior </a:t>
            </a:r>
            <a:r>
              <a:rPr dirty="0" sz="2400" spc="-5">
                <a:solidFill>
                  <a:srgbClr val="FFFFFF"/>
                </a:solidFill>
                <a:latin typeface="Arial MT"/>
                <a:cs typeface="Arial MT"/>
              </a:rPr>
              <a:t>to Windows </a:t>
            </a:r>
            <a:r>
              <a:rPr dirty="0" sz="2400">
                <a:solidFill>
                  <a:srgbClr val="FFFFFF"/>
                </a:solidFill>
                <a:latin typeface="Arial MT"/>
                <a:cs typeface="Arial MT"/>
              </a:rPr>
              <a:t>NT </a:t>
            </a:r>
            <a:r>
              <a:rPr dirty="0" sz="2400" spc="-5">
                <a:solidFill>
                  <a:srgbClr val="FFFFFF"/>
                </a:solidFill>
                <a:latin typeface="Arial MT"/>
                <a:cs typeface="Arial MT"/>
              </a:rPr>
              <a:t>4.0, the </a:t>
            </a:r>
            <a:r>
              <a:rPr dirty="0" sz="2400">
                <a:solidFill>
                  <a:srgbClr val="FFFFFF"/>
                </a:solidFill>
                <a:latin typeface="Arial MT"/>
                <a:cs typeface="Arial MT"/>
              </a:rPr>
              <a:t>window manager and </a:t>
            </a:r>
            <a:r>
              <a:rPr dirty="0" sz="2400" spc="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FFFFFF"/>
                </a:solidFill>
                <a:latin typeface="Arial MT"/>
                <a:cs typeface="Arial MT"/>
              </a:rPr>
              <a:t>graphics</a:t>
            </a:r>
            <a:r>
              <a:rPr dirty="0" sz="24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FFFFFF"/>
                </a:solidFill>
                <a:latin typeface="Arial MT"/>
                <a:cs typeface="Arial MT"/>
              </a:rPr>
              <a:t>services</a:t>
            </a:r>
            <a:r>
              <a:rPr dirty="0" sz="24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FFFFFF"/>
                </a:solidFill>
                <a:latin typeface="Arial MT"/>
                <a:cs typeface="Arial MT"/>
              </a:rPr>
              <a:t>were</a:t>
            </a:r>
            <a:r>
              <a:rPr dirty="0" sz="24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FFFFFF"/>
                </a:solidFill>
                <a:latin typeface="Arial MT"/>
                <a:cs typeface="Arial MT"/>
              </a:rPr>
              <a:t>part</a:t>
            </a:r>
            <a:r>
              <a:rPr dirty="0" sz="24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dirty="0" sz="24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dirty="0" sz="24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FFFFFF"/>
                </a:solidFill>
                <a:latin typeface="Arial MT"/>
                <a:cs typeface="Arial MT"/>
              </a:rPr>
              <a:t>user-mode</a:t>
            </a:r>
            <a:r>
              <a:rPr dirty="0" sz="24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Arial MT"/>
                <a:cs typeface="Arial MT"/>
              </a:rPr>
              <a:t>Win32 </a:t>
            </a:r>
            <a:r>
              <a:rPr dirty="0" sz="2400" spc="-65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Arial MT"/>
                <a:cs typeface="Arial MT"/>
              </a:rPr>
              <a:t>subsystem</a:t>
            </a:r>
            <a:r>
              <a:rPr dirty="0" sz="24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FFFFFF"/>
                </a:solidFill>
                <a:latin typeface="Arial MT"/>
                <a:cs typeface="Arial MT"/>
              </a:rPr>
              <a:t>process.</a:t>
            </a:r>
            <a:endParaRPr sz="2400">
              <a:latin typeface="Arial MT"/>
              <a:cs typeface="Arial MT"/>
            </a:endParaRPr>
          </a:p>
          <a:p>
            <a:pPr marL="12700" marR="630555">
              <a:lnSpc>
                <a:spcPts val="2120"/>
              </a:lnSpc>
              <a:spcBef>
                <a:spcPts val="2340"/>
              </a:spcBef>
            </a:pP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Is Windows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Less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 Stable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with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Win32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 USER and 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GDI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in Kernel </a:t>
            </a:r>
            <a:r>
              <a:rPr dirty="0" sz="2000" spc="-54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Mode?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26" name="object 2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dirty="0"/>
              <a:t>32</a:t>
            </a:fld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3290" y="224443"/>
            <a:ext cx="2323406" cy="76061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84175" y="254001"/>
            <a:ext cx="2228215" cy="635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Executive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511232" y="1300941"/>
            <a:ext cx="7523480" cy="5328920"/>
            <a:chOff x="511232" y="1300941"/>
            <a:chExt cx="7523480" cy="532892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1232" y="1300941"/>
              <a:ext cx="4804756" cy="477981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6170" y="1808018"/>
              <a:ext cx="261850" cy="266007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11232" y="1670858"/>
              <a:ext cx="7523017" cy="540327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93370" y="2211185"/>
              <a:ext cx="199505" cy="19950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68432" y="2103119"/>
              <a:ext cx="1916083" cy="407323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93370" y="2531225"/>
              <a:ext cx="199505" cy="195349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68432" y="2423159"/>
              <a:ext cx="1778923" cy="403167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93370" y="2847108"/>
              <a:ext cx="199505" cy="199505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68432" y="2739044"/>
              <a:ext cx="1778923" cy="407323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93370" y="3162992"/>
              <a:ext cx="199505" cy="199505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68432" y="3054927"/>
              <a:ext cx="3341716" cy="407323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93370" y="3483032"/>
              <a:ext cx="199505" cy="199505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68432" y="3374967"/>
              <a:ext cx="2385752" cy="403167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93370" y="3798915"/>
              <a:ext cx="199505" cy="199505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68432" y="3690850"/>
              <a:ext cx="1916083" cy="407323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93370" y="4118956"/>
              <a:ext cx="199505" cy="195349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68432" y="4010890"/>
              <a:ext cx="2793076" cy="403167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993370" y="4434840"/>
              <a:ext cx="199505" cy="199505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968432" y="4326774"/>
              <a:ext cx="1458883" cy="407323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993370" y="4750723"/>
              <a:ext cx="199505" cy="199505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968432" y="4642658"/>
              <a:ext cx="1766454" cy="407323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993370" y="5070763"/>
              <a:ext cx="199505" cy="199505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968432" y="4962698"/>
              <a:ext cx="2464723" cy="403167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536170" y="5403272"/>
              <a:ext cx="261850" cy="261850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511232" y="5266112"/>
              <a:ext cx="4692534" cy="540327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536170" y="5848003"/>
              <a:ext cx="261850" cy="261850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511232" y="5710843"/>
              <a:ext cx="5440680" cy="540327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536170" y="6280265"/>
              <a:ext cx="261850" cy="261850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511232" y="6138948"/>
              <a:ext cx="7028411" cy="490450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549274" y="1388005"/>
              <a:ext cx="204893" cy="204893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549274" y="1823361"/>
              <a:ext cx="204893" cy="204893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006474" y="2224173"/>
              <a:ext cx="149013" cy="149013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006474" y="2541673"/>
              <a:ext cx="149013" cy="149013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006474" y="2859173"/>
              <a:ext cx="149013" cy="149013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006474" y="3176673"/>
              <a:ext cx="149013" cy="149013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006474" y="3494173"/>
              <a:ext cx="149013" cy="149013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006474" y="3811673"/>
              <a:ext cx="149013" cy="149013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006474" y="4129173"/>
              <a:ext cx="149013" cy="149013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006474" y="4446673"/>
              <a:ext cx="149013" cy="149013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006474" y="4764172"/>
              <a:ext cx="149013" cy="149013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006474" y="5081672"/>
              <a:ext cx="149013" cy="149013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549274" y="5417460"/>
              <a:ext cx="204893" cy="204893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549274" y="5861960"/>
              <a:ext cx="204893" cy="204893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549274" y="6293760"/>
              <a:ext cx="204893" cy="204893"/>
            </a:xfrm>
            <a:prstGeom prst="rect">
              <a:avLst/>
            </a:prstGeom>
          </p:spPr>
        </p:pic>
      </p:grpSp>
      <p:sp>
        <p:nvSpPr>
          <p:cNvPr id="49" name="object 49"/>
          <p:cNvSpPr txBox="1"/>
          <p:nvPr/>
        </p:nvSpPr>
        <p:spPr>
          <a:xfrm>
            <a:off x="822334" y="1200722"/>
            <a:ext cx="7169150" cy="5367020"/>
          </a:xfrm>
          <a:prstGeom prst="rect">
            <a:avLst/>
          </a:prstGeom>
        </p:spPr>
        <p:txBody>
          <a:bodyPr wrap="square" lIns="0" tIns="11239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85"/>
              </a:spcBef>
            </a:pPr>
            <a:r>
              <a:rPr dirty="0" sz="2200">
                <a:solidFill>
                  <a:srgbClr val="FFFFFF"/>
                </a:solidFill>
                <a:latin typeface="Arial MT"/>
                <a:cs typeface="Arial MT"/>
              </a:rPr>
              <a:t>Upper</a:t>
            </a:r>
            <a:r>
              <a:rPr dirty="0" sz="22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200">
                <a:solidFill>
                  <a:srgbClr val="FFFFFF"/>
                </a:solidFill>
                <a:latin typeface="Arial MT"/>
                <a:cs typeface="Arial MT"/>
              </a:rPr>
              <a:t>layer</a:t>
            </a:r>
            <a:r>
              <a:rPr dirty="0" sz="22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20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dirty="0" sz="22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FFFFFF"/>
                </a:solidFill>
                <a:latin typeface="Arial MT"/>
                <a:cs typeface="Arial MT"/>
              </a:rPr>
              <a:t>the operating system</a:t>
            </a:r>
            <a:endParaRPr sz="22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790"/>
              </a:spcBef>
            </a:pPr>
            <a:r>
              <a:rPr dirty="0" sz="2200">
                <a:solidFill>
                  <a:srgbClr val="FFFFFF"/>
                </a:solidFill>
                <a:latin typeface="Arial MT"/>
                <a:cs typeface="Arial MT"/>
              </a:rPr>
              <a:t>Provides</a:t>
            </a:r>
            <a:r>
              <a:rPr dirty="0" sz="2200" spc="-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200">
                <a:solidFill>
                  <a:srgbClr val="FFFFFF"/>
                </a:solidFill>
                <a:latin typeface="Arial MT"/>
                <a:cs typeface="Arial MT"/>
              </a:rPr>
              <a:t>“generic</a:t>
            </a:r>
            <a:r>
              <a:rPr dirty="0" sz="2200" spc="-5">
                <a:solidFill>
                  <a:srgbClr val="FFFFFF"/>
                </a:solidFill>
                <a:latin typeface="Arial MT"/>
                <a:cs typeface="Arial MT"/>
              </a:rPr>
              <a:t> operating</a:t>
            </a:r>
            <a:r>
              <a:rPr dirty="0" sz="220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FFFFFF"/>
                </a:solidFill>
                <a:latin typeface="Arial MT"/>
                <a:cs typeface="Arial MT"/>
              </a:rPr>
              <a:t>system” functions </a:t>
            </a:r>
            <a:r>
              <a:rPr dirty="0" sz="2200">
                <a:solidFill>
                  <a:srgbClr val="FFFFFF"/>
                </a:solidFill>
                <a:latin typeface="Arial MT"/>
                <a:cs typeface="Arial MT"/>
              </a:rPr>
              <a:t>(“services”)</a:t>
            </a:r>
            <a:endParaRPr sz="2200">
              <a:latin typeface="Arial MT"/>
              <a:cs typeface="Arial MT"/>
            </a:endParaRPr>
          </a:p>
          <a:p>
            <a:pPr marL="412115" marR="5155565">
              <a:lnSpc>
                <a:spcPct val="130200"/>
              </a:lnSpc>
              <a:spcBef>
                <a:spcPts val="95"/>
              </a:spcBef>
            </a:pPr>
            <a:r>
              <a:rPr dirty="0" sz="1600">
                <a:solidFill>
                  <a:srgbClr val="FFFFFF"/>
                </a:solidFill>
                <a:latin typeface="Arial MT"/>
                <a:cs typeface="Arial MT"/>
              </a:rPr>
              <a:t>Process</a:t>
            </a:r>
            <a:r>
              <a:rPr dirty="0" sz="1600" spc="-10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600">
                <a:solidFill>
                  <a:srgbClr val="FFFFFF"/>
                </a:solidFill>
                <a:latin typeface="Arial MT"/>
                <a:cs typeface="Arial MT"/>
              </a:rPr>
              <a:t>Manager </a:t>
            </a:r>
            <a:r>
              <a:rPr dirty="0" sz="1600" spc="-43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600" spc="-5">
                <a:solidFill>
                  <a:srgbClr val="FFFFFF"/>
                </a:solidFill>
                <a:latin typeface="Arial MT"/>
                <a:cs typeface="Arial MT"/>
              </a:rPr>
              <a:t>Object </a:t>
            </a:r>
            <a:r>
              <a:rPr dirty="0" sz="1600">
                <a:solidFill>
                  <a:srgbClr val="FFFFFF"/>
                </a:solidFill>
                <a:latin typeface="Arial MT"/>
                <a:cs typeface="Arial MT"/>
              </a:rPr>
              <a:t>Manager </a:t>
            </a:r>
            <a:r>
              <a:rPr dirty="0" sz="1600" spc="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600">
                <a:solidFill>
                  <a:srgbClr val="FFFFFF"/>
                </a:solidFill>
                <a:latin typeface="Arial MT"/>
                <a:cs typeface="Arial MT"/>
              </a:rPr>
              <a:t>Cache</a:t>
            </a:r>
            <a:r>
              <a:rPr dirty="0" sz="1600" spc="-3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600">
                <a:solidFill>
                  <a:srgbClr val="FFFFFF"/>
                </a:solidFill>
                <a:latin typeface="Arial MT"/>
                <a:cs typeface="Arial MT"/>
              </a:rPr>
              <a:t>Manager</a:t>
            </a:r>
            <a:endParaRPr sz="1600">
              <a:latin typeface="Arial MT"/>
              <a:cs typeface="Arial MT"/>
            </a:endParaRPr>
          </a:p>
          <a:p>
            <a:pPr marL="412115" marR="3721100">
              <a:lnSpc>
                <a:spcPct val="130200"/>
              </a:lnSpc>
            </a:pPr>
            <a:r>
              <a:rPr dirty="0" sz="1600">
                <a:solidFill>
                  <a:srgbClr val="FFFFFF"/>
                </a:solidFill>
                <a:latin typeface="Arial MT"/>
                <a:cs typeface="Arial MT"/>
              </a:rPr>
              <a:t>LPC</a:t>
            </a:r>
            <a:r>
              <a:rPr dirty="0" sz="160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600">
                <a:solidFill>
                  <a:srgbClr val="FFFFFF"/>
                </a:solidFill>
                <a:latin typeface="Arial MT"/>
                <a:cs typeface="Arial MT"/>
              </a:rPr>
              <a:t>(local</a:t>
            </a:r>
            <a:r>
              <a:rPr dirty="0" sz="16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600">
                <a:solidFill>
                  <a:srgbClr val="FFFFFF"/>
                </a:solidFill>
                <a:latin typeface="Arial MT"/>
                <a:cs typeface="Arial MT"/>
              </a:rPr>
              <a:t>procedure</a:t>
            </a:r>
            <a:r>
              <a:rPr dirty="0" sz="160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600">
                <a:solidFill>
                  <a:srgbClr val="FFFFFF"/>
                </a:solidFill>
                <a:latin typeface="Arial MT"/>
                <a:cs typeface="Arial MT"/>
              </a:rPr>
              <a:t>call)</a:t>
            </a:r>
            <a:r>
              <a:rPr dirty="0" sz="160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600" spc="-5">
                <a:solidFill>
                  <a:srgbClr val="FFFFFF"/>
                </a:solidFill>
                <a:latin typeface="Arial MT"/>
                <a:cs typeface="Arial MT"/>
              </a:rPr>
              <a:t>Facility </a:t>
            </a:r>
            <a:r>
              <a:rPr dirty="0" sz="1600" spc="-43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600" spc="-5">
                <a:solidFill>
                  <a:srgbClr val="FFFFFF"/>
                </a:solidFill>
                <a:latin typeface="Arial MT"/>
                <a:cs typeface="Arial MT"/>
              </a:rPr>
              <a:t>Configuration </a:t>
            </a:r>
            <a:r>
              <a:rPr dirty="0" sz="1600">
                <a:solidFill>
                  <a:srgbClr val="FFFFFF"/>
                </a:solidFill>
                <a:latin typeface="Arial MT"/>
                <a:cs typeface="Arial MT"/>
              </a:rPr>
              <a:t>Manager</a:t>
            </a:r>
            <a:endParaRPr sz="1600">
              <a:latin typeface="Arial MT"/>
              <a:cs typeface="Arial MT"/>
            </a:endParaRPr>
          </a:p>
          <a:p>
            <a:pPr marL="412115">
              <a:lnSpc>
                <a:spcPct val="100000"/>
              </a:lnSpc>
              <a:spcBef>
                <a:spcPts val="580"/>
              </a:spcBef>
            </a:pPr>
            <a:r>
              <a:rPr dirty="0" sz="1600">
                <a:solidFill>
                  <a:srgbClr val="FFFFFF"/>
                </a:solidFill>
                <a:latin typeface="Arial MT"/>
                <a:cs typeface="Arial MT"/>
              </a:rPr>
              <a:t>Memory</a:t>
            </a:r>
            <a:r>
              <a:rPr dirty="0" sz="1600" spc="-5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600">
                <a:solidFill>
                  <a:srgbClr val="FFFFFF"/>
                </a:solidFill>
                <a:latin typeface="Arial MT"/>
                <a:cs typeface="Arial MT"/>
              </a:rPr>
              <a:t>Manager</a:t>
            </a:r>
            <a:endParaRPr sz="1600">
              <a:latin typeface="Arial MT"/>
              <a:cs typeface="Arial MT"/>
            </a:endParaRPr>
          </a:p>
          <a:p>
            <a:pPr marL="412115" marR="4285615">
              <a:lnSpc>
                <a:spcPct val="130200"/>
              </a:lnSpc>
            </a:pPr>
            <a:r>
              <a:rPr dirty="0" sz="1600" spc="-5">
                <a:solidFill>
                  <a:srgbClr val="FFFFFF"/>
                </a:solidFill>
                <a:latin typeface="Arial MT"/>
                <a:cs typeface="Arial MT"/>
              </a:rPr>
              <a:t>Security Reference</a:t>
            </a:r>
            <a:r>
              <a:rPr dirty="0" sz="160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600" spc="-5">
                <a:solidFill>
                  <a:srgbClr val="FFFFFF"/>
                </a:solidFill>
                <a:latin typeface="Arial MT"/>
                <a:cs typeface="Arial MT"/>
              </a:rPr>
              <a:t>Monitor </a:t>
            </a:r>
            <a:r>
              <a:rPr dirty="0" sz="1600" spc="-4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600" spc="-5">
                <a:solidFill>
                  <a:srgbClr val="FFFFFF"/>
                </a:solidFill>
                <a:latin typeface="Arial MT"/>
                <a:cs typeface="Arial MT"/>
              </a:rPr>
              <a:t>I/O</a:t>
            </a:r>
            <a:r>
              <a:rPr dirty="0" sz="16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600">
                <a:solidFill>
                  <a:srgbClr val="FFFFFF"/>
                </a:solidFill>
                <a:latin typeface="Arial MT"/>
                <a:cs typeface="Arial MT"/>
              </a:rPr>
              <a:t>Manager</a:t>
            </a:r>
            <a:endParaRPr sz="1600">
              <a:latin typeface="Arial MT"/>
              <a:cs typeface="Arial MT"/>
            </a:endParaRPr>
          </a:p>
          <a:p>
            <a:pPr marL="412115">
              <a:lnSpc>
                <a:spcPct val="100000"/>
              </a:lnSpc>
              <a:spcBef>
                <a:spcPts val="580"/>
              </a:spcBef>
            </a:pPr>
            <a:r>
              <a:rPr dirty="0" sz="1600">
                <a:solidFill>
                  <a:srgbClr val="FFFFFF"/>
                </a:solidFill>
                <a:latin typeface="Arial MT"/>
                <a:cs typeface="Arial MT"/>
              </a:rPr>
              <a:t>Power</a:t>
            </a:r>
            <a:r>
              <a:rPr dirty="0" sz="1600" spc="-5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600">
                <a:solidFill>
                  <a:srgbClr val="FFFFFF"/>
                </a:solidFill>
                <a:latin typeface="Arial MT"/>
                <a:cs typeface="Arial MT"/>
              </a:rPr>
              <a:t>Manager</a:t>
            </a:r>
            <a:endParaRPr sz="1600">
              <a:latin typeface="Arial MT"/>
              <a:cs typeface="Arial MT"/>
            </a:endParaRPr>
          </a:p>
          <a:p>
            <a:pPr marL="412115">
              <a:lnSpc>
                <a:spcPct val="100000"/>
              </a:lnSpc>
              <a:spcBef>
                <a:spcPts val="580"/>
              </a:spcBef>
            </a:pPr>
            <a:r>
              <a:rPr dirty="0" sz="1600">
                <a:solidFill>
                  <a:srgbClr val="FFFFFF"/>
                </a:solidFill>
                <a:latin typeface="Arial MT"/>
                <a:cs typeface="Arial MT"/>
              </a:rPr>
              <a:t>Plug-and-Play</a:t>
            </a:r>
            <a:r>
              <a:rPr dirty="0" sz="1600" spc="-5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600">
                <a:solidFill>
                  <a:srgbClr val="FFFFFF"/>
                </a:solidFill>
                <a:latin typeface="Arial MT"/>
                <a:cs typeface="Arial MT"/>
              </a:rPr>
              <a:t>Manager</a:t>
            </a:r>
            <a:endParaRPr sz="16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565"/>
              </a:spcBef>
            </a:pPr>
            <a:r>
              <a:rPr dirty="0" sz="2200">
                <a:solidFill>
                  <a:srgbClr val="FFFFFF"/>
                </a:solidFill>
                <a:latin typeface="Arial MT"/>
                <a:cs typeface="Arial MT"/>
              </a:rPr>
              <a:t>Almost</a:t>
            </a:r>
            <a:r>
              <a:rPr dirty="0" sz="22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FFFFFF"/>
                </a:solidFill>
                <a:latin typeface="Arial MT"/>
                <a:cs typeface="Arial MT"/>
              </a:rPr>
              <a:t>completely</a:t>
            </a:r>
            <a:r>
              <a:rPr dirty="0" sz="22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FFFFFF"/>
                </a:solidFill>
                <a:latin typeface="Arial MT"/>
                <a:cs typeface="Arial MT"/>
              </a:rPr>
              <a:t>portable </a:t>
            </a:r>
            <a:r>
              <a:rPr dirty="0" sz="2200">
                <a:solidFill>
                  <a:srgbClr val="FFFFFF"/>
                </a:solidFill>
                <a:latin typeface="Arial MT"/>
                <a:cs typeface="Arial MT"/>
              </a:rPr>
              <a:t>C</a:t>
            </a:r>
            <a:r>
              <a:rPr dirty="0" sz="2200" spc="-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200">
                <a:solidFill>
                  <a:srgbClr val="FFFFFF"/>
                </a:solidFill>
                <a:latin typeface="Arial MT"/>
                <a:cs typeface="Arial MT"/>
              </a:rPr>
              <a:t>code</a:t>
            </a:r>
            <a:endParaRPr sz="22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860"/>
              </a:spcBef>
            </a:pPr>
            <a:r>
              <a:rPr dirty="0" sz="2200">
                <a:solidFill>
                  <a:srgbClr val="FFFFFF"/>
                </a:solidFill>
                <a:latin typeface="Arial MT"/>
                <a:cs typeface="Arial MT"/>
              </a:rPr>
              <a:t>Runs</a:t>
            </a:r>
            <a:r>
              <a:rPr dirty="0" sz="220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20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dirty="0" sz="22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200">
                <a:solidFill>
                  <a:srgbClr val="FFFFFF"/>
                </a:solidFill>
                <a:latin typeface="Arial MT"/>
                <a:cs typeface="Arial MT"/>
              </a:rPr>
              <a:t>kernel</a:t>
            </a:r>
            <a:r>
              <a:rPr dirty="0" sz="22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200">
                <a:solidFill>
                  <a:srgbClr val="FFFFFF"/>
                </a:solidFill>
                <a:latin typeface="Arial MT"/>
                <a:cs typeface="Arial MT"/>
              </a:rPr>
              <a:t>(“privileged”,</a:t>
            </a:r>
            <a:r>
              <a:rPr dirty="0" sz="220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200">
                <a:solidFill>
                  <a:srgbClr val="FFFFFF"/>
                </a:solidFill>
                <a:latin typeface="Arial MT"/>
                <a:cs typeface="Arial MT"/>
              </a:rPr>
              <a:t>ring</a:t>
            </a:r>
            <a:r>
              <a:rPr dirty="0" sz="22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200">
                <a:solidFill>
                  <a:srgbClr val="FFFFFF"/>
                </a:solidFill>
                <a:latin typeface="Arial MT"/>
                <a:cs typeface="Arial MT"/>
              </a:rPr>
              <a:t>0)</a:t>
            </a:r>
            <a:r>
              <a:rPr dirty="0" sz="220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200">
                <a:solidFill>
                  <a:srgbClr val="FFFFFF"/>
                </a:solidFill>
                <a:latin typeface="Arial MT"/>
                <a:cs typeface="Arial MT"/>
              </a:rPr>
              <a:t>mode</a:t>
            </a:r>
            <a:endParaRPr sz="22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760"/>
              </a:spcBef>
            </a:pPr>
            <a:r>
              <a:rPr dirty="0" sz="2200">
                <a:solidFill>
                  <a:srgbClr val="FFFFFF"/>
                </a:solidFill>
                <a:latin typeface="Arial MT"/>
                <a:cs typeface="Arial MT"/>
              </a:rPr>
              <a:t>Most</a:t>
            </a:r>
            <a:r>
              <a:rPr dirty="0" sz="2200" spc="-5">
                <a:solidFill>
                  <a:srgbClr val="FFFFFF"/>
                </a:solidFill>
                <a:latin typeface="Arial MT"/>
                <a:cs typeface="Arial MT"/>
              </a:rPr>
              <a:t> interfaces</a:t>
            </a:r>
            <a:r>
              <a:rPr dirty="0" sz="220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dirty="0" sz="2200" spc="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FFFFFF"/>
                </a:solidFill>
                <a:latin typeface="Arial MT"/>
                <a:cs typeface="Arial MT"/>
              </a:rPr>
              <a:t>executive</a:t>
            </a:r>
            <a:r>
              <a:rPr dirty="0" sz="2200" spc="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200">
                <a:solidFill>
                  <a:srgbClr val="FFFFFF"/>
                </a:solidFill>
                <a:latin typeface="Arial MT"/>
                <a:cs typeface="Arial MT"/>
              </a:rPr>
              <a:t>services not </a:t>
            </a:r>
            <a:r>
              <a:rPr dirty="0" sz="2200" spc="-5">
                <a:solidFill>
                  <a:srgbClr val="FFFFFF"/>
                </a:solidFill>
                <a:latin typeface="Arial MT"/>
                <a:cs typeface="Arial MT"/>
              </a:rPr>
              <a:t>documented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50" name="object 50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dirty="0"/>
              <a:t>32</a:t>
            </a:fld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8476" y="224443"/>
            <a:ext cx="1587731" cy="76061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7975" y="254001"/>
            <a:ext cx="1494155" cy="635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Kernel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511232" y="1454726"/>
            <a:ext cx="7926705" cy="4992370"/>
            <a:chOff x="511232" y="1454726"/>
            <a:chExt cx="7926705" cy="499237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1232" y="1454726"/>
              <a:ext cx="5415741" cy="50292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59625" y="1978429"/>
              <a:ext cx="236912" cy="23691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34687" y="1849581"/>
              <a:ext cx="7173883" cy="44473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92134" y="2194560"/>
              <a:ext cx="581890" cy="432261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59625" y="2651759"/>
              <a:ext cx="236912" cy="236912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34687" y="2522912"/>
              <a:ext cx="7265323" cy="44473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92134" y="2855421"/>
              <a:ext cx="6679275" cy="432261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36170" y="3345872"/>
              <a:ext cx="282632" cy="278476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11232" y="3196243"/>
              <a:ext cx="2319251" cy="577734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59625" y="3794759"/>
              <a:ext cx="236912" cy="236912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34687" y="3665912"/>
              <a:ext cx="5715000" cy="494607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59625" y="4189613"/>
              <a:ext cx="236912" cy="236912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34687" y="4060767"/>
              <a:ext cx="4418214" cy="494607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59625" y="4596938"/>
              <a:ext cx="236912" cy="236912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34687" y="4468090"/>
              <a:ext cx="7302729" cy="444730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479665" y="4796443"/>
              <a:ext cx="939338" cy="432261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159625" y="5257799"/>
              <a:ext cx="236912" cy="236912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134687" y="5128952"/>
              <a:ext cx="5079075" cy="494607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36170" y="5681748"/>
              <a:ext cx="282632" cy="282632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511232" y="5532119"/>
              <a:ext cx="4044141" cy="577734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159625" y="6134792"/>
              <a:ext cx="236912" cy="232756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134687" y="6005945"/>
              <a:ext cx="7173883" cy="440574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549274" y="1544638"/>
              <a:ext cx="223520" cy="223520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171574" y="1990830"/>
              <a:ext cx="186266" cy="186266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171574" y="2663930"/>
              <a:ext cx="186266" cy="186266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549274" y="3357690"/>
              <a:ext cx="223520" cy="223520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171574" y="3806932"/>
              <a:ext cx="186266" cy="186266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171574" y="4200632"/>
              <a:ext cx="186266" cy="186266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171574" y="4607032"/>
              <a:ext cx="186266" cy="186266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171574" y="5267431"/>
              <a:ext cx="186266" cy="186266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549274" y="5694489"/>
              <a:ext cx="223520" cy="223519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171574" y="6143731"/>
              <a:ext cx="186266" cy="186266"/>
            </a:xfrm>
            <a:prstGeom prst="rect">
              <a:avLst/>
            </a:prstGeom>
          </p:spPr>
        </p:pic>
      </p:grpSp>
      <p:sp>
        <p:nvSpPr>
          <p:cNvPr id="37" name="object 37"/>
          <p:cNvSpPr txBox="1"/>
          <p:nvPr/>
        </p:nvSpPr>
        <p:spPr>
          <a:xfrm>
            <a:off x="893773" y="1337883"/>
            <a:ext cx="7513955" cy="5055870"/>
          </a:xfrm>
          <a:prstGeom prst="rect">
            <a:avLst/>
          </a:prstGeom>
        </p:spPr>
        <p:txBody>
          <a:bodyPr wrap="square" lIns="0" tIns="12509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85"/>
              </a:spcBef>
            </a:pPr>
            <a:r>
              <a:rPr dirty="0" sz="2400">
                <a:solidFill>
                  <a:srgbClr val="FFFFFF"/>
                </a:solidFill>
                <a:latin typeface="Arial MT"/>
                <a:cs typeface="Arial MT"/>
              </a:rPr>
              <a:t>Lower</a:t>
            </a:r>
            <a:r>
              <a:rPr dirty="0" sz="24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FFFFFF"/>
                </a:solidFill>
                <a:latin typeface="Arial MT"/>
                <a:cs typeface="Arial MT"/>
              </a:rPr>
              <a:t>layers</a:t>
            </a:r>
            <a:r>
              <a:rPr dirty="0" sz="24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dirty="0" sz="24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Arial MT"/>
                <a:cs typeface="Arial MT"/>
              </a:rPr>
              <a:t>the operating system</a:t>
            </a:r>
            <a:endParaRPr sz="2400">
              <a:latin typeface="Arial MT"/>
              <a:cs typeface="Arial MT"/>
            </a:endParaRPr>
          </a:p>
          <a:p>
            <a:pPr marL="633095" marR="130810" indent="6350">
              <a:lnSpc>
                <a:spcPts val="2220"/>
              </a:lnSpc>
              <a:spcBef>
                <a:spcPts val="965"/>
              </a:spcBef>
            </a:pP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Implements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processor-dependent 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functions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(x86 vs. 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Itanium </a:t>
            </a:r>
            <a:r>
              <a:rPr dirty="0" sz="2000" spc="-54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etc.)</a:t>
            </a:r>
            <a:endParaRPr sz="2000">
              <a:latin typeface="Arial MT"/>
              <a:cs typeface="Arial MT"/>
            </a:endParaRPr>
          </a:p>
          <a:p>
            <a:pPr marL="633095" marR="59690" indent="6350">
              <a:lnSpc>
                <a:spcPts val="2120"/>
              </a:lnSpc>
              <a:spcBef>
                <a:spcPts val="940"/>
              </a:spcBef>
            </a:pP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Also 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implements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many processor-independent 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functions that </a:t>
            </a:r>
            <a:r>
              <a:rPr dirty="0" sz="2000" spc="-54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are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closely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 associated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with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 processor-dependent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 functions</a:t>
            </a:r>
            <a:endParaRPr sz="20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810"/>
              </a:spcBef>
            </a:pPr>
            <a:r>
              <a:rPr dirty="0" sz="2400">
                <a:solidFill>
                  <a:srgbClr val="FFFFFF"/>
                </a:solidFill>
                <a:latin typeface="Arial MT"/>
                <a:cs typeface="Arial MT"/>
              </a:rPr>
              <a:t>Main</a:t>
            </a:r>
            <a:r>
              <a:rPr dirty="0" sz="2400" spc="-5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FFFFFF"/>
                </a:solidFill>
                <a:latin typeface="Arial MT"/>
                <a:cs typeface="Arial MT"/>
              </a:rPr>
              <a:t>services</a:t>
            </a:r>
            <a:endParaRPr sz="2400">
              <a:latin typeface="Arial MT"/>
              <a:cs typeface="Arial MT"/>
            </a:endParaRPr>
          </a:p>
          <a:p>
            <a:pPr marL="639445" marR="1598930">
              <a:lnSpc>
                <a:spcPct val="129200"/>
              </a:lnSpc>
              <a:spcBef>
                <a:spcPts val="65"/>
              </a:spcBef>
            </a:pP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Thread</a:t>
            </a:r>
            <a:r>
              <a:rPr dirty="0" sz="2000" spc="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waiting,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 scheduling</a:t>
            </a:r>
            <a:r>
              <a:rPr dirty="0" sz="2000" spc="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&amp;</a:t>
            </a:r>
            <a:r>
              <a:rPr dirty="0" sz="2000" spc="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context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switching </a:t>
            </a:r>
            <a:r>
              <a:rPr dirty="0" sz="2000" spc="-54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Exception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 and 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interrupt dispatching</a:t>
            </a:r>
            <a:endParaRPr sz="2000">
              <a:latin typeface="Arial MT"/>
              <a:cs typeface="Arial MT"/>
            </a:endParaRPr>
          </a:p>
          <a:p>
            <a:pPr marL="633095" marR="5080" indent="6350">
              <a:lnSpc>
                <a:spcPts val="2120"/>
              </a:lnSpc>
              <a:spcBef>
                <a:spcPts val="1105"/>
              </a:spcBef>
            </a:pP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Operating</a:t>
            </a:r>
            <a:r>
              <a:rPr dirty="0" sz="2000" spc="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system</a:t>
            </a:r>
            <a:r>
              <a:rPr dirty="0" sz="2000" spc="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synchronization</a:t>
            </a:r>
            <a:r>
              <a:rPr dirty="0" sz="2000" spc="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primitives</a:t>
            </a:r>
            <a:r>
              <a:rPr dirty="0" sz="2000" spc="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(different</a:t>
            </a:r>
            <a:r>
              <a:rPr dirty="0" sz="2000" spc="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for</a:t>
            </a:r>
            <a:r>
              <a:rPr dirty="0" sz="2000" spc="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MP </a:t>
            </a:r>
            <a:r>
              <a:rPr dirty="0" sz="2000" spc="-54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vs.</a:t>
            </a:r>
            <a:r>
              <a:rPr dirty="0" sz="20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UP)</a:t>
            </a:r>
            <a:endParaRPr sz="2000">
              <a:latin typeface="Arial MT"/>
              <a:cs typeface="Arial MT"/>
            </a:endParaRPr>
          </a:p>
          <a:p>
            <a:pPr marL="639445">
              <a:lnSpc>
                <a:spcPct val="100000"/>
              </a:lnSpc>
              <a:spcBef>
                <a:spcPts val="655"/>
              </a:spcBef>
            </a:pP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dirty="0" sz="20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few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dirty="0" sz="20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these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are</a:t>
            </a:r>
            <a:r>
              <a:rPr dirty="0" sz="20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exposed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 to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user</a:t>
            </a:r>
            <a:r>
              <a:rPr dirty="0" sz="20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mode</a:t>
            </a:r>
            <a:endParaRPr sz="20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855"/>
              </a:spcBef>
            </a:pPr>
            <a:r>
              <a:rPr dirty="0" sz="2400">
                <a:solidFill>
                  <a:srgbClr val="FFFFFF"/>
                </a:solidFill>
                <a:latin typeface="Arial MT"/>
                <a:cs typeface="Arial MT"/>
              </a:rPr>
              <a:t>Not</a:t>
            </a:r>
            <a:r>
              <a:rPr dirty="0" sz="2400" spc="-3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dirty="0" sz="2400" spc="-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FFFFFF"/>
                </a:solidFill>
                <a:latin typeface="Arial MT"/>
                <a:cs typeface="Arial MT"/>
              </a:rPr>
              <a:t>classic</a:t>
            </a:r>
            <a:r>
              <a:rPr dirty="0" sz="2400" spc="-3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FFFFFF"/>
                </a:solidFill>
                <a:latin typeface="Arial MT"/>
                <a:cs typeface="Arial MT"/>
              </a:rPr>
              <a:t>“microkernel”</a:t>
            </a:r>
            <a:endParaRPr sz="2400">
              <a:latin typeface="Arial MT"/>
              <a:cs typeface="Arial MT"/>
            </a:endParaRPr>
          </a:p>
          <a:p>
            <a:pPr marL="639445">
              <a:lnSpc>
                <a:spcPct val="100000"/>
              </a:lnSpc>
              <a:spcBef>
                <a:spcPts val="765"/>
              </a:spcBef>
            </a:pP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shares</a:t>
            </a:r>
            <a:r>
              <a:rPr dirty="0" sz="20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address</a:t>
            </a:r>
            <a:r>
              <a:rPr dirty="0" sz="20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space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 with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rest</a:t>
            </a:r>
            <a:r>
              <a:rPr dirty="0" sz="20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dirty="0" sz="20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kernel-mode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 components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38" name="object 3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dirty="0"/>
              <a:t>32</a:t>
            </a:fld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3661" y="149628"/>
            <a:ext cx="7859683" cy="76061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31775" y="177801"/>
            <a:ext cx="7762240" cy="635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478270" algn="l"/>
              </a:tabLst>
            </a:pPr>
            <a:r>
              <a:rPr dirty="0"/>
              <a:t>HAL -</a:t>
            </a:r>
            <a:r>
              <a:rPr dirty="0" spc="-5"/>
              <a:t> </a:t>
            </a:r>
            <a:r>
              <a:rPr dirty="0"/>
              <a:t>Hardware Abs</a:t>
            </a:r>
            <a:r>
              <a:rPr dirty="0" spc="-5"/>
              <a:t>t</a:t>
            </a:r>
            <a:r>
              <a:rPr dirty="0"/>
              <a:t>rac</a:t>
            </a:r>
            <a:r>
              <a:rPr dirty="0" spc="-5"/>
              <a:t>t</a:t>
            </a:r>
            <a:r>
              <a:rPr dirty="0"/>
              <a:t>ion	Layer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207818" y="1305098"/>
            <a:ext cx="7444105" cy="3861435"/>
            <a:chOff x="207818" y="1305098"/>
            <a:chExt cx="7444105" cy="3861435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7818" y="1305098"/>
              <a:ext cx="6425737" cy="432261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89956" y="1766454"/>
              <a:ext cx="236912" cy="232756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65018" y="1637606"/>
              <a:ext cx="6616931" cy="49045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47156" y="2148840"/>
              <a:ext cx="216130" cy="21613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22218" y="2028305"/>
              <a:ext cx="5029200" cy="45720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47156" y="2502130"/>
              <a:ext cx="216130" cy="21613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22218" y="2385753"/>
              <a:ext cx="4584468" cy="453043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32756" y="2867890"/>
              <a:ext cx="236912" cy="236912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07818" y="2739043"/>
              <a:ext cx="5789814" cy="494607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89956" y="3262745"/>
              <a:ext cx="236912" cy="236912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65018" y="3133898"/>
              <a:ext cx="6970222" cy="494607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89956" y="3670069"/>
              <a:ext cx="236912" cy="236912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65018" y="3541221"/>
              <a:ext cx="6986846" cy="494607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32756" y="4064923"/>
              <a:ext cx="236912" cy="232756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07818" y="3936076"/>
              <a:ext cx="4243646" cy="494607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89956" y="4455621"/>
              <a:ext cx="236912" cy="236912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65018" y="4326775"/>
              <a:ext cx="4102331" cy="494607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89956" y="4850476"/>
              <a:ext cx="236912" cy="236912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65018" y="4721629"/>
              <a:ext cx="4954385" cy="444730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244474" y="1383772"/>
              <a:ext cx="186266" cy="186266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701674" y="1774932"/>
              <a:ext cx="186266" cy="186266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158874" y="2158302"/>
              <a:ext cx="167640" cy="167639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158874" y="2513902"/>
              <a:ext cx="167640" cy="167639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244474" y="2879830"/>
              <a:ext cx="186266" cy="186266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701674" y="3273532"/>
              <a:ext cx="186266" cy="186266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701674" y="3679932"/>
              <a:ext cx="186266" cy="186266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244474" y="4073632"/>
              <a:ext cx="186266" cy="186266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701674" y="4467332"/>
              <a:ext cx="186266" cy="186266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701674" y="4861030"/>
              <a:ext cx="186266" cy="186266"/>
            </a:xfrm>
            <a:prstGeom prst="rect">
              <a:avLst/>
            </a:prstGeom>
          </p:spPr>
        </p:pic>
      </p:grpSp>
      <p:sp>
        <p:nvSpPr>
          <p:cNvPr id="34" name="object 34"/>
          <p:cNvSpPr txBox="1"/>
          <p:nvPr/>
        </p:nvSpPr>
        <p:spPr>
          <a:xfrm>
            <a:off x="517534" y="1216978"/>
            <a:ext cx="7089140" cy="38938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12115" marR="370840" indent="-400050">
              <a:lnSpc>
                <a:spcPct val="128299"/>
              </a:lnSpc>
              <a:spcBef>
                <a:spcPts val="100"/>
              </a:spcBef>
            </a:pP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Responsible 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for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a small part of “hardware 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abstraction”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Components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on 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motherboard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 not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handled by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drivers</a:t>
            </a:r>
            <a:endParaRPr sz="2000">
              <a:latin typeface="Arial MT"/>
              <a:cs typeface="Arial MT"/>
            </a:endParaRPr>
          </a:p>
          <a:p>
            <a:pPr marL="869315" marR="1497330">
              <a:lnSpc>
                <a:spcPct val="129600"/>
              </a:lnSpc>
              <a:spcBef>
                <a:spcPts val="30"/>
              </a:spcBef>
            </a:pPr>
            <a:r>
              <a:rPr dirty="0" sz="1800" spc="-5">
                <a:solidFill>
                  <a:srgbClr val="FFFFFF"/>
                </a:solidFill>
                <a:latin typeface="Arial MT"/>
                <a:cs typeface="Arial MT"/>
              </a:rPr>
              <a:t>System timers, </a:t>
            </a:r>
            <a:r>
              <a:rPr dirty="0" sz="1800">
                <a:solidFill>
                  <a:srgbClr val="FFFFFF"/>
                </a:solidFill>
                <a:latin typeface="Arial MT"/>
                <a:cs typeface="Arial MT"/>
              </a:rPr>
              <a:t>Cache coherency, and </a:t>
            </a:r>
            <a:r>
              <a:rPr dirty="0" sz="1800" spc="-5">
                <a:solidFill>
                  <a:srgbClr val="FFFFFF"/>
                </a:solidFill>
                <a:latin typeface="Arial MT"/>
                <a:cs typeface="Arial MT"/>
              </a:rPr>
              <a:t>flushing </a:t>
            </a:r>
            <a:r>
              <a:rPr dirty="0" sz="1800" spc="-49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FFFFFF"/>
                </a:solidFill>
                <a:latin typeface="Arial MT"/>
                <a:cs typeface="Arial MT"/>
              </a:rPr>
              <a:t>SMP </a:t>
            </a:r>
            <a:r>
              <a:rPr dirty="0" sz="1800" spc="-5">
                <a:solidFill>
                  <a:srgbClr val="FFFFFF"/>
                </a:solidFill>
                <a:latin typeface="Arial MT"/>
                <a:cs typeface="Arial MT"/>
              </a:rPr>
              <a:t>support, </a:t>
            </a:r>
            <a:r>
              <a:rPr dirty="0" sz="1800">
                <a:solidFill>
                  <a:srgbClr val="FFFFFF"/>
                </a:solidFill>
                <a:latin typeface="Arial MT"/>
                <a:cs typeface="Arial MT"/>
              </a:rPr>
              <a:t>Hardware</a:t>
            </a:r>
            <a:r>
              <a:rPr dirty="0" sz="1800" spc="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Arial MT"/>
                <a:cs typeface="Arial MT"/>
              </a:rPr>
              <a:t>interrupt priorities</a:t>
            </a:r>
            <a:endParaRPr sz="18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670"/>
              </a:spcBef>
            </a:pP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Subroutine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library</a:t>
            </a:r>
            <a:r>
              <a:rPr dirty="0" sz="20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for</a:t>
            </a:r>
            <a:r>
              <a:rPr dirty="0" sz="20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the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kernel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&amp;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device drivers</a:t>
            </a:r>
            <a:endParaRPr sz="2000">
              <a:latin typeface="Arial MT"/>
              <a:cs typeface="Arial MT"/>
            </a:endParaRPr>
          </a:p>
          <a:p>
            <a:pPr marL="412115" marR="5080">
              <a:lnSpc>
                <a:spcPts val="3200"/>
              </a:lnSpc>
              <a:spcBef>
                <a:spcPts val="140"/>
              </a:spcBef>
            </a:pP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Isolates</a:t>
            </a:r>
            <a:r>
              <a:rPr dirty="0" sz="2000" spc="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Kernel</a:t>
            </a:r>
            <a:r>
              <a:rPr dirty="0" sz="2000" spc="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dirty="0" sz="2000" spc="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Executive</a:t>
            </a:r>
            <a:r>
              <a:rPr dirty="0" sz="2000" spc="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from</a:t>
            </a:r>
            <a:r>
              <a:rPr dirty="0" sz="2000" spc="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platform-specific</a:t>
            </a:r>
            <a:r>
              <a:rPr dirty="0" sz="2000" spc="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details </a:t>
            </a:r>
            <a:r>
              <a:rPr dirty="0" sz="2000" spc="-54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Presents uniform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model of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 I/O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 hardware 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interface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 drivers</a:t>
            </a:r>
            <a:endParaRPr sz="20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459"/>
              </a:spcBef>
            </a:pP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Reduced</a:t>
            </a:r>
            <a:r>
              <a:rPr dirty="0" sz="20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role</a:t>
            </a:r>
            <a:r>
              <a:rPr dirty="0" sz="20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as</a:t>
            </a:r>
            <a:r>
              <a:rPr dirty="0" sz="20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dirty="0" sz="200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Windows</a:t>
            </a:r>
            <a:r>
              <a:rPr dirty="0" sz="20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2000</a:t>
            </a:r>
            <a:endParaRPr sz="2000">
              <a:latin typeface="Arial MT"/>
              <a:cs typeface="Arial MT"/>
            </a:endParaRPr>
          </a:p>
          <a:p>
            <a:pPr marL="412115" marR="2037080">
              <a:lnSpc>
                <a:spcPct val="129200"/>
              </a:lnSpc>
            </a:pP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Bus support moved 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to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bus drivers </a:t>
            </a:r>
            <a:r>
              <a:rPr dirty="0" sz="2000" spc="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Majority</a:t>
            </a:r>
            <a:r>
              <a:rPr dirty="0" sz="2000" spc="-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dirty="0" sz="200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HALs</a:t>
            </a:r>
            <a:r>
              <a:rPr dirty="0" sz="200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are</a:t>
            </a:r>
            <a:r>
              <a:rPr dirty="0" sz="20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vendor-independent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35" name="object 3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dirty="0"/>
              <a:t>32</a:t>
            </a:fld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7076" y="232756"/>
            <a:ext cx="6043352" cy="76061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5939" y="261620"/>
            <a:ext cx="5955030" cy="635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355850" algn="l"/>
                <a:tab pos="3230880" algn="l"/>
              </a:tabLst>
            </a:pPr>
            <a:r>
              <a:rPr dirty="0" spc="-5"/>
              <a:t>Simplified	OS	Architecture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523999" y="1905000"/>
            <a:ext cx="1371600" cy="838200"/>
          </a:xfrm>
          <a:prstGeom prst="rect">
            <a:avLst/>
          </a:prstGeom>
          <a:solidFill>
            <a:srgbClr val="FFFDA9"/>
          </a:solidFill>
          <a:ln w="9524">
            <a:solidFill>
              <a:srgbClr val="FFFFFF"/>
            </a:solidFill>
          </a:ln>
        </p:spPr>
        <p:txBody>
          <a:bodyPr wrap="square" lIns="0" tIns="8890" rIns="0" bIns="0" rtlCol="0" vert="horz">
            <a:spAutoFit/>
          </a:bodyPr>
          <a:lstStyle/>
          <a:p>
            <a:pPr algn="ctr" marL="167640" marR="154305" indent="-635">
              <a:lnSpc>
                <a:spcPct val="99500"/>
              </a:lnSpc>
              <a:spcBef>
                <a:spcPts val="70"/>
              </a:spcBef>
            </a:pPr>
            <a:r>
              <a:rPr dirty="0" sz="1800" spc="-5">
                <a:solidFill>
                  <a:srgbClr val="000033"/>
                </a:solidFill>
                <a:latin typeface="Arial MT"/>
                <a:cs typeface="Arial MT"/>
              </a:rPr>
              <a:t>System </a:t>
            </a:r>
            <a:r>
              <a:rPr dirty="0" sz="1800">
                <a:solidFill>
                  <a:srgbClr val="000033"/>
                </a:solidFill>
                <a:latin typeface="Arial MT"/>
                <a:cs typeface="Arial MT"/>
              </a:rPr>
              <a:t> support </a:t>
            </a:r>
            <a:r>
              <a:rPr dirty="0" sz="1800" spc="5">
                <a:solidFill>
                  <a:srgbClr val="000033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000033"/>
                </a:solidFill>
                <a:latin typeface="Arial MT"/>
                <a:cs typeface="Arial MT"/>
              </a:rPr>
              <a:t>processes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971800" y="1905000"/>
            <a:ext cx="1371600" cy="838200"/>
          </a:xfrm>
          <a:prstGeom prst="rect">
            <a:avLst/>
          </a:prstGeom>
          <a:solidFill>
            <a:srgbClr val="FFFDA9"/>
          </a:solidFill>
          <a:ln w="9524">
            <a:solidFill>
              <a:srgbClr val="FFFFFF"/>
            </a:solidFill>
          </a:ln>
        </p:spPr>
        <p:txBody>
          <a:bodyPr wrap="square" lIns="0" tIns="160020" rIns="0" bIns="0" rtlCol="0" vert="horz">
            <a:spAutoFit/>
          </a:bodyPr>
          <a:lstStyle/>
          <a:p>
            <a:pPr marL="167005" marR="154305" indent="139700">
              <a:lnSpc>
                <a:spcPts val="2100"/>
              </a:lnSpc>
              <a:spcBef>
                <a:spcPts val="1260"/>
              </a:spcBef>
            </a:pPr>
            <a:r>
              <a:rPr dirty="0" sz="1800">
                <a:solidFill>
                  <a:srgbClr val="000033"/>
                </a:solidFill>
                <a:latin typeface="Arial MT"/>
                <a:cs typeface="Arial MT"/>
              </a:rPr>
              <a:t>Service </a:t>
            </a:r>
            <a:r>
              <a:rPr dirty="0" sz="1800" spc="5">
                <a:solidFill>
                  <a:srgbClr val="000033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000033"/>
                </a:solidFill>
                <a:latin typeface="Arial MT"/>
                <a:cs typeface="Arial MT"/>
              </a:rPr>
              <a:t>processes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419599" y="1905000"/>
            <a:ext cx="1371600" cy="838200"/>
          </a:xfrm>
          <a:prstGeom prst="rect">
            <a:avLst/>
          </a:prstGeom>
          <a:solidFill>
            <a:srgbClr val="FFFDA9"/>
          </a:solidFill>
          <a:ln w="9524">
            <a:solidFill>
              <a:srgbClr val="FFFFFF"/>
            </a:solidFill>
          </a:ln>
        </p:spPr>
        <p:txBody>
          <a:bodyPr wrap="square" lIns="0" tIns="160020" rIns="0" bIns="0" rtlCol="0" vert="horz">
            <a:spAutoFit/>
          </a:bodyPr>
          <a:lstStyle/>
          <a:p>
            <a:pPr marL="78740" marR="77470" indent="368300">
              <a:lnSpc>
                <a:spcPts val="2100"/>
              </a:lnSpc>
              <a:spcBef>
                <a:spcPts val="1260"/>
              </a:spcBef>
            </a:pPr>
            <a:r>
              <a:rPr dirty="0" sz="1800">
                <a:solidFill>
                  <a:srgbClr val="000033"/>
                </a:solidFill>
                <a:latin typeface="Arial MT"/>
                <a:cs typeface="Arial MT"/>
              </a:rPr>
              <a:t>User </a:t>
            </a:r>
            <a:r>
              <a:rPr dirty="0" sz="1800" spc="5">
                <a:solidFill>
                  <a:srgbClr val="000033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000033"/>
                </a:solidFill>
                <a:latin typeface="Arial MT"/>
                <a:cs typeface="Arial MT"/>
              </a:rPr>
              <a:t>applica</a:t>
            </a:r>
            <a:r>
              <a:rPr dirty="0" sz="1800" spc="-5">
                <a:solidFill>
                  <a:srgbClr val="000033"/>
                </a:solidFill>
                <a:latin typeface="Arial MT"/>
                <a:cs typeface="Arial MT"/>
              </a:rPr>
              <a:t>t</a:t>
            </a:r>
            <a:r>
              <a:rPr dirty="0" sz="1800">
                <a:solidFill>
                  <a:srgbClr val="000033"/>
                </a:solidFill>
                <a:latin typeface="Arial MT"/>
                <a:cs typeface="Arial MT"/>
              </a:rPr>
              <a:t>ions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867398" y="1905000"/>
            <a:ext cx="1371600" cy="838200"/>
          </a:xfrm>
          <a:prstGeom prst="rect">
            <a:avLst/>
          </a:prstGeom>
          <a:solidFill>
            <a:srgbClr val="FFFDA9"/>
          </a:solidFill>
          <a:ln w="9524">
            <a:solidFill>
              <a:srgbClr val="FFFFFF"/>
            </a:solidFill>
          </a:ln>
        </p:spPr>
        <p:txBody>
          <a:bodyPr wrap="square" lIns="0" tIns="160020" rIns="0" bIns="0" rtlCol="0" vert="horz">
            <a:spAutoFit/>
          </a:bodyPr>
          <a:lstStyle/>
          <a:p>
            <a:pPr marL="78105" marR="39370" indent="-38100">
              <a:lnSpc>
                <a:spcPts val="2100"/>
              </a:lnSpc>
              <a:spcBef>
                <a:spcPts val="1260"/>
              </a:spcBef>
            </a:pPr>
            <a:r>
              <a:rPr dirty="0" sz="1800">
                <a:solidFill>
                  <a:srgbClr val="000033"/>
                </a:solidFill>
                <a:latin typeface="Arial MT"/>
                <a:cs typeface="Arial MT"/>
              </a:rPr>
              <a:t>Environment  </a:t>
            </a:r>
            <a:r>
              <a:rPr dirty="0" sz="1800" spc="-5">
                <a:solidFill>
                  <a:srgbClr val="000033"/>
                </a:solidFill>
                <a:latin typeface="Arial MT"/>
                <a:cs typeface="Arial MT"/>
              </a:rPr>
              <a:t>subsystems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971800" y="3124200"/>
            <a:ext cx="2819400" cy="381000"/>
          </a:xfrm>
          <a:prstGeom prst="rect">
            <a:avLst/>
          </a:prstGeom>
          <a:solidFill>
            <a:srgbClr val="FFFDA9"/>
          </a:solidFill>
          <a:ln w="9524">
            <a:solidFill>
              <a:srgbClr val="FFFFFF"/>
            </a:solidFill>
          </a:ln>
        </p:spPr>
        <p:txBody>
          <a:bodyPr wrap="square" lIns="0" tIns="53340" rIns="0" bIns="0" rtlCol="0" vert="horz">
            <a:spAutoFit/>
          </a:bodyPr>
          <a:lstStyle/>
          <a:p>
            <a:pPr marL="548005">
              <a:lnSpc>
                <a:spcPct val="100000"/>
              </a:lnSpc>
              <a:spcBef>
                <a:spcPts val="420"/>
              </a:spcBef>
            </a:pPr>
            <a:r>
              <a:rPr dirty="0" sz="1800" spc="-5">
                <a:solidFill>
                  <a:srgbClr val="000033"/>
                </a:solidFill>
                <a:latin typeface="Arial MT"/>
                <a:cs typeface="Arial MT"/>
              </a:rPr>
              <a:t>Subsystem</a:t>
            </a:r>
            <a:r>
              <a:rPr dirty="0" sz="1800" spc="-35">
                <a:solidFill>
                  <a:srgbClr val="000033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000033"/>
                </a:solidFill>
                <a:latin typeface="Arial MT"/>
                <a:cs typeface="Arial MT"/>
              </a:rPr>
              <a:t>DLLs</a:t>
            </a:r>
            <a:endParaRPr sz="1800">
              <a:latin typeface="Arial MT"/>
              <a:cs typeface="Arial MT"/>
            </a:endParaRPr>
          </a:p>
        </p:txBody>
      </p:sp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1595437" y="4186237"/>
          <a:ext cx="4129404" cy="11525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57400"/>
                <a:gridCol w="2057400"/>
              </a:tblGrid>
              <a:tr h="380999">
                <a:tc gridSpan="2">
                  <a:txBody>
                    <a:bodyPr/>
                    <a:lstStyle/>
                    <a:p>
                      <a:pPr algn="ctr" marL="5080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dirty="0" sz="1800" spc="-5">
                          <a:solidFill>
                            <a:srgbClr val="000033"/>
                          </a:solidFill>
                          <a:latin typeface="Arial MT"/>
                          <a:cs typeface="Arial MT"/>
                        </a:rPr>
                        <a:t>Executive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B="0" marT="5334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8D379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381000">
                <a:tc>
                  <a:txBody>
                    <a:bodyPr/>
                    <a:lstStyle/>
                    <a:p>
                      <a:pPr algn="ctr" marL="5080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dirty="0" sz="1800">
                          <a:solidFill>
                            <a:srgbClr val="000033"/>
                          </a:solidFill>
                          <a:latin typeface="Arial MT"/>
                          <a:cs typeface="Arial MT"/>
                        </a:rPr>
                        <a:t>Kernel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B="0" marT="53340">
                    <a:lnL w="9525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8D379"/>
                    </a:solidFill>
                  </a:tcPr>
                </a:tc>
                <a:tc>
                  <a:txBody>
                    <a:bodyPr/>
                    <a:lstStyle/>
                    <a:p>
                      <a:pPr marL="307340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dirty="0" sz="1800">
                          <a:solidFill>
                            <a:srgbClr val="000033"/>
                          </a:solidFill>
                          <a:latin typeface="Arial MT"/>
                          <a:cs typeface="Arial MT"/>
                        </a:rPr>
                        <a:t>Device</a:t>
                      </a:r>
                      <a:r>
                        <a:rPr dirty="0" sz="1800" spc="-50">
                          <a:solidFill>
                            <a:srgbClr val="000033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800">
                          <a:solidFill>
                            <a:srgbClr val="000033"/>
                          </a:solidFill>
                          <a:latin typeface="Arial MT"/>
                          <a:cs typeface="Arial MT"/>
                        </a:rPr>
                        <a:t>drivers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B="0" marT="53340">
                    <a:lnL w="12700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8D379"/>
                    </a:solidFill>
                  </a:tcPr>
                </a:tc>
              </a:tr>
              <a:tr h="380999">
                <a:tc gridSpan="2">
                  <a:txBody>
                    <a:bodyPr/>
                    <a:lstStyle/>
                    <a:p>
                      <a:pPr algn="ctr" marL="635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dirty="0" sz="1600">
                          <a:solidFill>
                            <a:srgbClr val="000033"/>
                          </a:solidFill>
                          <a:latin typeface="Arial MT"/>
                          <a:cs typeface="Arial MT"/>
                        </a:rPr>
                        <a:t>Hardware</a:t>
                      </a:r>
                      <a:r>
                        <a:rPr dirty="0" sz="1600" spc="-105">
                          <a:solidFill>
                            <a:srgbClr val="000033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600" spc="-5">
                          <a:solidFill>
                            <a:srgbClr val="000033"/>
                          </a:solidFill>
                          <a:latin typeface="Arial MT"/>
                          <a:cs typeface="Arial MT"/>
                        </a:rPr>
                        <a:t>Abstraction</a:t>
                      </a:r>
                      <a:r>
                        <a:rPr dirty="0" sz="1600" spc="-10">
                          <a:solidFill>
                            <a:srgbClr val="000033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600">
                          <a:solidFill>
                            <a:srgbClr val="000033"/>
                          </a:solidFill>
                          <a:latin typeface="Arial MT"/>
                          <a:cs typeface="Arial MT"/>
                        </a:rPr>
                        <a:t>Layer</a:t>
                      </a:r>
                      <a:r>
                        <a:rPr dirty="0" sz="1600" spc="-20">
                          <a:solidFill>
                            <a:srgbClr val="000033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600">
                          <a:solidFill>
                            <a:srgbClr val="000033"/>
                          </a:solidFill>
                          <a:latin typeface="Arial MT"/>
                          <a:cs typeface="Arial MT"/>
                        </a:rPr>
                        <a:t>(HAL)</a:t>
                      </a:r>
                      <a:endParaRPr sz="1600">
                        <a:latin typeface="Arial MT"/>
                        <a:cs typeface="Arial MT"/>
                      </a:endParaRPr>
                    </a:p>
                  </a:txBody>
                  <a:tcPr marL="0" marR="0" marB="0" marT="6858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A8D379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</a:tbl>
          </a:graphicData>
        </a:graphic>
      </p:graphicFrame>
      <p:sp>
        <p:nvSpPr>
          <p:cNvPr id="10" name="object 10"/>
          <p:cNvSpPr txBox="1"/>
          <p:nvPr/>
        </p:nvSpPr>
        <p:spPr>
          <a:xfrm>
            <a:off x="6019798" y="4191000"/>
            <a:ext cx="1600200" cy="838200"/>
          </a:xfrm>
          <a:prstGeom prst="rect">
            <a:avLst/>
          </a:prstGeom>
          <a:solidFill>
            <a:srgbClr val="FFA900"/>
          </a:solidFill>
          <a:ln w="9524">
            <a:solidFill>
              <a:srgbClr val="FFFFFF"/>
            </a:solidFill>
          </a:ln>
        </p:spPr>
        <p:txBody>
          <a:bodyPr wrap="square" lIns="0" tIns="160020" rIns="0" bIns="0" rtlCol="0" vert="horz">
            <a:spAutoFit/>
          </a:bodyPr>
          <a:lstStyle/>
          <a:p>
            <a:pPr marL="141605" marR="140970" indent="101600">
              <a:lnSpc>
                <a:spcPts val="2100"/>
              </a:lnSpc>
              <a:spcBef>
                <a:spcPts val="1260"/>
              </a:spcBef>
            </a:pPr>
            <a:r>
              <a:rPr dirty="0" sz="1800">
                <a:solidFill>
                  <a:srgbClr val="000033"/>
                </a:solidFill>
                <a:latin typeface="Arial MT"/>
                <a:cs typeface="Arial MT"/>
              </a:rPr>
              <a:t>Windowing </a:t>
            </a:r>
            <a:r>
              <a:rPr dirty="0" sz="1800" spc="5">
                <a:solidFill>
                  <a:srgbClr val="000033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000033"/>
                </a:solidFill>
                <a:latin typeface="Arial MT"/>
                <a:cs typeface="Arial MT"/>
              </a:rPr>
              <a:t>and</a:t>
            </a:r>
            <a:r>
              <a:rPr dirty="0" sz="1800" spc="-100">
                <a:solidFill>
                  <a:srgbClr val="000033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000033"/>
                </a:solidFill>
                <a:latin typeface="Arial MT"/>
                <a:cs typeface="Arial MT"/>
              </a:rPr>
              <a:t>graphics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795337" y="2743200"/>
            <a:ext cx="7615555" cy="1104900"/>
            <a:chOff x="795337" y="2743200"/>
            <a:chExt cx="7615555" cy="1104900"/>
          </a:xfrm>
        </p:grpSpPr>
        <p:sp>
          <p:nvSpPr>
            <p:cNvPr id="12" name="object 12"/>
            <p:cNvSpPr/>
            <p:nvPr/>
          </p:nvSpPr>
          <p:spPr>
            <a:xfrm>
              <a:off x="823912" y="3810000"/>
              <a:ext cx="7558405" cy="9525"/>
            </a:xfrm>
            <a:custGeom>
              <a:avLst/>
              <a:gdLst/>
              <a:ahLst/>
              <a:cxnLst/>
              <a:rect l="l" t="t" r="r" b="b"/>
              <a:pathLst>
                <a:path w="7558405" h="9525">
                  <a:moveTo>
                    <a:pt x="0" y="9524"/>
                  </a:moveTo>
                  <a:lnTo>
                    <a:pt x="7558084" y="0"/>
                  </a:lnTo>
                </a:path>
              </a:pathLst>
            </a:custGeom>
            <a:ln w="57149">
              <a:solidFill>
                <a:srgbClr val="FFA9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2209799" y="2743200"/>
              <a:ext cx="0" cy="1041400"/>
            </a:xfrm>
            <a:custGeom>
              <a:avLst/>
              <a:gdLst/>
              <a:ahLst/>
              <a:cxnLst/>
              <a:rect l="l" t="t" r="r" b="b"/>
              <a:pathLst>
                <a:path w="0" h="1041400">
                  <a:moveTo>
                    <a:pt x="0" y="0"/>
                  </a:moveTo>
                  <a:lnTo>
                    <a:pt x="0" y="1041399"/>
                  </a:lnTo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2171700" y="37338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76200" y="0"/>
                  </a:moveTo>
                  <a:lnTo>
                    <a:pt x="0" y="0"/>
                  </a:lnTo>
                  <a:lnTo>
                    <a:pt x="38100" y="76200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6553198" y="2743200"/>
              <a:ext cx="0" cy="1041400"/>
            </a:xfrm>
            <a:custGeom>
              <a:avLst/>
              <a:gdLst/>
              <a:ahLst/>
              <a:cxnLst/>
              <a:rect l="l" t="t" r="r" b="b"/>
              <a:pathLst>
                <a:path w="0" h="1041400">
                  <a:moveTo>
                    <a:pt x="0" y="0"/>
                  </a:moveTo>
                  <a:lnTo>
                    <a:pt x="0" y="1041399"/>
                  </a:lnTo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6515098" y="37338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76200" y="0"/>
                  </a:moveTo>
                  <a:lnTo>
                    <a:pt x="0" y="0"/>
                  </a:lnTo>
                  <a:lnTo>
                    <a:pt x="38100" y="76200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3810000" y="3505200"/>
              <a:ext cx="0" cy="279400"/>
            </a:xfrm>
            <a:custGeom>
              <a:avLst/>
              <a:gdLst/>
              <a:ahLst/>
              <a:cxnLst/>
              <a:rect l="l" t="t" r="r" b="b"/>
              <a:pathLst>
                <a:path w="0" h="279400">
                  <a:moveTo>
                    <a:pt x="0" y="0"/>
                  </a:moveTo>
                  <a:lnTo>
                    <a:pt x="0" y="279400"/>
                  </a:lnTo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3771900" y="37338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76200" y="0"/>
                  </a:moveTo>
                  <a:lnTo>
                    <a:pt x="0" y="0"/>
                  </a:lnTo>
                  <a:lnTo>
                    <a:pt x="38100" y="76200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5105400" y="3505200"/>
              <a:ext cx="0" cy="279400"/>
            </a:xfrm>
            <a:custGeom>
              <a:avLst/>
              <a:gdLst/>
              <a:ahLst/>
              <a:cxnLst/>
              <a:rect l="l" t="t" r="r" b="b"/>
              <a:pathLst>
                <a:path w="0" h="279400">
                  <a:moveTo>
                    <a:pt x="0" y="0"/>
                  </a:moveTo>
                  <a:lnTo>
                    <a:pt x="0" y="279400"/>
                  </a:lnTo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5067300" y="37338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76200" y="0"/>
                  </a:moveTo>
                  <a:lnTo>
                    <a:pt x="0" y="0"/>
                  </a:lnTo>
                  <a:lnTo>
                    <a:pt x="38100" y="76200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3810000" y="2743200"/>
              <a:ext cx="0" cy="355600"/>
            </a:xfrm>
            <a:custGeom>
              <a:avLst/>
              <a:gdLst/>
              <a:ahLst/>
              <a:cxnLst/>
              <a:rect l="l" t="t" r="r" b="b"/>
              <a:pathLst>
                <a:path w="0" h="355600">
                  <a:moveTo>
                    <a:pt x="0" y="0"/>
                  </a:moveTo>
                  <a:lnTo>
                    <a:pt x="0" y="355600"/>
                  </a:lnTo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3771900" y="30480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76200" y="0"/>
                  </a:moveTo>
                  <a:lnTo>
                    <a:pt x="0" y="0"/>
                  </a:lnTo>
                  <a:lnTo>
                    <a:pt x="38100" y="76200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5105400" y="2743200"/>
              <a:ext cx="0" cy="355600"/>
            </a:xfrm>
            <a:custGeom>
              <a:avLst/>
              <a:gdLst/>
              <a:ahLst/>
              <a:cxnLst/>
              <a:rect l="l" t="t" r="r" b="b"/>
              <a:pathLst>
                <a:path w="0" h="355600">
                  <a:moveTo>
                    <a:pt x="0" y="0"/>
                  </a:moveTo>
                  <a:lnTo>
                    <a:pt x="0" y="355600"/>
                  </a:lnTo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5067300" y="30480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76200" y="0"/>
                  </a:moveTo>
                  <a:lnTo>
                    <a:pt x="0" y="0"/>
                  </a:lnTo>
                  <a:lnTo>
                    <a:pt x="38100" y="76200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5" name="object 25"/>
          <p:cNvSpPr txBox="1"/>
          <p:nvPr/>
        </p:nvSpPr>
        <p:spPr>
          <a:xfrm>
            <a:off x="663575" y="3157538"/>
            <a:ext cx="622300" cy="566420"/>
          </a:xfrm>
          <a:prstGeom prst="rect">
            <a:avLst/>
          </a:prstGeom>
        </p:spPr>
        <p:txBody>
          <a:bodyPr wrap="square" lIns="0" tIns="27939" rIns="0" bIns="0" rtlCol="0" vert="horz">
            <a:spAutoFit/>
          </a:bodyPr>
          <a:lstStyle/>
          <a:p>
            <a:pPr marL="12700" marR="5080">
              <a:lnSpc>
                <a:spcPts val="2100"/>
              </a:lnSpc>
              <a:spcBef>
                <a:spcPts val="219"/>
              </a:spcBef>
            </a:pP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User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 M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od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endParaRPr sz="1800">
              <a:latin typeface="Arial"/>
              <a:cs typeface="Arial"/>
            </a:endParaRPr>
          </a:p>
        </p:txBody>
      </p:sp>
      <p:sp>
        <p:nvSpPr>
          <p:cNvPr id="27" name="object 2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dirty="0"/>
              <a:t>32</a:t>
            </a:fld>
          </a:p>
        </p:txBody>
      </p:sp>
      <p:sp>
        <p:nvSpPr>
          <p:cNvPr id="26" name="object 26"/>
          <p:cNvSpPr txBox="1"/>
          <p:nvPr/>
        </p:nvSpPr>
        <p:spPr>
          <a:xfrm>
            <a:off x="658812" y="4060826"/>
            <a:ext cx="737235" cy="566420"/>
          </a:xfrm>
          <a:prstGeom prst="rect">
            <a:avLst/>
          </a:prstGeom>
        </p:spPr>
        <p:txBody>
          <a:bodyPr wrap="square" lIns="0" tIns="27939" rIns="0" bIns="0" rtlCol="0" vert="horz">
            <a:spAutoFit/>
          </a:bodyPr>
          <a:lstStyle/>
          <a:p>
            <a:pPr marL="12700" marR="5080">
              <a:lnSpc>
                <a:spcPts val="2100"/>
              </a:lnSpc>
              <a:spcBef>
                <a:spcPts val="219"/>
              </a:spcBef>
            </a:pP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Kernel 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Mode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03661" y="0"/>
            <a:ext cx="7860030" cy="1330325"/>
            <a:chOff x="203661" y="0"/>
            <a:chExt cx="7860030" cy="133032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3661" y="0"/>
              <a:ext cx="7859683" cy="71905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3661" y="569422"/>
              <a:ext cx="1928552" cy="760614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31775" y="0"/>
            <a:ext cx="7762240" cy="1244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tabLst>
                <a:tab pos="6478270" algn="l"/>
              </a:tabLst>
            </a:pPr>
            <a:r>
              <a:rPr dirty="0"/>
              <a:t>HAL -</a:t>
            </a:r>
            <a:r>
              <a:rPr dirty="0" spc="-5"/>
              <a:t> </a:t>
            </a:r>
            <a:r>
              <a:rPr dirty="0"/>
              <a:t>Hardware Abs</a:t>
            </a:r>
            <a:r>
              <a:rPr dirty="0" spc="-5"/>
              <a:t>t</a:t>
            </a:r>
            <a:r>
              <a:rPr dirty="0"/>
              <a:t>rac</a:t>
            </a:r>
            <a:r>
              <a:rPr dirty="0" spc="-5"/>
              <a:t>t</a:t>
            </a:r>
            <a:r>
              <a:rPr dirty="0"/>
              <a:t>ion	Layer  </a:t>
            </a:r>
            <a:r>
              <a:rPr dirty="0" spc="-5"/>
              <a:t>(Cont’d)</a:t>
            </a:r>
          </a:p>
        </p:txBody>
      </p:sp>
      <p:grpSp>
        <p:nvGrpSpPr>
          <p:cNvPr id="6" name="object 6"/>
          <p:cNvGrpSpPr/>
          <p:nvPr/>
        </p:nvGrpSpPr>
        <p:grpSpPr>
          <a:xfrm>
            <a:off x="361603" y="1533697"/>
            <a:ext cx="8188325" cy="3300729"/>
            <a:chOff x="361603" y="1533697"/>
            <a:chExt cx="8188325" cy="3300729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61603" y="1533697"/>
              <a:ext cx="7236228" cy="39485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40079" y="1799706"/>
              <a:ext cx="2502131" cy="432261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86541" y="2273530"/>
              <a:ext cx="236912" cy="236912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61603" y="2144683"/>
              <a:ext cx="3466406" cy="494607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43741" y="2664228"/>
              <a:ext cx="236912" cy="236912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18803" y="2535381"/>
              <a:ext cx="6105697" cy="494607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43741" y="3059084"/>
              <a:ext cx="236912" cy="236912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18803" y="2930236"/>
              <a:ext cx="6463145" cy="494607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86541" y="3453938"/>
              <a:ext cx="236912" cy="236912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61603" y="3325090"/>
              <a:ext cx="1192876" cy="494607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43741" y="3848792"/>
              <a:ext cx="236912" cy="232756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18803" y="3719945"/>
              <a:ext cx="7730835" cy="440574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47403" y="4060767"/>
              <a:ext cx="2830483" cy="432261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43741" y="4522123"/>
              <a:ext cx="236912" cy="232756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18803" y="4393276"/>
              <a:ext cx="7124006" cy="440574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554479" y="4729941"/>
              <a:ext cx="6350923" cy="66501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96874" y="1612372"/>
              <a:ext cx="186266" cy="186266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96874" y="2282932"/>
              <a:ext cx="186266" cy="186266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54074" y="2676632"/>
              <a:ext cx="186266" cy="186266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54074" y="3070332"/>
              <a:ext cx="186266" cy="186266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96874" y="3464032"/>
              <a:ext cx="186266" cy="186266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54074" y="3857732"/>
              <a:ext cx="186266" cy="186266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54074" y="4530830"/>
              <a:ext cx="186266" cy="186266"/>
            </a:xfrm>
            <a:prstGeom prst="rect">
              <a:avLst/>
            </a:prstGeom>
          </p:spPr>
        </p:pic>
      </p:grpSp>
      <p:grpSp>
        <p:nvGrpSpPr>
          <p:cNvPr id="30" name="object 30"/>
          <p:cNvGrpSpPr/>
          <p:nvPr/>
        </p:nvGrpSpPr>
        <p:grpSpPr>
          <a:xfrm>
            <a:off x="2965450" y="5480050"/>
            <a:ext cx="3364229" cy="998855"/>
            <a:chOff x="2965450" y="5480050"/>
            <a:chExt cx="3364229" cy="998855"/>
          </a:xfrm>
        </p:grpSpPr>
        <p:sp>
          <p:nvSpPr>
            <p:cNvPr id="31" name="object 31"/>
            <p:cNvSpPr/>
            <p:nvPr/>
          </p:nvSpPr>
          <p:spPr>
            <a:xfrm>
              <a:off x="2971799" y="5486399"/>
              <a:ext cx="3351529" cy="986155"/>
            </a:xfrm>
            <a:custGeom>
              <a:avLst/>
              <a:gdLst/>
              <a:ahLst/>
              <a:cxnLst/>
              <a:rect l="l" t="t" r="r" b="b"/>
              <a:pathLst>
                <a:path w="3351529" h="986154">
                  <a:moveTo>
                    <a:pt x="3243814" y="0"/>
                  </a:moveTo>
                  <a:lnTo>
                    <a:pt x="107396" y="0"/>
                  </a:lnTo>
                  <a:lnTo>
                    <a:pt x="65593" y="8439"/>
                  </a:lnTo>
                  <a:lnTo>
                    <a:pt x="31455" y="31455"/>
                  </a:lnTo>
                  <a:lnTo>
                    <a:pt x="8439" y="65593"/>
                  </a:lnTo>
                  <a:lnTo>
                    <a:pt x="0" y="107397"/>
                  </a:lnTo>
                  <a:lnTo>
                    <a:pt x="0" y="878440"/>
                  </a:lnTo>
                  <a:lnTo>
                    <a:pt x="8439" y="920244"/>
                  </a:lnTo>
                  <a:lnTo>
                    <a:pt x="31455" y="954381"/>
                  </a:lnTo>
                  <a:lnTo>
                    <a:pt x="65593" y="977398"/>
                  </a:lnTo>
                  <a:lnTo>
                    <a:pt x="107396" y="985837"/>
                  </a:lnTo>
                  <a:lnTo>
                    <a:pt x="3243814" y="985837"/>
                  </a:lnTo>
                  <a:lnTo>
                    <a:pt x="3285618" y="977398"/>
                  </a:lnTo>
                  <a:lnTo>
                    <a:pt x="3319756" y="954381"/>
                  </a:lnTo>
                  <a:lnTo>
                    <a:pt x="3342772" y="920244"/>
                  </a:lnTo>
                  <a:lnTo>
                    <a:pt x="3351212" y="878440"/>
                  </a:lnTo>
                  <a:lnTo>
                    <a:pt x="3351212" y="107397"/>
                  </a:lnTo>
                  <a:lnTo>
                    <a:pt x="3342772" y="65593"/>
                  </a:lnTo>
                  <a:lnTo>
                    <a:pt x="3319756" y="31455"/>
                  </a:lnTo>
                  <a:lnTo>
                    <a:pt x="3285618" y="8439"/>
                  </a:lnTo>
                  <a:lnTo>
                    <a:pt x="3243814" y="0"/>
                  </a:lnTo>
                  <a:close/>
                </a:path>
              </a:pathLst>
            </a:custGeom>
            <a:solidFill>
              <a:srgbClr val="AAB2B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2971799" y="5486399"/>
              <a:ext cx="3351529" cy="986155"/>
            </a:xfrm>
            <a:custGeom>
              <a:avLst/>
              <a:gdLst/>
              <a:ahLst/>
              <a:cxnLst/>
              <a:rect l="l" t="t" r="r" b="b"/>
              <a:pathLst>
                <a:path w="3351529" h="986154">
                  <a:moveTo>
                    <a:pt x="0" y="107397"/>
                  </a:moveTo>
                  <a:lnTo>
                    <a:pt x="8439" y="65593"/>
                  </a:lnTo>
                  <a:lnTo>
                    <a:pt x="31455" y="31455"/>
                  </a:lnTo>
                  <a:lnTo>
                    <a:pt x="65593" y="8439"/>
                  </a:lnTo>
                  <a:lnTo>
                    <a:pt x="107396" y="0"/>
                  </a:lnTo>
                  <a:lnTo>
                    <a:pt x="3243815" y="0"/>
                  </a:lnTo>
                  <a:lnTo>
                    <a:pt x="3285618" y="8439"/>
                  </a:lnTo>
                  <a:lnTo>
                    <a:pt x="3319756" y="31455"/>
                  </a:lnTo>
                  <a:lnTo>
                    <a:pt x="3342772" y="65593"/>
                  </a:lnTo>
                  <a:lnTo>
                    <a:pt x="3351212" y="107397"/>
                  </a:lnTo>
                  <a:lnTo>
                    <a:pt x="3351212" y="878440"/>
                  </a:lnTo>
                  <a:lnTo>
                    <a:pt x="3342772" y="920244"/>
                  </a:lnTo>
                  <a:lnTo>
                    <a:pt x="3319756" y="954381"/>
                  </a:lnTo>
                  <a:lnTo>
                    <a:pt x="3285618" y="977397"/>
                  </a:lnTo>
                  <a:lnTo>
                    <a:pt x="3243815" y="985837"/>
                  </a:lnTo>
                  <a:lnTo>
                    <a:pt x="107396" y="985837"/>
                  </a:lnTo>
                  <a:lnTo>
                    <a:pt x="65593" y="977397"/>
                  </a:lnTo>
                  <a:lnTo>
                    <a:pt x="31455" y="954381"/>
                  </a:lnTo>
                  <a:lnTo>
                    <a:pt x="8439" y="920244"/>
                  </a:lnTo>
                  <a:lnTo>
                    <a:pt x="0" y="878440"/>
                  </a:lnTo>
                  <a:lnTo>
                    <a:pt x="0" y="107397"/>
                  </a:lnTo>
                  <a:close/>
                </a:path>
              </a:pathLst>
            </a:custGeom>
            <a:ln w="126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3" name="object 33"/>
          <p:cNvSpPr txBox="1"/>
          <p:nvPr/>
        </p:nvSpPr>
        <p:spPr>
          <a:xfrm>
            <a:off x="663574" y="1531938"/>
            <a:ext cx="7843520" cy="4869180"/>
          </a:xfrm>
          <a:prstGeom prst="rect">
            <a:avLst/>
          </a:prstGeom>
        </p:spPr>
        <p:txBody>
          <a:bodyPr wrap="square" lIns="0" tIns="53340" rIns="0" bIns="0" rtlCol="0" vert="horz">
            <a:spAutoFit/>
          </a:bodyPr>
          <a:lstStyle/>
          <a:p>
            <a:pPr marL="12700" marR="954405" indent="6350">
              <a:lnSpc>
                <a:spcPts val="2100"/>
              </a:lnSpc>
              <a:spcBef>
                <a:spcPts val="420"/>
              </a:spcBef>
            </a:pP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HAL also 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implements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some 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functions that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 appear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 to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 be in 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the </a:t>
            </a:r>
            <a:r>
              <a:rPr dirty="0" sz="2000" spc="-54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Executive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and Kernel</a:t>
            </a:r>
            <a:endParaRPr sz="2000">
              <a:latin typeface="Arial MT"/>
              <a:cs typeface="Arial MT"/>
            </a:endParaRPr>
          </a:p>
          <a:p>
            <a:pPr marL="19050">
              <a:lnSpc>
                <a:spcPct val="100000"/>
              </a:lnSpc>
              <a:spcBef>
                <a:spcPts val="760"/>
              </a:spcBef>
            </a:pP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Selected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 at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 installation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time</a:t>
            </a:r>
            <a:endParaRPr sz="2000">
              <a:latin typeface="Arial MT"/>
              <a:cs typeface="Arial MT"/>
            </a:endParaRPr>
          </a:p>
          <a:p>
            <a:pPr marL="419100" marR="1267460">
              <a:lnSpc>
                <a:spcPct val="129200"/>
              </a:lnSpc>
            </a:pP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See 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\windows\repair\setup.log to</a:t>
            </a:r>
            <a:r>
              <a:rPr dirty="0" sz="2000" spc="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find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 out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which</a:t>
            </a:r>
            <a:r>
              <a:rPr dirty="0" sz="2000" spc="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one </a:t>
            </a:r>
            <a:r>
              <a:rPr dirty="0" sz="2000" spc="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Can</a:t>
            </a:r>
            <a:r>
              <a:rPr dirty="0" sz="20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select</a:t>
            </a:r>
            <a:r>
              <a:rPr dirty="0" sz="20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manually</a:t>
            </a:r>
            <a:r>
              <a:rPr dirty="0" sz="20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at</a:t>
            </a:r>
            <a:r>
              <a:rPr dirty="0" sz="20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boot</a:t>
            </a:r>
            <a:r>
              <a:rPr dirty="0" sz="20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time with /HAL=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dirty="0" sz="20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boot.ini</a:t>
            </a:r>
            <a:endParaRPr sz="2000">
              <a:latin typeface="Arial MT"/>
              <a:cs typeface="Arial MT"/>
            </a:endParaRPr>
          </a:p>
          <a:p>
            <a:pPr marL="19050">
              <a:lnSpc>
                <a:spcPct val="100000"/>
              </a:lnSpc>
              <a:spcBef>
                <a:spcPts val="700"/>
              </a:spcBef>
            </a:pP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HAL</a:t>
            </a:r>
            <a:r>
              <a:rPr dirty="0" sz="2000" spc="-5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kit</a:t>
            </a:r>
            <a:endParaRPr sz="2000">
              <a:latin typeface="Arial MT"/>
              <a:cs typeface="Arial MT"/>
            </a:endParaRPr>
          </a:p>
          <a:p>
            <a:pPr marL="419100" marR="5080">
              <a:lnSpc>
                <a:spcPts val="2220"/>
              </a:lnSpc>
              <a:spcBef>
                <a:spcPts val="919"/>
              </a:spcBef>
            </a:pP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Special kit only 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for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vendors 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that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must 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write custom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HALs (requires </a:t>
            </a:r>
            <a:r>
              <a:rPr dirty="0" sz="2000" spc="-54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approval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 from Microsoft)</a:t>
            </a:r>
            <a:endParaRPr sz="2000">
              <a:latin typeface="Arial MT"/>
              <a:cs typeface="Arial MT"/>
            </a:endParaRPr>
          </a:p>
          <a:p>
            <a:pPr marL="419100">
              <a:lnSpc>
                <a:spcPct val="100000"/>
              </a:lnSpc>
              <a:spcBef>
                <a:spcPts val="640"/>
              </a:spcBef>
            </a:pP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see</a:t>
            </a:r>
            <a:r>
              <a:rPr dirty="0" sz="2000" spc="3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u="sng" sz="2000" spc="-5">
                <a:solidFill>
                  <a:srgbClr val="99CC66"/>
                </a:solidFill>
                <a:uFill>
                  <a:solidFill>
                    <a:srgbClr val="A8D379"/>
                  </a:solidFill>
                </a:uFill>
                <a:latin typeface="Arial MT"/>
                <a:cs typeface="Arial MT"/>
                <a:hlinkClick r:id="rId21"/>
              </a:rPr>
              <a:t>http://www.microsoft.com/whdc/ddk/HALkit/default.mspx</a:t>
            </a:r>
            <a:endParaRPr sz="20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2100">
              <a:latin typeface="Arial MT"/>
              <a:cs typeface="Arial MT"/>
            </a:endParaRPr>
          </a:p>
          <a:p>
            <a:pPr marL="2781300">
              <a:lnSpc>
                <a:spcPct val="100000"/>
              </a:lnSpc>
              <a:spcBef>
                <a:spcPts val="5"/>
              </a:spcBef>
            </a:pP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Sample</a:t>
            </a:r>
            <a:r>
              <a:rPr dirty="0" sz="1800" spc="-2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HAL</a:t>
            </a:r>
            <a:r>
              <a:rPr dirty="0" sz="1800" spc="-5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routines:</a:t>
            </a:r>
            <a:endParaRPr sz="1800">
              <a:latin typeface="Arial"/>
              <a:cs typeface="Arial"/>
            </a:endParaRPr>
          </a:p>
          <a:p>
            <a:pPr marL="2431415" marR="2922270">
              <a:lnSpc>
                <a:spcPct val="99500"/>
              </a:lnSpc>
              <a:spcBef>
                <a:spcPts val="1725"/>
              </a:spcBef>
            </a:pPr>
            <a:r>
              <a:rPr dirty="0" sz="1800" spc="-10" b="1">
                <a:solidFill>
                  <a:srgbClr val="FFFFFF"/>
                </a:solidFill>
                <a:latin typeface="Times New Roman"/>
                <a:cs typeface="Times New Roman"/>
              </a:rPr>
              <a:t>HalGetInterruptVector </a:t>
            </a:r>
            <a:r>
              <a:rPr dirty="0" sz="1800" spc="-5" b="1">
                <a:solidFill>
                  <a:srgbClr val="FFFFFF"/>
                </a:solidFill>
                <a:latin typeface="Times New Roman"/>
                <a:cs typeface="Times New Roman"/>
              </a:rPr>
              <a:t> HalGetAdapter </a:t>
            </a:r>
            <a:r>
              <a:rPr dirty="0" sz="1800" b="1">
                <a:solidFill>
                  <a:srgbClr val="FFFFFF"/>
                </a:solidFill>
                <a:latin typeface="Times New Roman"/>
                <a:cs typeface="Times New Roman"/>
              </a:rPr>
              <a:t> WRITE_</a:t>
            </a:r>
            <a:r>
              <a:rPr dirty="0" sz="1800" spc="-5" b="1">
                <a:solidFill>
                  <a:srgbClr val="FFFFFF"/>
                </a:solidFill>
                <a:latin typeface="Times New Roman"/>
                <a:cs typeface="Times New Roman"/>
              </a:rPr>
              <a:t>PO</a:t>
            </a:r>
            <a:r>
              <a:rPr dirty="0" sz="1800" spc="-65" b="1">
                <a:solidFill>
                  <a:srgbClr val="FFFFFF"/>
                </a:solidFill>
                <a:latin typeface="Times New Roman"/>
                <a:cs typeface="Times New Roman"/>
              </a:rPr>
              <a:t>R</a:t>
            </a:r>
            <a:r>
              <a:rPr dirty="0" sz="1800" b="1">
                <a:solidFill>
                  <a:srgbClr val="FFFFFF"/>
                </a:solidFill>
                <a:latin typeface="Times New Roman"/>
                <a:cs typeface="Times New Roman"/>
              </a:rPr>
              <a:t>T_UC</a:t>
            </a:r>
            <a:r>
              <a:rPr dirty="0" sz="1800" spc="-5" b="1">
                <a:solidFill>
                  <a:srgbClr val="FFFFFF"/>
                </a:solidFill>
                <a:latin typeface="Times New Roman"/>
                <a:cs typeface="Times New Roman"/>
              </a:rPr>
              <a:t>H</a:t>
            </a:r>
            <a:r>
              <a:rPr dirty="0" sz="1800" b="1">
                <a:solidFill>
                  <a:srgbClr val="FFFFFF"/>
                </a:solidFill>
                <a:latin typeface="Times New Roman"/>
                <a:cs typeface="Times New Roman"/>
              </a:rPr>
              <a:t>AR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34" name="object 3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dirty="0"/>
              <a:t>32</a:t>
            </a:fld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39090" y="224443"/>
            <a:ext cx="6475614" cy="76061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69974" y="254001"/>
            <a:ext cx="6378575" cy="635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061970" algn="l"/>
              </a:tabLst>
            </a:pPr>
            <a:r>
              <a:rPr dirty="0"/>
              <a:t>Kernel-Mode	Device</a:t>
            </a:r>
            <a:r>
              <a:rPr dirty="0" spc="-70"/>
              <a:t> </a:t>
            </a:r>
            <a:r>
              <a:rPr dirty="0" spc="-5"/>
              <a:t>Drivers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207818" y="1230284"/>
            <a:ext cx="8495665" cy="5394960"/>
            <a:chOff x="207818" y="1230284"/>
            <a:chExt cx="8495665" cy="539496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7818" y="1230284"/>
              <a:ext cx="5041668" cy="39069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89956" y="1629294"/>
              <a:ext cx="199505" cy="199505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65018" y="1521229"/>
              <a:ext cx="1903614" cy="403167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89956" y="1945177"/>
              <a:ext cx="199505" cy="19950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65018" y="1837113"/>
              <a:ext cx="5307675" cy="407323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89956" y="2261062"/>
              <a:ext cx="199505" cy="199505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65018" y="2152996"/>
              <a:ext cx="7959435" cy="382385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93618" y="2423159"/>
              <a:ext cx="1533697" cy="36576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89956" y="2797232"/>
              <a:ext cx="199505" cy="199505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65018" y="2689167"/>
              <a:ext cx="8038406" cy="403167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32756" y="3125585"/>
              <a:ext cx="216130" cy="216130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07818" y="3005051"/>
              <a:ext cx="2236123" cy="457200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89956" y="3470563"/>
              <a:ext cx="199505" cy="199505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65018" y="3362498"/>
              <a:ext cx="6587835" cy="403167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32756" y="3798915"/>
              <a:ext cx="216130" cy="216130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07818" y="3678382"/>
              <a:ext cx="1828800" cy="457200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89956" y="4156363"/>
              <a:ext cx="199505" cy="199505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65018" y="4048297"/>
              <a:ext cx="7946966" cy="378229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93618" y="4314305"/>
              <a:ext cx="710738" cy="365760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89956" y="4688377"/>
              <a:ext cx="199505" cy="199505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65018" y="4580312"/>
              <a:ext cx="4102331" cy="407323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232756" y="5016730"/>
              <a:ext cx="216130" cy="216130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207818" y="4900351"/>
              <a:ext cx="4305992" cy="453043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689956" y="5361708"/>
              <a:ext cx="199505" cy="199505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665018" y="5253643"/>
              <a:ext cx="7477297" cy="407323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232756" y="5690061"/>
              <a:ext cx="216130" cy="216130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207818" y="5573683"/>
              <a:ext cx="2435628" cy="453043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689956" y="6035039"/>
              <a:ext cx="199505" cy="199505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665018" y="5926974"/>
              <a:ext cx="5128952" cy="407323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689956" y="6350923"/>
              <a:ext cx="199505" cy="199505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665018" y="6242857"/>
              <a:ext cx="5498868" cy="382385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244474" y="1303338"/>
              <a:ext cx="167640" cy="167639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701674" y="1639973"/>
              <a:ext cx="149013" cy="149013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701674" y="1957473"/>
              <a:ext cx="149013" cy="149013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701674" y="2274973"/>
              <a:ext cx="149013" cy="149013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701674" y="2808373"/>
              <a:ext cx="149013" cy="149013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244474" y="3136202"/>
              <a:ext cx="167640" cy="167639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701674" y="3481473"/>
              <a:ext cx="149013" cy="149013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244474" y="3809302"/>
              <a:ext cx="167640" cy="167639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701674" y="4167273"/>
              <a:ext cx="149013" cy="149013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701674" y="4700673"/>
              <a:ext cx="149013" cy="149013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244474" y="5028501"/>
              <a:ext cx="167640" cy="167639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701674" y="5373772"/>
              <a:ext cx="149013" cy="149013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244474" y="5701601"/>
              <a:ext cx="167640" cy="167640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701674" y="6046872"/>
              <a:ext cx="149013" cy="149013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701674" y="6364372"/>
              <a:ext cx="149013" cy="149013"/>
            </a:xfrm>
            <a:prstGeom prst="rect">
              <a:avLst/>
            </a:prstGeom>
          </p:spPr>
        </p:pic>
      </p:grpSp>
      <p:sp>
        <p:nvSpPr>
          <p:cNvPr id="51" name="object 51"/>
          <p:cNvSpPr txBox="1"/>
          <p:nvPr/>
        </p:nvSpPr>
        <p:spPr>
          <a:xfrm>
            <a:off x="517533" y="1151955"/>
            <a:ext cx="8151495" cy="5415280"/>
          </a:xfrm>
          <a:prstGeom prst="rect">
            <a:avLst/>
          </a:prstGeom>
        </p:spPr>
        <p:txBody>
          <a:bodyPr wrap="square" lIns="0" tIns="901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10"/>
              </a:spcBef>
            </a:pPr>
            <a:r>
              <a:rPr dirty="0" sz="1800" spc="-5">
                <a:solidFill>
                  <a:srgbClr val="FFFFFF"/>
                </a:solidFill>
                <a:latin typeface="Arial MT"/>
                <a:cs typeface="Arial MT"/>
              </a:rPr>
              <a:t>Separate</a:t>
            </a:r>
            <a:r>
              <a:rPr dirty="0" sz="1800">
                <a:solidFill>
                  <a:srgbClr val="FFFFFF"/>
                </a:solidFill>
                <a:latin typeface="Arial MT"/>
                <a:cs typeface="Arial MT"/>
              </a:rPr>
              <a:t> loadable modules</a:t>
            </a:r>
            <a:r>
              <a:rPr dirty="0" sz="1800" spc="-5">
                <a:solidFill>
                  <a:srgbClr val="FFFFFF"/>
                </a:solidFill>
                <a:latin typeface="Arial MT"/>
                <a:cs typeface="Arial MT"/>
              </a:rPr>
              <a:t> (drivername.SYS)</a:t>
            </a:r>
            <a:endParaRPr sz="1800">
              <a:latin typeface="Arial MT"/>
              <a:cs typeface="Arial MT"/>
            </a:endParaRPr>
          </a:p>
          <a:p>
            <a:pPr marL="412115">
              <a:lnSpc>
                <a:spcPct val="100000"/>
              </a:lnSpc>
              <a:spcBef>
                <a:spcPts val="545"/>
              </a:spcBef>
            </a:pPr>
            <a:r>
              <a:rPr dirty="0" sz="1600">
                <a:solidFill>
                  <a:srgbClr val="FFFFFF"/>
                </a:solidFill>
                <a:latin typeface="Arial MT"/>
                <a:cs typeface="Arial MT"/>
              </a:rPr>
              <a:t>Linked</a:t>
            </a:r>
            <a:r>
              <a:rPr dirty="0" sz="1600" spc="-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600">
                <a:solidFill>
                  <a:srgbClr val="FFFFFF"/>
                </a:solidFill>
                <a:latin typeface="Arial MT"/>
                <a:cs typeface="Arial MT"/>
              </a:rPr>
              <a:t>like</a:t>
            </a:r>
            <a:r>
              <a:rPr dirty="0" sz="1600" spc="-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600" spc="-5">
                <a:solidFill>
                  <a:srgbClr val="FFFFFF"/>
                </a:solidFill>
                <a:latin typeface="Arial MT"/>
                <a:cs typeface="Arial MT"/>
              </a:rPr>
              <a:t>.EXEs</a:t>
            </a:r>
            <a:endParaRPr sz="1600">
              <a:latin typeface="Arial MT"/>
              <a:cs typeface="Arial MT"/>
            </a:endParaRPr>
          </a:p>
          <a:p>
            <a:pPr marL="412115">
              <a:lnSpc>
                <a:spcPct val="100000"/>
              </a:lnSpc>
              <a:spcBef>
                <a:spcPts val="580"/>
              </a:spcBef>
            </a:pPr>
            <a:r>
              <a:rPr dirty="0" sz="1600" spc="-5">
                <a:solidFill>
                  <a:srgbClr val="FFFFFF"/>
                </a:solidFill>
                <a:latin typeface="Arial MT"/>
                <a:cs typeface="Arial MT"/>
              </a:rPr>
              <a:t>Typically </a:t>
            </a:r>
            <a:r>
              <a:rPr dirty="0" sz="1600">
                <a:solidFill>
                  <a:srgbClr val="FFFFFF"/>
                </a:solidFill>
                <a:latin typeface="Arial MT"/>
                <a:cs typeface="Arial MT"/>
              </a:rPr>
              <a:t>linked against </a:t>
            </a:r>
            <a:r>
              <a:rPr dirty="0" sz="1600" spc="-5">
                <a:solidFill>
                  <a:srgbClr val="FFFFFF"/>
                </a:solidFill>
                <a:latin typeface="Arial MT"/>
                <a:cs typeface="Arial MT"/>
              </a:rPr>
              <a:t>NTOSKRNL.EXE</a:t>
            </a:r>
            <a:r>
              <a:rPr dirty="0" sz="1600">
                <a:solidFill>
                  <a:srgbClr val="FFFFFF"/>
                </a:solidFill>
                <a:latin typeface="Arial MT"/>
                <a:cs typeface="Arial MT"/>
              </a:rPr>
              <a:t> and</a:t>
            </a:r>
            <a:r>
              <a:rPr dirty="0" sz="1600" spc="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600" spc="-5">
                <a:solidFill>
                  <a:srgbClr val="FFFFFF"/>
                </a:solidFill>
                <a:latin typeface="Arial MT"/>
                <a:cs typeface="Arial MT"/>
              </a:rPr>
              <a:t>HAL.DLL</a:t>
            </a:r>
            <a:endParaRPr sz="1600">
              <a:latin typeface="Arial MT"/>
              <a:cs typeface="Arial MT"/>
            </a:endParaRPr>
          </a:p>
          <a:p>
            <a:pPr marL="412115" marR="94615">
              <a:lnSpc>
                <a:spcPts val="1720"/>
              </a:lnSpc>
              <a:spcBef>
                <a:spcPts val="805"/>
              </a:spcBef>
            </a:pPr>
            <a:r>
              <a:rPr dirty="0" sz="1600" spc="-5">
                <a:solidFill>
                  <a:srgbClr val="FFFFFF"/>
                </a:solidFill>
                <a:latin typeface="Arial MT"/>
                <a:cs typeface="Arial MT"/>
              </a:rPr>
              <a:t>Only </a:t>
            </a:r>
            <a:r>
              <a:rPr dirty="0" sz="1600">
                <a:solidFill>
                  <a:srgbClr val="FFFFFF"/>
                </a:solidFill>
                <a:latin typeface="Arial MT"/>
                <a:cs typeface="Arial MT"/>
              </a:rPr>
              <a:t>one version of each driver binary </a:t>
            </a:r>
            <a:r>
              <a:rPr dirty="0" sz="1600" spc="-5">
                <a:solidFill>
                  <a:srgbClr val="FFFFFF"/>
                </a:solidFill>
                <a:latin typeface="Arial MT"/>
                <a:cs typeface="Arial MT"/>
              </a:rPr>
              <a:t>for both </a:t>
            </a:r>
            <a:r>
              <a:rPr dirty="0" sz="1600">
                <a:solidFill>
                  <a:srgbClr val="FFFFFF"/>
                </a:solidFill>
                <a:latin typeface="Arial MT"/>
                <a:cs typeface="Arial MT"/>
              </a:rPr>
              <a:t>uniprocessor (UP) and </a:t>
            </a:r>
            <a:r>
              <a:rPr dirty="0" sz="1600" spc="-5">
                <a:solidFill>
                  <a:srgbClr val="FFFFFF"/>
                </a:solidFill>
                <a:latin typeface="Arial MT"/>
                <a:cs typeface="Arial MT"/>
              </a:rPr>
              <a:t>multiprocessor </a:t>
            </a:r>
            <a:r>
              <a:rPr dirty="0" sz="1600" spc="-43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600">
                <a:solidFill>
                  <a:srgbClr val="FFFFFF"/>
                </a:solidFill>
                <a:latin typeface="Arial MT"/>
                <a:cs typeface="Arial MT"/>
              </a:rPr>
              <a:t>(MP)</a:t>
            </a:r>
            <a:r>
              <a:rPr dirty="0" sz="16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600" spc="-5">
                <a:solidFill>
                  <a:srgbClr val="FFFFFF"/>
                </a:solidFill>
                <a:latin typeface="Arial MT"/>
                <a:cs typeface="Arial MT"/>
              </a:rPr>
              <a:t>systems…</a:t>
            </a:r>
            <a:endParaRPr sz="1600">
              <a:latin typeface="Arial MT"/>
              <a:cs typeface="Arial MT"/>
            </a:endParaRPr>
          </a:p>
          <a:p>
            <a:pPr marL="412115">
              <a:lnSpc>
                <a:spcPct val="100000"/>
              </a:lnSpc>
              <a:spcBef>
                <a:spcPts val="535"/>
              </a:spcBef>
            </a:pPr>
            <a:r>
              <a:rPr dirty="0" sz="1600">
                <a:solidFill>
                  <a:srgbClr val="FFFFFF"/>
                </a:solidFill>
                <a:latin typeface="Arial MT"/>
                <a:cs typeface="Arial MT"/>
              </a:rPr>
              <a:t>…</a:t>
            </a:r>
            <a:r>
              <a:rPr dirty="0" sz="1600" spc="-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600">
                <a:solidFill>
                  <a:srgbClr val="FFFFFF"/>
                </a:solidFill>
                <a:latin typeface="Arial MT"/>
                <a:cs typeface="Arial MT"/>
              </a:rPr>
              <a:t>but</a:t>
            </a:r>
            <a:r>
              <a:rPr dirty="0" sz="1600" spc="-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600">
                <a:solidFill>
                  <a:srgbClr val="FFFFFF"/>
                </a:solidFill>
                <a:latin typeface="Arial MT"/>
                <a:cs typeface="Arial MT"/>
              </a:rPr>
              <a:t>drivers</a:t>
            </a:r>
            <a:r>
              <a:rPr dirty="0" sz="1600" spc="-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600">
                <a:solidFill>
                  <a:srgbClr val="FFFFFF"/>
                </a:solidFill>
                <a:latin typeface="Arial MT"/>
                <a:cs typeface="Arial MT"/>
              </a:rPr>
              <a:t>call </a:t>
            </a:r>
            <a:r>
              <a:rPr dirty="0" sz="1600" spc="-5">
                <a:solidFill>
                  <a:srgbClr val="FFFFFF"/>
                </a:solidFill>
                <a:latin typeface="Arial MT"/>
                <a:cs typeface="Arial MT"/>
              </a:rPr>
              <a:t>routines </a:t>
            </a:r>
            <a:r>
              <a:rPr dirty="0" sz="1600">
                <a:solidFill>
                  <a:srgbClr val="FFFFFF"/>
                </a:solidFill>
                <a:latin typeface="Arial MT"/>
                <a:cs typeface="Arial MT"/>
              </a:rPr>
              <a:t>in </a:t>
            </a:r>
            <a:r>
              <a:rPr dirty="0" sz="1600" spc="-5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dirty="0" sz="1600">
                <a:solidFill>
                  <a:srgbClr val="FFFFFF"/>
                </a:solidFill>
                <a:latin typeface="Arial MT"/>
                <a:cs typeface="Arial MT"/>
              </a:rPr>
              <a:t> kernel</a:t>
            </a:r>
            <a:r>
              <a:rPr dirty="0" sz="1600" spc="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600" spc="-5">
                <a:solidFill>
                  <a:srgbClr val="FFFFFF"/>
                </a:solidFill>
                <a:latin typeface="Arial MT"/>
                <a:cs typeface="Arial MT"/>
              </a:rPr>
              <a:t>that </a:t>
            </a:r>
            <a:r>
              <a:rPr dirty="0" sz="1600">
                <a:solidFill>
                  <a:srgbClr val="FFFFFF"/>
                </a:solidFill>
                <a:latin typeface="Arial MT"/>
                <a:cs typeface="Arial MT"/>
              </a:rPr>
              <a:t>behave </a:t>
            </a:r>
            <a:r>
              <a:rPr dirty="0" sz="1600" spc="-5">
                <a:solidFill>
                  <a:srgbClr val="FFFFFF"/>
                </a:solidFill>
                <a:latin typeface="Arial MT"/>
                <a:cs typeface="Arial MT"/>
              </a:rPr>
              <a:t>differently for </a:t>
            </a:r>
            <a:r>
              <a:rPr dirty="0" sz="1600">
                <a:solidFill>
                  <a:srgbClr val="FFFFFF"/>
                </a:solidFill>
                <a:latin typeface="Arial MT"/>
                <a:cs typeface="Arial MT"/>
              </a:rPr>
              <a:t>UP vs.</a:t>
            </a:r>
            <a:r>
              <a:rPr dirty="0" sz="1600" spc="-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600">
                <a:solidFill>
                  <a:srgbClr val="FFFFFF"/>
                </a:solidFill>
                <a:latin typeface="Arial MT"/>
                <a:cs typeface="Arial MT"/>
              </a:rPr>
              <a:t>MP</a:t>
            </a:r>
            <a:r>
              <a:rPr dirty="0" sz="1600" spc="-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600">
                <a:solidFill>
                  <a:srgbClr val="FFFFFF"/>
                </a:solidFill>
                <a:latin typeface="Arial MT"/>
                <a:cs typeface="Arial MT"/>
              </a:rPr>
              <a:t>Versions</a:t>
            </a:r>
            <a:endParaRPr sz="16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605"/>
              </a:spcBef>
            </a:pPr>
            <a:r>
              <a:rPr dirty="0" sz="1800" spc="-5">
                <a:solidFill>
                  <a:srgbClr val="FFFFFF"/>
                </a:solidFill>
                <a:latin typeface="Arial MT"/>
                <a:cs typeface="Arial MT"/>
              </a:rPr>
              <a:t>Defined</a:t>
            </a:r>
            <a:r>
              <a:rPr dirty="0" sz="18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dirty="0" sz="18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Arial MT"/>
                <a:cs typeface="Arial MT"/>
              </a:rPr>
              <a:t>registry</a:t>
            </a:r>
            <a:endParaRPr sz="1800">
              <a:latin typeface="Arial MT"/>
              <a:cs typeface="Arial MT"/>
            </a:endParaRPr>
          </a:p>
          <a:p>
            <a:pPr marL="412115">
              <a:lnSpc>
                <a:spcPct val="100000"/>
              </a:lnSpc>
              <a:spcBef>
                <a:spcPts val="615"/>
              </a:spcBef>
            </a:pPr>
            <a:r>
              <a:rPr dirty="0" sz="1600">
                <a:solidFill>
                  <a:srgbClr val="FFFFFF"/>
                </a:solidFill>
                <a:latin typeface="Arial MT"/>
                <a:cs typeface="Arial MT"/>
              </a:rPr>
              <a:t>Same area as</a:t>
            </a:r>
            <a:r>
              <a:rPr dirty="0" sz="1600" spc="-5">
                <a:solidFill>
                  <a:srgbClr val="FFFFFF"/>
                </a:solidFill>
                <a:latin typeface="Arial MT"/>
                <a:cs typeface="Arial MT"/>
              </a:rPr>
              <a:t> Windows </a:t>
            </a:r>
            <a:r>
              <a:rPr dirty="0" sz="1600">
                <a:solidFill>
                  <a:srgbClr val="FFFFFF"/>
                </a:solidFill>
                <a:latin typeface="Arial MT"/>
                <a:cs typeface="Arial MT"/>
              </a:rPr>
              <a:t>services</a:t>
            </a:r>
            <a:r>
              <a:rPr dirty="0" sz="1600" spc="-5">
                <a:solidFill>
                  <a:srgbClr val="FFFFFF"/>
                </a:solidFill>
                <a:latin typeface="Arial MT"/>
                <a:cs typeface="Arial MT"/>
              </a:rPr>
              <a:t> (t.b.d.) </a:t>
            </a:r>
            <a:r>
              <a:rPr dirty="0" sz="1600">
                <a:solidFill>
                  <a:srgbClr val="FFFFFF"/>
                </a:solidFill>
                <a:latin typeface="Arial MT"/>
                <a:cs typeface="Arial MT"/>
              </a:rPr>
              <a:t>-</a:t>
            </a:r>
            <a:r>
              <a:rPr dirty="0" sz="1600" spc="-5">
                <a:solidFill>
                  <a:srgbClr val="FFFFFF"/>
                </a:solidFill>
                <a:latin typeface="Arial MT"/>
                <a:cs typeface="Arial MT"/>
              </a:rPr>
              <a:t> differentiated</a:t>
            </a:r>
            <a:r>
              <a:rPr dirty="0" sz="1600">
                <a:solidFill>
                  <a:srgbClr val="FFFFFF"/>
                </a:solidFill>
                <a:latin typeface="Arial MT"/>
                <a:cs typeface="Arial MT"/>
              </a:rPr>
              <a:t> by</a:t>
            </a:r>
            <a:r>
              <a:rPr dirty="0" sz="1600" spc="-5">
                <a:solidFill>
                  <a:srgbClr val="FFFFFF"/>
                </a:solidFill>
                <a:latin typeface="Arial MT"/>
                <a:cs typeface="Arial MT"/>
              </a:rPr>
              <a:t> Type</a:t>
            </a:r>
            <a:r>
              <a:rPr dirty="0" sz="1600">
                <a:solidFill>
                  <a:srgbClr val="FFFFFF"/>
                </a:solidFill>
                <a:latin typeface="Arial MT"/>
                <a:cs typeface="Arial MT"/>
              </a:rPr>
              <a:t> value</a:t>
            </a:r>
            <a:endParaRPr sz="16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605"/>
              </a:spcBef>
            </a:pPr>
            <a:r>
              <a:rPr dirty="0" sz="1800">
                <a:solidFill>
                  <a:srgbClr val="FFFFFF"/>
                </a:solidFill>
                <a:latin typeface="Arial MT"/>
                <a:cs typeface="Arial MT"/>
              </a:rPr>
              <a:t>Several</a:t>
            </a:r>
            <a:r>
              <a:rPr dirty="0" sz="1800" spc="-3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Arial MT"/>
                <a:cs typeface="Arial MT"/>
              </a:rPr>
              <a:t>types:</a:t>
            </a:r>
            <a:endParaRPr sz="1800">
              <a:latin typeface="Arial MT"/>
              <a:cs typeface="Arial MT"/>
            </a:endParaRPr>
          </a:p>
          <a:p>
            <a:pPr marL="412115" marR="96520">
              <a:lnSpc>
                <a:spcPts val="1720"/>
              </a:lnSpc>
              <a:spcBef>
                <a:spcPts val="940"/>
              </a:spcBef>
            </a:pPr>
            <a:r>
              <a:rPr dirty="0" sz="1600">
                <a:solidFill>
                  <a:srgbClr val="FFFFFF"/>
                </a:solidFill>
                <a:latin typeface="Arial MT"/>
                <a:cs typeface="Arial MT"/>
              </a:rPr>
              <a:t>“ordinary”, </a:t>
            </a:r>
            <a:r>
              <a:rPr dirty="0" sz="1600" spc="-5">
                <a:solidFill>
                  <a:srgbClr val="FFFFFF"/>
                </a:solidFill>
                <a:latin typeface="Arial MT"/>
                <a:cs typeface="Arial MT"/>
              </a:rPr>
              <a:t>file system, NDIS miniport, </a:t>
            </a:r>
            <a:r>
              <a:rPr dirty="0" sz="1600">
                <a:solidFill>
                  <a:srgbClr val="FFFFFF"/>
                </a:solidFill>
                <a:latin typeface="Arial MT"/>
                <a:cs typeface="Arial MT"/>
              </a:rPr>
              <a:t>SCSI miniport (linked against port drivers), bus </a:t>
            </a:r>
            <a:r>
              <a:rPr dirty="0" sz="1600" spc="-43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600">
                <a:solidFill>
                  <a:srgbClr val="FFFFFF"/>
                </a:solidFill>
                <a:latin typeface="Arial MT"/>
                <a:cs typeface="Arial MT"/>
              </a:rPr>
              <a:t>drivers</a:t>
            </a:r>
            <a:endParaRPr sz="1600">
              <a:latin typeface="Arial MT"/>
              <a:cs typeface="Arial MT"/>
            </a:endParaRPr>
          </a:p>
          <a:p>
            <a:pPr marL="412115">
              <a:lnSpc>
                <a:spcPct val="100000"/>
              </a:lnSpc>
              <a:spcBef>
                <a:spcPts val="535"/>
              </a:spcBef>
            </a:pPr>
            <a:r>
              <a:rPr dirty="0" sz="1600">
                <a:solidFill>
                  <a:srgbClr val="FFFFFF"/>
                </a:solidFill>
                <a:latin typeface="Arial MT"/>
                <a:cs typeface="Arial MT"/>
              </a:rPr>
              <a:t>More </a:t>
            </a:r>
            <a:r>
              <a:rPr dirty="0" sz="1600" spc="-5">
                <a:solidFill>
                  <a:srgbClr val="FFFFFF"/>
                </a:solidFill>
                <a:latin typeface="Arial MT"/>
                <a:cs typeface="Arial MT"/>
              </a:rPr>
              <a:t>information</a:t>
            </a:r>
            <a:r>
              <a:rPr dirty="0" sz="1600" spc="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600">
                <a:solidFill>
                  <a:srgbClr val="FFFFFF"/>
                </a:solidFill>
                <a:latin typeface="Arial MT"/>
                <a:cs typeface="Arial MT"/>
              </a:rPr>
              <a:t>in </a:t>
            </a:r>
            <a:r>
              <a:rPr dirty="0" sz="1600" spc="-5">
                <a:solidFill>
                  <a:srgbClr val="FFFFFF"/>
                </a:solidFill>
                <a:latin typeface="Arial MT"/>
                <a:cs typeface="Arial MT"/>
              </a:rPr>
              <a:t>I/O</a:t>
            </a:r>
            <a:r>
              <a:rPr dirty="0" sz="160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600" spc="-5">
                <a:solidFill>
                  <a:srgbClr val="FFFFFF"/>
                </a:solidFill>
                <a:latin typeface="Arial MT"/>
                <a:cs typeface="Arial MT"/>
              </a:rPr>
              <a:t>subsystem</a:t>
            </a:r>
            <a:r>
              <a:rPr dirty="0" sz="160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600" spc="-5">
                <a:solidFill>
                  <a:srgbClr val="FFFFFF"/>
                </a:solidFill>
                <a:latin typeface="Arial MT"/>
                <a:cs typeface="Arial MT"/>
              </a:rPr>
              <a:t>section</a:t>
            </a:r>
            <a:endParaRPr sz="16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605"/>
              </a:spcBef>
            </a:pPr>
            <a:r>
              <a:rPr dirty="0" sz="1800" spc="-5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dirty="0" sz="18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FFFFFF"/>
                </a:solidFill>
                <a:latin typeface="Arial MT"/>
                <a:cs typeface="Arial MT"/>
              </a:rPr>
              <a:t>view</a:t>
            </a:r>
            <a:r>
              <a:rPr dirty="0" sz="1800" spc="-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FFFFFF"/>
                </a:solidFill>
                <a:latin typeface="Arial MT"/>
                <a:cs typeface="Arial MT"/>
              </a:rPr>
              <a:t>loaded</a:t>
            </a:r>
            <a:r>
              <a:rPr dirty="0" sz="18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FFFFFF"/>
                </a:solidFill>
                <a:latin typeface="Arial MT"/>
                <a:cs typeface="Arial MT"/>
              </a:rPr>
              <a:t>drivers,</a:t>
            </a:r>
            <a:r>
              <a:rPr dirty="0" sz="18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FFFFFF"/>
                </a:solidFill>
                <a:latin typeface="Arial MT"/>
                <a:cs typeface="Arial MT"/>
              </a:rPr>
              <a:t>run</a:t>
            </a:r>
            <a:r>
              <a:rPr dirty="0" sz="18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Arial MT"/>
                <a:cs typeface="Arial MT"/>
              </a:rPr>
              <a:t>drivers.exe</a:t>
            </a:r>
            <a:endParaRPr sz="1800">
              <a:latin typeface="Arial MT"/>
              <a:cs typeface="Arial MT"/>
            </a:endParaRPr>
          </a:p>
          <a:p>
            <a:pPr marL="412115">
              <a:lnSpc>
                <a:spcPct val="100000"/>
              </a:lnSpc>
              <a:spcBef>
                <a:spcPts val="615"/>
              </a:spcBef>
            </a:pPr>
            <a:r>
              <a:rPr dirty="0" sz="1600">
                <a:solidFill>
                  <a:srgbClr val="FFFFFF"/>
                </a:solidFill>
                <a:latin typeface="Arial MT"/>
                <a:cs typeface="Arial MT"/>
              </a:rPr>
              <a:t>Also</a:t>
            </a:r>
            <a:r>
              <a:rPr dirty="0" sz="1600" spc="-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600">
                <a:solidFill>
                  <a:srgbClr val="FFFFFF"/>
                </a:solidFill>
                <a:latin typeface="Arial MT"/>
                <a:cs typeface="Arial MT"/>
              </a:rPr>
              <a:t>see list</a:t>
            </a:r>
            <a:r>
              <a:rPr dirty="0" sz="16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600">
                <a:solidFill>
                  <a:srgbClr val="FFFFFF"/>
                </a:solidFill>
                <a:latin typeface="Arial MT"/>
                <a:cs typeface="Arial MT"/>
              </a:rPr>
              <a:t>at</a:t>
            </a:r>
            <a:r>
              <a:rPr dirty="0" sz="1600" spc="-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600">
                <a:solidFill>
                  <a:srgbClr val="FFFFFF"/>
                </a:solidFill>
                <a:latin typeface="Arial MT"/>
                <a:cs typeface="Arial MT"/>
              </a:rPr>
              <a:t>end of</a:t>
            </a:r>
            <a:r>
              <a:rPr dirty="0" sz="16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600" spc="-5">
                <a:solidFill>
                  <a:srgbClr val="FFFFFF"/>
                </a:solidFill>
                <a:latin typeface="Arial MT"/>
                <a:cs typeface="Arial MT"/>
              </a:rPr>
              <a:t>output from</a:t>
            </a:r>
            <a:r>
              <a:rPr dirty="0" sz="16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600" spc="-5">
                <a:solidFill>
                  <a:srgbClr val="FFFFFF"/>
                </a:solidFill>
                <a:latin typeface="Arial MT"/>
                <a:cs typeface="Arial MT"/>
              </a:rPr>
              <a:t>pstat.exe</a:t>
            </a:r>
            <a:r>
              <a:rPr dirty="0" sz="1600">
                <a:solidFill>
                  <a:srgbClr val="FFFFFF"/>
                </a:solidFill>
                <a:latin typeface="Arial MT"/>
                <a:cs typeface="Arial MT"/>
              </a:rPr>
              <a:t> – includes</a:t>
            </a:r>
            <a:r>
              <a:rPr dirty="0" sz="16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600">
                <a:solidFill>
                  <a:srgbClr val="FFFFFF"/>
                </a:solidFill>
                <a:latin typeface="Arial MT"/>
                <a:cs typeface="Arial MT"/>
              </a:rPr>
              <a:t>addresses</a:t>
            </a:r>
            <a:r>
              <a:rPr dirty="0" sz="1600" spc="-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60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dirty="0" sz="16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600">
                <a:solidFill>
                  <a:srgbClr val="FFFFFF"/>
                </a:solidFill>
                <a:latin typeface="Arial MT"/>
                <a:cs typeface="Arial MT"/>
              </a:rPr>
              <a:t>each driver</a:t>
            </a:r>
            <a:endParaRPr sz="16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605"/>
              </a:spcBef>
            </a:pPr>
            <a:r>
              <a:rPr dirty="0" sz="1800" spc="-5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dirty="0" sz="18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Arial MT"/>
                <a:cs typeface="Arial MT"/>
              </a:rPr>
              <a:t>update</a:t>
            </a:r>
            <a:r>
              <a:rPr dirty="0" sz="18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FFFFFF"/>
                </a:solidFill>
                <a:latin typeface="Arial MT"/>
                <a:cs typeface="Arial MT"/>
              </a:rPr>
              <a:t>&amp;</a:t>
            </a:r>
            <a:r>
              <a:rPr dirty="0" sz="1800" spc="-5">
                <a:solidFill>
                  <a:srgbClr val="FFFFFF"/>
                </a:solidFill>
                <a:latin typeface="Arial MT"/>
                <a:cs typeface="Arial MT"/>
              </a:rPr>
              <a:t> control:</a:t>
            </a:r>
            <a:endParaRPr sz="1800">
              <a:latin typeface="Arial MT"/>
              <a:cs typeface="Arial MT"/>
            </a:endParaRPr>
          </a:p>
          <a:p>
            <a:pPr marL="412115" marR="2555240">
              <a:lnSpc>
                <a:spcPct val="130200"/>
              </a:lnSpc>
              <a:spcBef>
                <a:spcPts val="35"/>
              </a:spcBef>
            </a:pPr>
            <a:r>
              <a:rPr dirty="0" sz="1600" spc="-5">
                <a:solidFill>
                  <a:srgbClr val="FFFFFF"/>
                </a:solidFill>
                <a:latin typeface="Arial MT"/>
                <a:cs typeface="Arial MT"/>
              </a:rPr>
              <a:t>System</a:t>
            </a:r>
            <a:r>
              <a:rPr dirty="0" sz="1600" spc="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600" spc="-5">
                <a:solidFill>
                  <a:srgbClr val="FFFFFF"/>
                </a:solidFill>
                <a:latin typeface="Arial MT"/>
                <a:cs typeface="Arial MT"/>
              </a:rPr>
              <a:t>properties</a:t>
            </a:r>
            <a:r>
              <a:rPr dirty="0" sz="1600" spc="-5">
                <a:solidFill>
                  <a:srgbClr val="FFFFFF"/>
                </a:solidFill>
                <a:latin typeface="Wingdings"/>
                <a:cs typeface="Wingdings"/>
              </a:rPr>
              <a:t></a:t>
            </a:r>
            <a:r>
              <a:rPr dirty="0" sz="1600" spc="-5">
                <a:solidFill>
                  <a:srgbClr val="FFFFFF"/>
                </a:solidFill>
                <a:latin typeface="Arial MT"/>
                <a:cs typeface="Arial MT"/>
              </a:rPr>
              <a:t>Hardware</a:t>
            </a:r>
            <a:r>
              <a:rPr dirty="0" sz="160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600" spc="-5">
                <a:solidFill>
                  <a:srgbClr val="FFFFFF"/>
                </a:solidFill>
                <a:latin typeface="Arial MT"/>
                <a:cs typeface="Arial MT"/>
              </a:rPr>
              <a:t>Tab</a:t>
            </a:r>
            <a:r>
              <a:rPr dirty="0" sz="1600" spc="-5">
                <a:solidFill>
                  <a:srgbClr val="FFFFFF"/>
                </a:solidFill>
                <a:latin typeface="Wingdings"/>
                <a:cs typeface="Wingdings"/>
              </a:rPr>
              <a:t></a:t>
            </a:r>
            <a:r>
              <a:rPr dirty="0" sz="1600" spc="-5">
                <a:solidFill>
                  <a:srgbClr val="FFFFFF"/>
                </a:solidFill>
                <a:latin typeface="Arial MT"/>
                <a:cs typeface="Arial MT"/>
              </a:rPr>
              <a:t>Device</a:t>
            </a:r>
            <a:r>
              <a:rPr dirty="0" sz="1600">
                <a:solidFill>
                  <a:srgbClr val="FFFFFF"/>
                </a:solidFill>
                <a:latin typeface="Arial MT"/>
                <a:cs typeface="Arial MT"/>
              </a:rPr>
              <a:t> Manager </a:t>
            </a:r>
            <a:r>
              <a:rPr dirty="0" sz="1600" spc="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600" spc="-5">
                <a:solidFill>
                  <a:srgbClr val="FFFFFF"/>
                </a:solidFill>
                <a:latin typeface="Arial MT"/>
                <a:cs typeface="Arial MT"/>
              </a:rPr>
              <a:t>Computer</a:t>
            </a:r>
            <a:r>
              <a:rPr dirty="0" sz="1600" spc="4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600" spc="-5">
                <a:solidFill>
                  <a:srgbClr val="FFFFFF"/>
                </a:solidFill>
                <a:latin typeface="Arial MT"/>
                <a:cs typeface="Arial MT"/>
              </a:rPr>
              <a:t>Management</a:t>
            </a:r>
            <a:r>
              <a:rPr dirty="0" sz="1600" spc="-5">
                <a:solidFill>
                  <a:srgbClr val="FFFFFF"/>
                </a:solidFill>
                <a:latin typeface="Wingdings"/>
                <a:cs typeface="Wingdings"/>
              </a:rPr>
              <a:t></a:t>
            </a:r>
            <a:r>
              <a:rPr dirty="0" sz="1600" spc="-5">
                <a:solidFill>
                  <a:srgbClr val="FFFFFF"/>
                </a:solidFill>
                <a:latin typeface="Arial MT"/>
                <a:cs typeface="Arial MT"/>
              </a:rPr>
              <a:t>Software</a:t>
            </a:r>
            <a:r>
              <a:rPr dirty="0" sz="1600" spc="4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600" spc="-5">
                <a:solidFill>
                  <a:srgbClr val="FFFFFF"/>
                </a:solidFill>
                <a:latin typeface="Arial MT"/>
                <a:cs typeface="Arial MT"/>
              </a:rPr>
              <a:t>Environment</a:t>
            </a:r>
            <a:r>
              <a:rPr dirty="0" sz="1600" spc="-5">
                <a:solidFill>
                  <a:srgbClr val="FFFFFF"/>
                </a:solidFill>
                <a:latin typeface="Wingdings"/>
                <a:cs typeface="Wingdings"/>
              </a:rPr>
              <a:t></a:t>
            </a:r>
            <a:r>
              <a:rPr dirty="0" sz="1600" spc="-5">
                <a:solidFill>
                  <a:srgbClr val="FFFFFF"/>
                </a:solidFill>
                <a:latin typeface="Arial MT"/>
                <a:cs typeface="Arial MT"/>
              </a:rPr>
              <a:t>Drivers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52" name="object 52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dirty="0"/>
              <a:t>32</a:t>
            </a:fld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67954" y="6388100"/>
            <a:ext cx="3300729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77470">
              <a:lnSpc>
                <a:spcPct val="100000"/>
              </a:lnSpc>
              <a:spcBef>
                <a:spcPts val="100"/>
              </a:spcBef>
            </a:pPr>
            <a:r>
              <a:rPr dirty="0" sz="1000" b="1">
                <a:solidFill>
                  <a:srgbClr val="FFFFFF"/>
                </a:solidFill>
                <a:latin typeface="Arial"/>
                <a:cs typeface="Arial"/>
              </a:rPr>
              <a:t>hardware interfaces </a:t>
            </a:r>
            <a:r>
              <a:rPr dirty="0" sz="1000" spc="-5" b="1">
                <a:solidFill>
                  <a:srgbClr val="FFFFFF"/>
                </a:solidFill>
                <a:latin typeface="Arial"/>
                <a:cs typeface="Arial"/>
              </a:rPr>
              <a:t>(buses, </a:t>
            </a:r>
            <a:r>
              <a:rPr dirty="0" sz="1000" b="1">
                <a:solidFill>
                  <a:srgbClr val="FFFFFF"/>
                </a:solidFill>
                <a:latin typeface="Arial"/>
                <a:cs typeface="Arial"/>
              </a:rPr>
              <a:t>I/O devices, interrupts, </a:t>
            </a:r>
            <a:r>
              <a:rPr dirty="0" sz="1000" spc="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00" b="1">
                <a:solidFill>
                  <a:srgbClr val="FFFFFF"/>
                </a:solidFill>
                <a:latin typeface="Arial"/>
                <a:cs typeface="Arial"/>
              </a:rPr>
              <a:t>interval</a:t>
            </a:r>
            <a:r>
              <a:rPr dirty="0" sz="1000" spc="-1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00" spc="-5" b="1">
                <a:solidFill>
                  <a:srgbClr val="FFFFFF"/>
                </a:solidFill>
                <a:latin typeface="Arial"/>
                <a:cs typeface="Arial"/>
              </a:rPr>
              <a:t>timers,</a:t>
            </a:r>
            <a:r>
              <a:rPr dirty="0" sz="1000" spc="-1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00" b="1">
                <a:solidFill>
                  <a:srgbClr val="FFFFFF"/>
                </a:solidFill>
                <a:latin typeface="Arial"/>
                <a:cs typeface="Arial"/>
              </a:rPr>
              <a:t>DMA,</a:t>
            </a:r>
            <a:r>
              <a:rPr dirty="0" sz="1000" spc="-1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00" b="1">
                <a:solidFill>
                  <a:srgbClr val="FFFFFF"/>
                </a:solidFill>
                <a:latin typeface="Arial"/>
                <a:cs typeface="Arial"/>
              </a:rPr>
              <a:t>memory</a:t>
            </a:r>
            <a:r>
              <a:rPr dirty="0" sz="1000" spc="-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00" b="1">
                <a:solidFill>
                  <a:srgbClr val="FFFFFF"/>
                </a:solidFill>
                <a:latin typeface="Arial"/>
                <a:cs typeface="Arial"/>
              </a:rPr>
              <a:t>cache</a:t>
            </a:r>
            <a:r>
              <a:rPr dirty="0" sz="1000" spc="-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00" b="1">
                <a:solidFill>
                  <a:srgbClr val="FFFFFF"/>
                </a:solidFill>
                <a:latin typeface="Arial"/>
                <a:cs typeface="Arial"/>
              </a:rPr>
              <a:t>control,</a:t>
            </a:r>
            <a:r>
              <a:rPr dirty="0" sz="1000" spc="-1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00" b="1">
                <a:solidFill>
                  <a:srgbClr val="FFFFFF"/>
                </a:solidFill>
                <a:latin typeface="Arial"/>
                <a:cs typeface="Arial"/>
              </a:rPr>
              <a:t>etc.,</a:t>
            </a:r>
            <a:r>
              <a:rPr dirty="0" sz="1000" spc="-1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00" b="1">
                <a:solidFill>
                  <a:srgbClr val="FFFFFF"/>
                </a:solidFill>
                <a:latin typeface="Arial"/>
                <a:cs typeface="Arial"/>
              </a:rPr>
              <a:t>etc.)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831849" y="3879850"/>
            <a:ext cx="8166100" cy="317500"/>
            <a:chOff x="831849" y="3879850"/>
            <a:chExt cx="8166100" cy="317500"/>
          </a:xfrm>
        </p:grpSpPr>
        <p:sp>
          <p:nvSpPr>
            <p:cNvPr id="4" name="object 4"/>
            <p:cNvSpPr/>
            <p:nvPr/>
          </p:nvSpPr>
          <p:spPr>
            <a:xfrm>
              <a:off x="838199" y="3886200"/>
              <a:ext cx="8153400" cy="304800"/>
            </a:xfrm>
            <a:custGeom>
              <a:avLst/>
              <a:gdLst/>
              <a:ahLst/>
              <a:cxnLst/>
              <a:rect l="l" t="t" r="r" b="b"/>
              <a:pathLst>
                <a:path w="8153400" h="304800">
                  <a:moveTo>
                    <a:pt x="8153398" y="0"/>
                  </a:moveTo>
                  <a:lnTo>
                    <a:pt x="0" y="0"/>
                  </a:lnTo>
                  <a:lnTo>
                    <a:pt x="0" y="304800"/>
                  </a:lnTo>
                  <a:lnTo>
                    <a:pt x="8153398" y="304800"/>
                  </a:lnTo>
                  <a:lnTo>
                    <a:pt x="8153398" y="0"/>
                  </a:lnTo>
                  <a:close/>
                </a:path>
              </a:pathLst>
            </a:custGeom>
            <a:solidFill>
              <a:srgbClr val="76D6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838199" y="3886200"/>
              <a:ext cx="8153400" cy="304800"/>
            </a:xfrm>
            <a:custGeom>
              <a:avLst/>
              <a:gdLst/>
              <a:ahLst/>
              <a:cxnLst/>
              <a:rect l="l" t="t" r="r" b="b"/>
              <a:pathLst>
                <a:path w="8153400" h="304800">
                  <a:moveTo>
                    <a:pt x="0" y="0"/>
                  </a:moveTo>
                  <a:lnTo>
                    <a:pt x="8153397" y="0"/>
                  </a:lnTo>
                  <a:lnTo>
                    <a:pt x="8153397" y="304799"/>
                  </a:lnTo>
                  <a:lnTo>
                    <a:pt x="0" y="304799"/>
                  </a:lnTo>
                  <a:lnTo>
                    <a:pt x="0" y="0"/>
                  </a:lnTo>
                  <a:close/>
                </a:path>
              </a:pathLst>
            </a:custGeom>
            <a:ln w="12699">
              <a:solidFill>
                <a:srgbClr val="FFA9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4092573" y="3949700"/>
            <a:ext cx="1656714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b="1">
                <a:solidFill>
                  <a:srgbClr val="000033"/>
                </a:solidFill>
                <a:latin typeface="Arial"/>
                <a:cs typeface="Arial"/>
              </a:rPr>
              <a:t>System</a:t>
            </a:r>
            <a:r>
              <a:rPr dirty="0" sz="1000" spc="-45" b="1">
                <a:solidFill>
                  <a:srgbClr val="000033"/>
                </a:solidFill>
                <a:latin typeface="Arial"/>
                <a:cs typeface="Arial"/>
              </a:rPr>
              <a:t> </a:t>
            </a:r>
            <a:r>
              <a:rPr dirty="0" sz="1000" b="1">
                <a:solidFill>
                  <a:srgbClr val="000033"/>
                </a:solidFill>
                <a:latin typeface="Arial"/>
                <a:cs typeface="Arial"/>
              </a:rPr>
              <a:t>Service</a:t>
            </a:r>
            <a:r>
              <a:rPr dirty="0" sz="1000" spc="-40" b="1">
                <a:solidFill>
                  <a:srgbClr val="000033"/>
                </a:solidFill>
                <a:latin typeface="Arial"/>
                <a:cs typeface="Arial"/>
              </a:rPr>
              <a:t> </a:t>
            </a:r>
            <a:r>
              <a:rPr dirty="0" sz="1000" b="1">
                <a:solidFill>
                  <a:srgbClr val="000033"/>
                </a:solidFill>
                <a:latin typeface="Arial"/>
                <a:cs typeface="Arial"/>
              </a:rPr>
              <a:t>Dispatcher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938337" y="1136651"/>
            <a:ext cx="6097905" cy="3025775"/>
            <a:chOff x="1938337" y="1136651"/>
            <a:chExt cx="6097905" cy="3025775"/>
          </a:xfrm>
        </p:grpSpPr>
        <p:sp>
          <p:nvSpPr>
            <p:cNvPr id="8" name="object 8"/>
            <p:cNvSpPr/>
            <p:nvPr/>
          </p:nvSpPr>
          <p:spPr>
            <a:xfrm>
              <a:off x="1981199" y="3429000"/>
              <a:ext cx="0" cy="685800"/>
            </a:xfrm>
            <a:custGeom>
              <a:avLst/>
              <a:gdLst/>
              <a:ahLst/>
              <a:cxnLst/>
              <a:rect l="l" t="t" r="r" b="b"/>
              <a:pathLst>
                <a:path w="0" h="685800">
                  <a:moveTo>
                    <a:pt x="0" y="0"/>
                  </a:moveTo>
                  <a:lnTo>
                    <a:pt x="0" y="685799"/>
                  </a:lnTo>
                </a:path>
              </a:pathLst>
            </a:custGeom>
            <a:ln w="2857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938337" y="4019550"/>
              <a:ext cx="85725" cy="142875"/>
            </a:xfrm>
            <a:custGeom>
              <a:avLst/>
              <a:gdLst/>
              <a:ahLst/>
              <a:cxnLst/>
              <a:rect l="l" t="t" r="r" b="b"/>
              <a:pathLst>
                <a:path w="85725" h="142875">
                  <a:moveTo>
                    <a:pt x="85725" y="0"/>
                  </a:moveTo>
                  <a:lnTo>
                    <a:pt x="42862" y="57150"/>
                  </a:lnTo>
                  <a:lnTo>
                    <a:pt x="0" y="0"/>
                  </a:lnTo>
                  <a:lnTo>
                    <a:pt x="42862" y="142875"/>
                  </a:lnTo>
                  <a:lnTo>
                    <a:pt x="8572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2362199" y="3429000"/>
              <a:ext cx="0" cy="409575"/>
            </a:xfrm>
            <a:custGeom>
              <a:avLst/>
              <a:gdLst/>
              <a:ahLst/>
              <a:cxnLst/>
              <a:rect l="l" t="t" r="r" b="b"/>
              <a:pathLst>
                <a:path w="0" h="409575">
                  <a:moveTo>
                    <a:pt x="0" y="0"/>
                  </a:moveTo>
                  <a:lnTo>
                    <a:pt x="0" y="409574"/>
                  </a:lnTo>
                </a:path>
              </a:pathLst>
            </a:custGeom>
            <a:ln w="285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2319336" y="3743325"/>
              <a:ext cx="85725" cy="142875"/>
            </a:xfrm>
            <a:custGeom>
              <a:avLst/>
              <a:gdLst/>
              <a:ahLst/>
              <a:cxnLst/>
              <a:rect l="l" t="t" r="r" b="b"/>
              <a:pathLst>
                <a:path w="85725" h="142875">
                  <a:moveTo>
                    <a:pt x="85725" y="0"/>
                  </a:moveTo>
                  <a:lnTo>
                    <a:pt x="42862" y="57150"/>
                  </a:lnTo>
                  <a:lnTo>
                    <a:pt x="0" y="0"/>
                  </a:lnTo>
                  <a:lnTo>
                    <a:pt x="42862" y="142875"/>
                  </a:lnTo>
                  <a:lnTo>
                    <a:pt x="8572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7993062" y="3429000"/>
              <a:ext cx="0" cy="409575"/>
            </a:xfrm>
            <a:custGeom>
              <a:avLst/>
              <a:gdLst/>
              <a:ahLst/>
              <a:cxnLst/>
              <a:rect l="l" t="t" r="r" b="b"/>
              <a:pathLst>
                <a:path w="0" h="409575">
                  <a:moveTo>
                    <a:pt x="0" y="0"/>
                  </a:moveTo>
                  <a:lnTo>
                    <a:pt x="0" y="409574"/>
                  </a:lnTo>
                </a:path>
              </a:pathLst>
            </a:custGeom>
            <a:ln w="2857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7950200" y="3743325"/>
              <a:ext cx="85725" cy="142875"/>
            </a:xfrm>
            <a:custGeom>
              <a:avLst/>
              <a:gdLst/>
              <a:ahLst/>
              <a:cxnLst/>
              <a:rect l="l" t="t" r="r" b="b"/>
              <a:pathLst>
                <a:path w="85725" h="142875">
                  <a:moveTo>
                    <a:pt x="85725" y="0"/>
                  </a:moveTo>
                  <a:lnTo>
                    <a:pt x="42862" y="57150"/>
                  </a:lnTo>
                  <a:lnTo>
                    <a:pt x="0" y="0"/>
                  </a:lnTo>
                  <a:lnTo>
                    <a:pt x="42862" y="142875"/>
                  </a:lnTo>
                  <a:lnTo>
                    <a:pt x="8572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5791198" y="3429000"/>
              <a:ext cx="0" cy="409575"/>
            </a:xfrm>
            <a:custGeom>
              <a:avLst/>
              <a:gdLst/>
              <a:ahLst/>
              <a:cxnLst/>
              <a:rect l="l" t="t" r="r" b="b"/>
              <a:pathLst>
                <a:path w="0" h="409575">
                  <a:moveTo>
                    <a:pt x="0" y="0"/>
                  </a:moveTo>
                  <a:lnTo>
                    <a:pt x="0" y="409574"/>
                  </a:lnTo>
                </a:path>
              </a:pathLst>
            </a:custGeom>
            <a:ln w="2857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5748336" y="3743325"/>
              <a:ext cx="85725" cy="142875"/>
            </a:xfrm>
            <a:custGeom>
              <a:avLst/>
              <a:gdLst/>
              <a:ahLst/>
              <a:cxnLst/>
              <a:rect l="l" t="t" r="r" b="b"/>
              <a:pathLst>
                <a:path w="85725" h="142875">
                  <a:moveTo>
                    <a:pt x="85725" y="0"/>
                  </a:moveTo>
                  <a:lnTo>
                    <a:pt x="42862" y="57150"/>
                  </a:lnTo>
                  <a:lnTo>
                    <a:pt x="0" y="0"/>
                  </a:lnTo>
                  <a:lnTo>
                    <a:pt x="42862" y="142875"/>
                  </a:lnTo>
                  <a:lnTo>
                    <a:pt x="8572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3581400" y="3429000"/>
              <a:ext cx="0" cy="409575"/>
            </a:xfrm>
            <a:custGeom>
              <a:avLst/>
              <a:gdLst/>
              <a:ahLst/>
              <a:cxnLst/>
              <a:rect l="l" t="t" r="r" b="b"/>
              <a:pathLst>
                <a:path w="0" h="409575">
                  <a:moveTo>
                    <a:pt x="0" y="0"/>
                  </a:moveTo>
                  <a:lnTo>
                    <a:pt x="0" y="409574"/>
                  </a:lnTo>
                </a:path>
              </a:pathLst>
            </a:custGeom>
            <a:ln w="2857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3538537" y="3743325"/>
              <a:ext cx="85725" cy="142875"/>
            </a:xfrm>
            <a:custGeom>
              <a:avLst/>
              <a:gdLst/>
              <a:ahLst/>
              <a:cxnLst/>
              <a:rect l="l" t="t" r="r" b="b"/>
              <a:pathLst>
                <a:path w="85725" h="142875">
                  <a:moveTo>
                    <a:pt x="85725" y="0"/>
                  </a:moveTo>
                  <a:lnTo>
                    <a:pt x="42862" y="57150"/>
                  </a:lnTo>
                  <a:lnTo>
                    <a:pt x="0" y="0"/>
                  </a:lnTo>
                  <a:lnTo>
                    <a:pt x="42862" y="142875"/>
                  </a:lnTo>
                  <a:lnTo>
                    <a:pt x="8572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1981199" y="2819400"/>
              <a:ext cx="0" cy="304800"/>
            </a:xfrm>
            <a:custGeom>
              <a:avLst/>
              <a:gdLst/>
              <a:ahLst/>
              <a:cxnLst/>
              <a:rect l="l" t="t" r="r" b="b"/>
              <a:pathLst>
                <a:path w="0" h="304800">
                  <a:moveTo>
                    <a:pt x="0" y="0"/>
                  </a:moveTo>
                  <a:lnTo>
                    <a:pt x="0" y="304799"/>
                  </a:lnTo>
                </a:path>
              </a:pathLst>
            </a:custGeom>
            <a:ln w="2857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2362199" y="2514600"/>
              <a:ext cx="0" cy="609600"/>
            </a:xfrm>
            <a:custGeom>
              <a:avLst/>
              <a:gdLst/>
              <a:ahLst/>
              <a:cxnLst/>
              <a:rect l="l" t="t" r="r" b="b"/>
              <a:pathLst>
                <a:path w="0" h="609600">
                  <a:moveTo>
                    <a:pt x="0" y="0"/>
                  </a:moveTo>
                  <a:lnTo>
                    <a:pt x="0" y="609599"/>
                  </a:lnTo>
                </a:path>
              </a:pathLst>
            </a:custGeom>
            <a:ln w="285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5791198" y="2644775"/>
              <a:ext cx="2202180" cy="479425"/>
            </a:xfrm>
            <a:custGeom>
              <a:avLst/>
              <a:gdLst/>
              <a:ahLst/>
              <a:cxnLst/>
              <a:rect l="l" t="t" r="r" b="b"/>
              <a:pathLst>
                <a:path w="2202179" h="479425">
                  <a:moveTo>
                    <a:pt x="2201863" y="0"/>
                  </a:moveTo>
                  <a:lnTo>
                    <a:pt x="2201863" y="479424"/>
                  </a:lnTo>
                </a:path>
                <a:path w="2202179" h="479425">
                  <a:moveTo>
                    <a:pt x="0" y="174624"/>
                  </a:moveTo>
                  <a:lnTo>
                    <a:pt x="0" y="479424"/>
                  </a:lnTo>
                </a:path>
              </a:pathLst>
            </a:custGeom>
            <a:ln w="2857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5257798" y="1143001"/>
              <a:ext cx="1600200" cy="533400"/>
            </a:xfrm>
            <a:custGeom>
              <a:avLst/>
              <a:gdLst/>
              <a:ahLst/>
              <a:cxnLst/>
              <a:rect l="l" t="t" r="r" b="b"/>
              <a:pathLst>
                <a:path w="1600200" h="533400">
                  <a:moveTo>
                    <a:pt x="0" y="533400"/>
                  </a:moveTo>
                  <a:lnTo>
                    <a:pt x="1600200" y="533400"/>
                  </a:lnTo>
                  <a:lnTo>
                    <a:pt x="1600200" y="0"/>
                  </a:lnTo>
                  <a:lnTo>
                    <a:pt x="0" y="0"/>
                  </a:lnTo>
                  <a:lnTo>
                    <a:pt x="0" y="533400"/>
                  </a:lnTo>
                  <a:close/>
                </a:path>
              </a:pathLst>
            </a:custGeom>
            <a:solidFill>
              <a:srgbClr val="FFA9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5257798" y="1143001"/>
              <a:ext cx="1600200" cy="762000"/>
            </a:xfrm>
            <a:custGeom>
              <a:avLst/>
              <a:gdLst/>
              <a:ahLst/>
              <a:cxnLst/>
              <a:rect l="l" t="t" r="r" b="b"/>
              <a:pathLst>
                <a:path w="1600200" h="762000">
                  <a:moveTo>
                    <a:pt x="0" y="0"/>
                  </a:moveTo>
                  <a:lnTo>
                    <a:pt x="1600199" y="0"/>
                  </a:lnTo>
                  <a:lnTo>
                    <a:pt x="1600199" y="761999"/>
                  </a:lnTo>
                  <a:lnTo>
                    <a:pt x="0" y="761999"/>
                  </a:lnTo>
                  <a:lnTo>
                    <a:pt x="0" y="0"/>
                  </a:lnTo>
                  <a:close/>
                </a:path>
              </a:pathLst>
            </a:custGeom>
            <a:ln w="126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6781798" y="1676401"/>
              <a:ext cx="76200" cy="228600"/>
            </a:xfrm>
            <a:custGeom>
              <a:avLst/>
              <a:gdLst/>
              <a:ahLst/>
              <a:cxnLst/>
              <a:rect l="l" t="t" r="r" b="b"/>
              <a:pathLst>
                <a:path w="76200" h="228600">
                  <a:moveTo>
                    <a:pt x="0" y="228600"/>
                  </a:moveTo>
                  <a:lnTo>
                    <a:pt x="76200" y="228600"/>
                  </a:lnTo>
                  <a:lnTo>
                    <a:pt x="76200" y="0"/>
                  </a:lnTo>
                  <a:lnTo>
                    <a:pt x="0" y="0"/>
                  </a:lnTo>
                  <a:lnTo>
                    <a:pt x="0" y="228600"/>
                  </a:lnTo>
                  <a:close/>
                </a:path>
              </a:pathLst>
            </a:custGeom>
            <a:solidFill>
              <a:srgbClr val="AAB2B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5257798" y="1676401"/>
              <a:ext cx="1600200" cy="228600"/>
            </a:xfrm>
            <a:custGeom>
              <a:avLst/>
              <a:gdLst/>
              <a:ahLst/>
              <a:cxnLst/>
              <a:rect l="l" t="t" r="r" b="b"/>
              <a:pathLst>
                <a:path w="1600200" h="228600">
                  <a:moveTo>
                    <a:pt x="0" y="0"/>
                  </a:moveTo>
                  <a:lnTo>
                    <a:pt x="1600199" y="0"/>
                  </a:lnTo>
                  <a:lnTo>
                    <a:pt x="1600199" y="228599"/>
                  </a:lnTo>
                  <a:lnTo>
                    <a:pt x="0" y="228599"/>
                  </a:lnTo>
                  <a:lnTo>
                    <a:pt x="0" y="0"/>
                  </a:lnTo>
                  <a:close/>
                </a:path>
              </a:pathLst>
            </a:custGeom>
            <a:ln w="126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5181598" y="1219201"/>
              <a:ext cx="1600200" cy="533400"/>
            </a:xfrm>
            <a:custGeom>
              <a:avLst/>
              <a:gdLst/>
              <a:ahLst/>
              <a:cxnLst/>
              <a:rect l="l" t="t" r="r" b="b"/>
              <a:pathLst>
                <a:path w="1600200" h="533400">
                  <a:moveTo>
                    <a:pt x="0" y="533398"/>
                  </a:moveTo>
                  <a:lnTo>
                    <a:pt x="1600200" y="533398"/>
                  </a:lnTo>
                  <a:lnTo>
                    <a:pt x="1600200" y="0"/>
                  </a:lnTo>
                  <a:lnTo>
                    <a:pt x="0" y="0"/>
                  </a:lnTo>
                  <a:lnTo>
                    <a:pt x="0" y="533398"/>
                  </a:lnTo>
                  <a:close/>
                </a:path>
              </a:pathLst>
            </a:custGeom>
            <a:solidFill>
              <a:srgbClr val="FFA9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5181598" y="1219201"/>
              <a:ext cx="1600200" cy="762000"/>
            </a:xfrm>
            <a:custGeom>
              <a:avLst/>
              <a:gdLst/>
              <a:ahLst/>
              <a:cxnLst/>
              <a:rect l="l" t="t" r="r" b="b"/>
              <a:pathLst>
                <a:path w="1600200" h="762000">
                  <a:moveTo>
                    <a:pt x="0" y="0"/>
                  </a:moveTo>
                  <a:lnTo>
                    <a:pt x="1600199" y="0"/>
                  </a:lnTo>
                  <a:lnTo>
                    <a:pt x="1600199" y="761999"/>
                  </a:lnTo>
                  <a:lnTo>
                    <a:pt x="0" y="761999"/>
                  </a:lnTo>
                  <a:lnTo>
                    <a:pt x="0" y="0"/>
                  </a:lnTo>
                  <a:close/>
                </a:path>
              </a:pathLst>
            </a:custGeom>
            <a:ln w="126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6705598" y="1752600"/>
              <a:ext cx="76200" cy="228600"/>
            </a:xfrm>
            <a:custGeom>
              <a:avLst/>
              <a:gdLst/>
              <a:ahLst/>
              <a:cxnLst/>
              <a:rect l="l" t="t" r="r" b="b"/>
              <a:pathLst>
                <a:path w="76200" h="228600">
                  <a:moveTo>
                    <a:pt x="0" y="228600"/>
                  </a:moveTo>
                  <a:lnTo>
                    <a:pt x="76200" y="228600"/>
                  </a:lnTo>
                  <a:lnTo>
                    <a:pt x="76200" y="0"/>
                  </a:lnTo>
                  <a:lnTo>
                    <a:pt x="0" y="0"/>
                  </a:lnTo>
                  <a:lnTo>
                    <a:pt x="0" y="228600"/>
                  </a:lnTo>
                  <a:close/>
                </a:path>
              </a:pathLst>
            </a:custGeom>
            <a:solidFill>
              <a:srgbClr val="AAB2B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5181598" y="1752600"/>
              <a:ext cx="1600200" cy="228600"/>
            </a:xfrm>
            <a:custGeom>
              <a:avLst/>
              <a:gdLst/>
              <a:ahLst/>
              <a:cxnLst/>
              <a:rect l="l" t="t" r="r" b="b"/>
              <a:pathLst>
                <a:path w="1600200" h="228600">
                  <a:moveTo>
                    <a:pt x="0" y="0"/>
                  </a:moveTo>
                  <a:lnTo>
                    <a:pt x="1600199" y="0"/>
                  </a:lnTo>
                  <a:lnTo>
                    <a:pt x="1600199" y="228599"/>
                  </a:lnTo>
                  <a:lnTo>
                    <a:pt x="0" y="228599"/>
                  </a:lnTo>
                  <a:lnTo>
                    <a:pt x="0" y="0"/>
                  </a:lnTo>
                  <a:close/>
                </a:path>
              </a:pathLst>
            </a:custGeom>
            <a:ln w="126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5105400" y="1295400"/>
              <a:ext cx="1600200" cy="533400"/>
            </a:xfrm>
            <a:custGeom>
              <a:avLst/>
              <a:gdLst/>
              <a:ahLst/>
              <a:cxnLst/>
              <a:rect l="l" t="t" r="r" b="b"/>
              <a:pathLst>
                <a:path w="1600200" h="533400">
                  <a:moveTo>
                    <a:pt x="0" y="533400"/>
                  </a:moveTo>
                  <a:lnTo>
                    <a:pt x="1600198" y="533400"/>
                  </a:lnTo>
                  <a:lnTo>
                    <a:pt x="1600198" y="0"/>
                  </a:lnTo>
                  <a:lnTo>
                    <a:pt x="0" y="0"/>
                  </a:lnTo>
                  <a:lnTo>
                    <a:pt x="0" y="533400"/>
                  </a:lnTo>
                  <a:close/>
                </a:path>
              </a:pathLst>
            </a:custGeom>
            <a:solidFill>
              <a:srgbClr val="FFA9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5105399" y="1295400"/>
              <a:ext cx="1600200" cy="762000"/>
            </a:xfrm>
            <a:custGeom>
              <a:avLst/>
              <a:gdLst/>
              <a:ahLst/>
              <a:cxnLst/>
              <a:rect l="l" t="t" r="r" b="b"/>
              <a:pathLst>
                <a:path w="1600200" h="762000">
                  <a:moveTo>
                    <a:pt x="0" y="0"/>
                  </a:moveTo>
                  <a:lnTo>
                    <a:pt x="1600199" y="0"/>
                  </a:lnTo>
                  <a:lnTo>
                    <a:pt x="1600199" y="761999"/>
                  </a:lnTo>
                  <a:lnTo>
                    <a:pt x="0" y="761999"/>
                  </a:lnTo>
                  <a:lnTo>
                    <a:pt x="0" y="0"/>
                  </a:lnTo>
                  <a:close/>
                </a:path>
              </a:pathLst>
            </a:custGeom>
            <a:ln w="126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6629398" y="1828800"/>
              <a:ext cx="76200" cy="228600"/>
            </a:xfrm>
            <a:custGeom>
              <a:avLst/>
              <a:gdLst/>
              <a:ahLst/>
              <a:cxnLst/>
              <a:rect l="l" t="t" r="r" b="b"/>
              <a:pathLst>
                <a:path w="76200" h="228600">
                  <a:moveTo>
                    <a:pt x="0" y="228600"/>
                  </a:moveTo>
                  <a:lnTo>
                    <a:pt x="76200" y="228600"/>
                  </a:lnTo>
                  <a:lnTo>
                    <a:pt x="76200" y="0"/>
                  </a:lnTo>
                  <a:lnTo>
                    <a:pt x="0" y="0"/>
                  </a:lnTo>
                  <a:lnTo>
                    <a:pt x="0" y="228600"/>
                  </a:lnTo>
                  <a:close/>
                </a:path>
              </a:pathLst>
            </a:custGeom>
            <a:solidFill>
              <a:srgbClr val="AAB2B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5105399" y="1828800"/>
              <a:ext cx="1600200" cy="228600"/>
            </a:xfrm>
            <a:custGeom>
              <a:avLst/>
              <a:gdLst/>
              <a:ahLst/>
              <a:cxnLst/>
              <a:rect l="l" t="t" r="r" b="b"/>
              <a:pathLst>
                <a:path w="1600200" h="228600">
                  <a:moveTo>
                    <a:pt x="0" y="0"/>
                  </a:moveTo>
                  <a:lnTo>
                    <a:pt x="1600199" y="0"/>
                  </a:lnTo>
                  <a:lnTo>
                    <a:pt x="1600199" y="228600"/>
                  </a:lnTo>
                  <a:lnTo>
                    <a:pt x="0" y="228600"/>
                  </a:lnTo>
                  <a:lnTo>
                    <a:pt x="0" y="0"/>
                  </a:lnTo>
                  <a:close/>
                </a:path>
              </a:pathLst>
            </a:custGeom>
            <a:ln w="126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5029198" y="1447801"/>
              <a:ext cx="1600200" cy="533400"/>
            </a:xfrm>
            <a:custGeom>
              <a:avLst/>
              <a:gdLst/>
              <a:ahLst/>
              <a:cxnLst/>
              <a:rect l="l" t="t" r="r" b="b"/>
              <a:pathLst>
                <a:path w="1600200" h="533400">
                  <a:moveTo>
                    <a:pt x="0" y="533398"/>
                  </a:moveTo>
                  <a:lnTo>
                    <a:pt x="1600200" y="533398"/>
                  </a:lnTo>
                  <a:lnTo>
                    <a:pt x="1600200" y="0"/>
                  </a:lnTo>
                  <a:lnTo>
                    <a:pt x="0" y="0"/>
                  </a:lnTo>
                  <a:lnTo>
                    <a:pt x="0" y="533398"/>
                  </a:lnTo>
                  <a:close/>
                </a:path>
              </a:pathLst>
            </a:custGeom>
            <a:solidFill>
              <a:srgbClr val="FFA9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5029198" y="1447801"/>
              <a:ext cx="1600200" cy="762000"/>
            </a:xfrm>
            <a:custGeom>
              <a:avLst/>
              <a:gdLst/>
              <a:ahLst/>
              <a:cxnLst/>
              <a:rect l="l" t="t" r="r" b="b"/>
              <a:pathLst>
                <a:path w="1600200" h="762000">
                  <a:moveTo>
                    <a:pt x="0" y="0"/>
                  </a:moveTo>
                  <a:lnTo>
                    <a:pt x="1600199" y="0"/>
                  </a:lnTo>
                  <a:lnTo>
                    <a:pt x="1600199" y="761999"/>
                  </a:lnTo>
                  <a:lnTo>
                    <a:pt x="0" y="761999"/>
                  </a:lnTo>
                  <a:lnTo>
                    <a:pt x="0" y="0"/>
                  </a:lnTo>
                  <a:close/>
                </a:path>
              </a:pathLst>
            </a:custGeom>
            <a:ln w="126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6553198" y="1981200"/>
              <a:ext cx="76200" cy="228600"/>
            </a:xfrm>
            <a:custGeom>
              <a:avLst/>
              <a:gdLst/>
              <a:ahLst/>
              <a:cxnLst/>
              <a:rect l="l" t="t" r="r" b="b"/>
              <a:pathLst>
                <a:path w="76200" h="228600">
                  <a:moveTo>
                    <a:pt x="0" y="228600"/>
                  </a:moveTo>
                  <a:lnTo>
                    <a:pt x="76200" y="228600"/>
                  </a:lnTo>
                  <a:lnTo>
                    <a:pt x="76200" y="0"/>
                  </a:lnTo>
                  <a:lnTo>
                    <a:pt x="0" y="0"/>
                  </a:lnTo>
                  <a:lnTo>
                    <a:pt x="0" y="228600"/>
                  </a:lnTo>
                  <a:close/>
                </a:path>
              </a:pathLst>
            </a:custGeom>
            <a:solidFill>
              <a:srgbClr val="AAB2B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5029198" y="1981200"/>
              <a:ext cx="1600200" cy="228600"/>
            </a:xfrm>
            <a:custGeom>
              <a:avLst/>
              <a:gdLst/>
              <a:ahLst/>
              <a:cxnLst/>
              <a:rect l="l" t="t" r="r" b="b"/>
              <a:pathLst>
                <a:path w="1600200" h="228600">
                  <a:moveTo>
                    <a:pt x="0" y="0"/>
                  </a:moveTo>
                  <a:lnTo>
                    <a:pt x="1600199" y="0"/>
                  </a:lnTo>
                  <a:lnTo>
                    <a:pt x="1600199" y="228600"/>
                  </a:lnTo>
                  <a:lnTo>
                    <a:pt x="0" y="228600"/>
                  </a:lnTo>
                  <a:lnTo>
                    <a:pt x="0" y="0"/>
                  </a:lnTo>
                  <a:close/>
                </a:path>
              </a:pathLst>
            </a:custGeom>
            <a:ln w="126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4952998" y="1600200"/>
              <a:ext cx="1600200" cy="533400"/>
            </a:xfrm>
            <a:custGeom>
              <a:avLst/>
              <a:gdLst/>
              <a:ahLst/>
              <a:cxnLst/>
              <a:rect l="l" t="t" r="r" b="b"/>
              <a:pathLst>
                <a:path w="1600200" h="533400">
                  <a:moveTo>
                    <a:pt x="0" y="533400"/>
                  </a:moveTo>
                  <a:lnTo>
                    <a:pt x="1600200" y="533400"/>
                  </a:lnTo>
                  <a:lnTo>
                    <a:pt x="1600200" y="0"/>
                  </a:lnTo>
                  <a:lnTo>
                    <a:pt x="0" y="0"/>
                  </a:lnTo>
                  <a:lnTo>
                    <a:pt x="0" y="533400"/>
                  </a:lnTo>
                  <a:close/>
                </a:path>
              </a:pathLst>
            </a:custGeom>
            <a:solidFill>
              <a:srgbClr val="FFA9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4952998" y="1600200"/>
              <a:ext cx="1600200" cy="762000"/>
            </a:xfrm>
            <a:custGeom>
              <a:avLst/>
              <a:gdLst/>
              <a:ahLst/>
              <a:cxnLst/>
              <a:rect l="l" t="t" r="r" b="b"/>
              <a:pathLst>
                <a:path w="1600200" h="762000">
                  <a:moveTo>
                    <a:pt x="0" y="0"/>
                  </a:moveTo>
                  <a:lnTo>
                    <a:pt x="1600199" y="0"/>
                  </a:lnTo>
                  <a:lnTo>
                    <a:pt x="1600199" y="761999"/>
                  </a:lnTo>
                  <a:lnTo>
                    <a:pt x="0" y="761999"/>
                  </a:lnTo>
                  <a:lnTo>
                    <a:pt x="0" y="0"/>
                  </a:lnTo>
                  <a:close/>
                </a:path>
              </a:pathLst>
            </a:custGeom>
            <a:ln w="126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3581400" y="2819400"/>
              <a:ext cx="0" cy="304800"/>
            </a:xfrm>
            <a:custGeom>
              <a:avLst/>
              <a:gdLst/>
              <a:ahLst/>
              <a:cxnLst/>
              <a:rect l="l" t="t" r="r" b="b"/>
              <a:pathLst>
                <a:path w="0" h="304800">
                  <a:moveTo>
                    <a:pt x="0" y="0"/>
                  </a:moveTo>
                  <a:lnTo>
                    <a:pt x="0" y="304799"/>
                  </a:lnTo>
                </a:path>
              </a:pathLst>
            </a:custGeom>
            <a:ln w="2857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3429000" y="1143001"/>
              <a:ext cx="1295400" cy="533400"/>
            </a:xfrm>
            <a:custGeom>
              <a:avLst/>
              <a:gdLst/>
              <a:ahLst/>
              <a:cxnLst/>
              <a:rect l="l" t="t" r="r" b="b"/>
              <a:pathLst>
                <a:path w="1295400" h="533400">
                  <a:moveTo>
                    <a:pt x="0" y="533400"/>
                  </a:moveTo>
                  <a:lnTo>
                    <a:pt x="1295398" y="533400"/>
                  </a:lnTo>
                  <a:lnTo>
                    <a:pt x="1295398" y="0"/>
                  </a:lnTo>
                  <a:lnTo>
                    <a:pt x="0" y="0"/>
                  </a:lnTo>
                  <a:lnTo>
                    <a:pt x="0" y="533400"/>
                  </a:lnTo>
                  <a:close/>
                </a:path>
              </a:pathLst>
            </a:custGeom>
            <a:solidFill>
              <a:srgbClr val="76D6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3428999" y="1143001"/>
              <a:ext cx="1295400" cy="609600"/>
            </a:xfrm>
            <a:custGeom>
              <a:avLst/>
              <a:gdLst/>
              <a:ahLst/>
              <a:cxnLst/>
              <a:rect l="l" t="t" r="r" b="b"/>
              <a:pathLst>
                <a:path w="1295400" h="609600">
                  <a:moveTo>
                    <a:pt x="0" y="0"/>
                  </a:moveTo>
                  <a:lnTo>
                    <a:pt x="1295399" y="0"/>
                  </a:lnTo>
                  <a:lnTo>
                    <a:pt x="1295399" y="609599"/>
                  </a:lnTo>
                  <a:lnTo>
                    <a:pt x="0" y="609599"/>
                  </a:lnTo>
                  <a:lnTo>
                    <a:pt x="0" y="0"/>
                  </a:lnTo>
                  <a:close/>
                </a:path>
              </a:pathLst>
            </a:custGeom>
            <a:ln w="126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4648198" y="1676401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76200"/>
                  </a:moveTo>
                  <a:lnTo>
                    <a:pt x="76200" y="76200"/>
                  </a:lnTo>
                  <a:lnTo>
                    <a:pt x="76200" y="0"/>
                  </a:lnTo>
                  <a:lnTo>
                    <a:pt x="0" y="0"/>
                  </a:lnTo>
                  <a:lnTo>
                    <a:pt x="0" y="76200"/>
                  </a:lnTo>
                  <a:close/>
                </a:path>
              </a:pathLst>
            </a:custGeom>
            <a:solidFill>
              <a:srgbClr val="AAB2B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3428999" y="1676401"/>
              <a:ext cx="1295400" cy="76200"/>
            </a:xfrm>
            <a:custGeom>
              <a:avLst/>
              <a:gdLst/>
              <a:ahLst/>
              <a:cxnLst/>
              <a:rect l="l" t="t" r="r" b="b"/>
              <a:pathLst>
                <a:path w="1295400" h="76200">
                  <a:moveTo>
                    <a:pt x="0" y="0"/>
                  </a:moveTo>
                  <a:lnTo>
                    <a:pt x="1295399" y="0"/>
                  </a:lnTo>
                  <a:lnTo>
                    <a:pt x="1295399" y="76199"/>
                  </a:lnTo>
                  <a:lnTo>
                    <a:pt x="0" y="76199"/>
                  </a:lnTo>
                  <a:lnTo>
                    <a:pt x="0" y="0"/>
                  </a:lnTo>
                  <a:close/>
                </a:path>
              </a:pathLst>
            </a:custGeom>
            <a:ln w="126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4" name="object 44"/>
          <p:cNvSpPr txBox="1"/>
          <p:nvPr/>
        </p:nvSpPr>
        <p:spPr>
          <a:xfrm>
            <a:off x="5324777" y="1587500"/>
            <a:ext cx="863600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-75" b="1">
                <a:solidFill>
                  <a:srgbClr val="000033"/>
                </a:solidFill>
                <a:latin typeface="Arial"/>
                <a:cs typeface="Arial"/>
              </a:rPr>
              <a:t>T</a:t>
            </a:r>
            <a:r>
              <a:rPr dirty="0" sz="1000" b="1">
                <a:solidFill>
                  <a:srgbClr val="000033"/>
                </a:solidFill>
                <a:latin typeface="Arial"/>
                <a:cs typeface="Arial"/>
              </a:rPr>
              <a:t>ask Manager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45" name="object 45"/>
          <p:cNvGrpSpPr/>
          <p:nvPr/>
        </p:nvGrpSpPr>
        <p:grpSpPr>
          <a:xfrm>
            <a:off x="4870450" y="1822450"/>
            <a:ext cx="1689100" cy="774700"/>
            <a:chOff x="4870450" y="1822450"/>
            <a:chExt cx="1689100" cy="774700"/>
          </a:xfrm>
        </p:grpSpPr>
        <p:sp>
          <p:nvSpPr>
            <p:cNvPr id="46" name="object 46"/>
            <p:cNvSpPr/>
            <p:nvPr/>
          </p:nvSpPr>
          <p:spPr>
            <a:xfrm>
              <a:off x="6476998" y="2133600"/>
              <a:ext cx="76200" cy="228600"/>
            </a:xfrm>
            <a:custGeom>
              <a:avLst/>
              <a:gdLst/>
              <a:ahLst/>
              <a:cxnLst/>
              <a:rect l="l" t="t" r="r" b="b"/>
              <a:pathLst>
                <a:path w="76200" h="228600">
                  <a:moveTo>
                    <a:pt x="0" y="228600"/>
                  </a:moveTo>
                  <a:lnTo>
                    <a:pt x="76200" y="228600"/>
                  </a:lnTo>
                  <a:lnTo>
                    <a:pt x="76200" y="0"/>
                  </a:lnTo>
                  <a:lnTo>
                    <a:pt x="0" y="0"/>
                  </a:lnTo>
                  <a:lnTo>
                    <a:pt x="0" y="228600"/>
                  </a:lnTo>
                  <a:close/>
                </a:path>
              </a:pathLst>
            </a:custGeom>
            <a:solidFill>
              <a:srgbClr val="AAB2B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/>
            <p:cNvSpPr/>
            <p:nvPr/>
          </p:nvSpPr>
          <p:spPr>
            <a:xfrm>
              <a:off x="4952998" y="2133600"/>
              <a:ext cx="1600200" cy="228600"/>
            </a:xfrm>
            <a:custGeom>
              <a:avLst/>
              <a:gdLst/>
              <a:ahLst/>
              <a:cxnLst/>
              <a:rect l="l" t="t" r="r" b="b"/>
              <a:pathLst>
                <a:path w="1600200" h="228600">
                  <a:moveTo>
                    <a:pt x="0" y="0"/>
                  </a:moveTo>
                  <a:lnTo>
                    <a:pt x="1600199" y="0"/>
                  </a:lnTo>
                  <a:lnTo>
                    <a:pt x="1600199" y="228599"/>
                  </a:lnTo>
                  <a:lnTo>
                    <a:pt x="0" y="228599"/>
                  </a:lnTo>
                  <a:lnTo>
                    <a:pt x="0" y="0"/>
                  </a:lnTo>
                  <a:close/>
                </a:path>
              </a:pathLst>
            </a:custGeom>
            <a:ln w="126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/>
            <p:cNvSpPr/>
            <p:nvPr/>
          </p:nvSpPr>
          <p:spPr>
            <a:xfrm>
              <a:off x="4876800" y="1828800"/>
              <a:ext cx="1600200" cy="533400"/>
            </a:xfrm>
            <a:custGeom>
              <a:avLst/>
              <a:gdLst/>
              <a:ahLst/>
              <a:cxnLst/>
              <a:rect l="l" t="t" r="r" b="b"/>
              <a:pathLst>
                <a:path w="1600200" h="533400">
                  <a:moveTo>
                    <a:pt x="0" y="533400"/>
                  </a:moveTo>
                  <a:lnTo>
                    <a:pt x="1600198" y="533400"/>
                  </a:lnTo>
                  <a:lnTo>
                    <a:pt x="1600198" y="0"/>
                  </a:lnTo>
                  <a:lnTo>
                    <a:pt x="0" y="0"/>
                  </a:lnTo>
                  <a:lnTo>
                    <a:pt x="0" y="533400"/>
                  </a:lnTo>
                  <a:close/>
                </a:path>
              </a:pathLst>
            </a:custGeom>
            <a:solidFill>
              <a:srgbClr val="FFA9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/>
            <p:cNvSpPr/>
            <p:nvPr/>
          </p:nvSpPr>
          <p:spPr>
            <a:xfrm>
              <a:off x="4876800" y="1828800"/>
              <a:ext cx="1600200" cy="762000"/>
            </a:xfrm>
            <a:custGeom>
              <a:avLst/>
              <a:gdLst/>
              <a:ahLst/>
              <a:cxnLst/>
              <a:rect l="l" t="t" r="r" b="b"/>
              <a:pathLst>
                <a:path w="1600200" h="762000">
                  <a:moveTo>
                    <a:pt x="0" y="0"/>
                  </a:moveTo>
                  <a:lnTo>
                    <a:pt x="1600199" y="0"/>
                  </a:lnTo>
                  <a:lnTo>
                    <a:pt x="1600199" y="761999"/>
                  </a:lnTo>
                  <a:lnTo>
                    <a:pt x="0" y="761999"/>
                  </a:lnTo>
                  <a:lnTo>
                    <a:pt x="0" y="0"/>
                  </a:lnTo>
                  <a:close/>
                </a:path>
              </a:pathLst>
            </a:custGeom>
            <a:ln w="126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0" name="object 50"/>
          <p:cNvSpPr txBox="1"/>
          <p:nvPr/>
        </p:nvSpPr>
        <p:spPr>
          <a:xfrm>
            <a:off x="5409746" y="1816100"/>
            <a:ext cx="541020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b="1">
                <a:solidFill>
                  <a:srgbClr val="000033"/>
                </a:solidFill>
                <a:latin typeface="Arial"/>
                <a:cs typeface="Arial"/>
              </a:rPr>
              <a:t>Explorer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51" name="object 51"/>
          <p:cNvGrpSpPr/>
          <p:nvPr/>
        </p:nvGrpSpPr>
        <p:grpSpPr>
          <a:xfrm>
            <a:off x="3194049" y="1212851"/>
            <a:ext cx="3289300" cy="1384300"/>
            <a:chOff x="3194049" y="1212851"/>
            <a:chExt cx="3289300" cy="1384300"/>
          </a:xfrm>
        </p:grpSpPr>
        <p:sp>
          <p:nvSpPr>
            <p:cNvPr id="52" name="object 52"/>
            <p:cNvSpPr/>
            <p:nvPr/>
          </p:nvSpPr>
          <p:spPr>
            <a:xfrm>
              <a:off x="6400798" y="2362200"/>
              <a:ext cx="76200" cy="228600"/>
            </a:xfrm>
            <a:custGeom>
              <a:avLst/>
              <a:gdLst/>
              <a:ahLst/>
              <a:cxnLst/>
              <a:rect l="l" t="t" r="r" b="b"/>
              <a:pathLst>
                <a:path w="76200" h="228600">
                  <a:moveTo>
                    <a:pt x="0" y="228600"/>
                  </a:moveTo>
                  <a:lnTo>
                    <a:pt x="76200" y="228600"/>
                  </a:lnTo>
                  <a:lnTo>
                    <a:pt x="76200" y="0"/>
                  </a:lnTo>
                  <a:lnTo>
                    <a:pt x="0" y="0"/>
                  </a:lnTo>
                  <a:lnTo>
                    <a:pt x="0" y="228600"/>
                  </a:lnTo>
                  <a:close/>
                </a:path>
              </a:pathLst>
            </a:custGeom>
            <a:solidFill>
              <a:srgbClr val="AAB2B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/>
            <p:cNvSpPr/>
            <p:nvPr/>
          </p:nvSpPr>
          <p:spPr>
            <a:xfrm>
              <a:off x="4876799" y="2362200"/>
              <a:ext cx="1600200" cy="228600"/>
            </a:xfrm>
            <a:custGeom>
              <a:avLst/>
              <a:gdLst/>
              <a:ahLst/>
              <a:cxnLst/>
              <a:rect l="l" t="t" r="r" b="b"/>
              <a:pathLst>
                <a:path w="1600200" h="228600">
                  <a:moveTo>
                    <a:pt x="0" y="0"/>
                  </a:moveTo>
                  <a:lnTo>
                    <a:pt x="1600199" y="0"/>
                  </a:lnTo>
                  <a:lnTo>
                    <a:pt x="1600199" y="228599"/>
                  </a:lnTo>
                  <a:lnTo>
                    <a:pt x="0" y="228599"/>
                  </a:lnTo>
                  <a:lnTo>
                    <a:pt x="0" y="0"/>
                  </a:lnTo>
                  <a:close/>
                </a:path>
              </a:pathLst>
            </a:custGeom>
            <a:ln w="126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/>
            <p:cNvSpPr/>
            <p:nvPr/>
          </p:nvSpPr>
          <p:spPr>
            <a:xfrm>
              <a:off x="3352799" y="1219201"/>
              <a:ext cx="1295400" cy="533400"/>
            </a:xfrm>
            <a:custGeom>
              <a:avLst/>
              <a:gdLst/>
              <a:ahLst/>
              <a:cxnLst/>
              <a:rect l="l" t="t" r="r" b="b"/>
              <a:pathLst>
                <a:path w="1295400" h="533400">
                  <a:moveTo>
                    <a:pt x="0" y="533398"/>
                  </a:moveTo>
                  <a:lnTo>
                    <a:pt x="1295398" y="533398"/>
                  </a:lnTo>
                  <a:lnTo>
                    <a:pt x="1295398" y="0"/>
                  </a:lnTo>
                  <a:lnTo>
                    <a:pt x="0" y="0"/>
                  </a:lnTo>
                  <a:lnTo>
                    <a:pt x="0" y="533398"/>
                  </a:lnTo>
                  <a:close/>
                </a:path>
              </a:pathLst>
            </a:custGeom>
            <a:solidFill>
              <a:srgbClr val="76D6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/>
            <p:cNvSpPr/>
            <p:nvPr/>
          </p:nvSpPr>
          <p:spPr>
            <a:xfrm>
              <a:off x="3352799" y="1219201"/>
              <a:ext cx="1295400" cy="609600"/>
            </a:xfrm>
            <a:custGeom>
              <a:avLst/>
              <a:gdLst/>
              <a:ahLst/>
              <a:cxnLst/>
              <a:rect l="l" t="t" r="r" b="b"/>
              <a:pathLst>
                <a:path w="1295400" h="609600">
                  <a:moveTo>
                    <a:pt x="0" y="0"/>
                  </a:moveTo>
                  <a:lnTo>
                    <a:pt x="1295399" y="0"/>
                  </a:lnTo>
                  <a:lnTo>
                    <a:pt x="1295399" y="609599"/>
                  </a:lnTo>
                  <a:lnTo>
                    <a:pt x="0" y="609599"/>
                  </a:lnTo>
                  <a:lnTo>
                    <a:pt x="0" y="0"/>
                  </a:lnTo>
                  <a:close/>
                </a:path>
              </a:pathLst>
            </a:custGeom>
            <a:ln w="126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/>
            <p:cNvSpPr/>
            <p:nvPr/>
          </p:nvSpPr>
          <p:spPr>
            <a:xfrm>
              <a:off x="4571998" y="17526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76200"/>
                  </a:moveTo>
                  <a:lnTo>
                    <a:pt x="76200" y="76200"/>
                  </a:lnTo>
                  <a:lnTo>
                    <a:pt x="76200" y="0"/>
                  </a:lnTo>
                  <a:lnTo>
                    <a:pt x="0" y="0"/>
                  </a:lnTo>
                  <a:lnTo>
                    <a:pt x="0" y="76200"/>
                  </a:lnTo>
                  <a:close/>
                </a:path>
              </a:pathLst>
            </a:custGeom>
            <a:solidFill>
              <a:srgbClr val="AAB2B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/>
            <p:cNvSpPr/>
            <p:nvPr/>
          </p:nvSpPr>
          <p:spPr>
            <a:xfrm>
              <a:off x="3352799" y="1752600"/>
              <a:ext cx="1295400" cy="76200"/>
            </a:xfrm>
            <a:custGeom>
              <a:avLst/>
              <a:gdLst/>
              <a:ahLst/>
              <a:cxnLst/>
              <a:rect l="l" t="t" r="r" b="b"/>
              <a:pathLst>
                <a:path w="1295400" h="76200">
                  <a:moveTo>
                    <a:pt x="0" y="0"/>
                  </a:moveTo>
                  <a:lnTo>
                    <a:pt x="1295399" y="0"/>
                  </a:lnTo>
                  <a:lnTo>
                    <a:pt x="1295399" y="76199"/>
                  </a:lnTo>
                  <a:lnTo>
                    <a:pt x="0" y="76199"/>
                  </a:lnTo>
                  <a:lnTo>
                    <a:pt x="0" y="0"/>
                  </a:lnTo>
                  <a:close/>
                </a:path>
              </a:pathLst>
            </a:custGeom>
            <a:ln w="126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8" name="object 58"/>
            <p:cNvSpPr/>
            <p:nvPr/>
          </p:nvSpPr>
          <p:spPr>
            <a:xfrm>
              <a:off x="3276599" y="1371601"/>
              <a:ext cx="1295400" cy="533400"/>
            </a:xfrm>
            <a:custGeom>
              <a:avLst/>
              <a:gdLst/>
              <a:ahLst/>
              <a:cxnLst/>
              <a:rect l="l" t="t" r="r" b="b"/>
              <a:pathLst>
                <a:path w="1295400" h="533400">
                  <a:moveTo>
                    <a:pt x="0" y="533398"/>
                  </a:moveTo>
                  <a:lnTo>
                    <a:pt x="1295398" y="533398"/>
                  </a:lnTo>
                  <a:lnTo>
                    <a:pt x="1295398" y="0"/>
                  </a:lnTo>
                  <a:lnTo>
                    <a:pt x="0" y="0"/>
                  </a:lnTo>
                  <a:lnTo>
                    <a:pt x="0" y="533398"/>
                  </a:lnTo>
                  <a:close/>
                </a:path>
              </a:pathLst>
            </a:custGeom>
            <a:solidFill>
              <a:srgbClr val="76D6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" name="object 59"/>
            <p:cNvSpPr/>
            <p:nvPr/>
          </p:nvSpPr>
          <p:spPr>
            <a:xfrm>
              <a:off x="3276599" y="1371601"/>
              <a:ext cx="1295400" cy="609600"/>
            </a:xfrm>
            <a:custGeom>
              <a:avLst/>
              <a:gdLst/>
              <a:ahLst/>
              <a:cxnLst/>
              <a:rect l="l" t="t" r="r" b="b"/>
              <a:pathLst>
                <a:path w="1295400" h="609600">
                  <a:moveTo>
                    <a:pt x="0" y="0"/>
                  </a:moveTo>
                  <a:lnTo>
                    <a:pt x="1295399" y="0"/>
                  </a:lnTo>
                  <a:lnTo>
                    <a:pt x="1295399" y="609599"/>
                  </a:lnTo>
                  <a:lnTo>
                    <a:pt x="0" y="609599"/>
                  </a:lnTo>
                  <a:lnTo>
                    <a:pt x="0" y="0"/>
                  </a:lnTo>
                  <a:close/>
                </a:path>
              </a:pathLst>
            </a:custGeom>
            <a:ln w="126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0" name="object 60"/>
            <p:cNvSpPr/>
            <p:nvPr/>
          </p:nvSpPr>
          <p:spPr>
            <a:xfrm>
              <a:off x="4495798" y="19050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76200"/>
                  </a:moveTo>
                  <a:lnTo>
                    <a:pt x="76200" y="76200"/>
                  </a:lnTo>
                  <a:lnTo>
                    <a:pt x="76200" y="0"/>
                  </a:lnTo>
                  <a:lnTo>
                    <a:pt x="0" y="0"/>
                  </a:lnTo>
                  <a:lnTo>
                    <a:pt x="0" y="76200"/>
                  </a:lnTo>
                  <a:close/>
                </a:path>
              </a:pathLst>
            </a:custGeom>
            <a:solidFill>
              <a:srgbClr val="AAB2B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" name="object 61"/>
            <p:cNvSpPr/>
            <p:nvPr/>
          </p:nvSpPr>
          <p:spPr>
            <a:xfrm>
              <a:off x="3276599" y="1905000"/>
              <a:ext cx="1295400" cy="76200"/>
            </a:xfrm>
            <a:custGeom>
              <a:avLst/>
              <a:gdLst/>
              <a:ahLst/>
              <a:cxnLst/>
              <a:rect l="l" t="t" r="r" b="b"/>
              <a:pathLst>
                <a:path w="1295400" h="76200">
                  <a:moveTo>
                    <a:pt x="0" y="0"/>
                  </a:moveTo>
                  <a:lnTo>
                    <a:pt x="1295399" y="0"/>
                  </a:lnTo>
                  <a:lnTo>
                    <a:pt x="1295399" y="76199"/>
                  </a:lnTo>
                  <a:lnTo>
                    <a:pt x="0" y="76199"/>
                  </a:lnTo>
                  <a:lnTo>
                    <a:pt x="0" y="0"/>
                  </a:lnTo>
                  <a:close/>
                </a:path>
              </a:pathLst>
            </a:custGeom>
            <a:ln w="126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2" name="object 62"/>
            <p:cNvSpPr/>
            <p:nvPr/>
          </p:nvSpPr>
          <p:spPr>
            <a:xfrm>
              <a:off x="3200399" y="1523999"/>
              <a:ext cx="1295400" cy="533400"/>
            </a:xfrm>
            <a:custGeom>
              <a:avLst/>
              <a:gdLst/>
              <a:ahLst/>
              <a:cxnLst/>
              <a:rect l="l" t="t" r="r" b="b"/>
              <a:pathLst>
                <a:path w="1295400" h="533400">
                  <a:moveTo>
                    <a:pt x="0" y="533400"/>
                  </a:moveTo>
                  <a:lnTo>
                    <a:pt x="1295398" y="533400"/>
                  </a:lnTo>
                  <a:lnTo>
                    <a:pt x="1295398" y="0"/>
                  </a:lnTo>
                  <a:lnTo>
                    <a:pt x="0" y="0"/>
                  </a:lnTo>
                  <a:lnTo>
                    <a:pt x="0" y="533400"/>
                  </a:lnTo>
                  <a:close/>
                </a:path>
              </a:pathLst>
            </a:custGeom>
            <a:solidFill>
              <a:srgbClr val="76D6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" name="object 63"/>
            <p:cNvSpPr/>
            <p:nvPr/>
          </p:nvSpPr>
          <p:spPr>
            <a:xfrm>
              <a:off x="3200399" y="1524000"/>
              <a:ext cx="1295400" cy="609600"/>
            </a:xfrm>
            <a:custGeom>
              <a:avLst/>
              <a:gdLst/>
              <a:ahLst/>
              <a:cxnLst/>
              <a:rect l="l" t="t" r="r" b="b"/>
              <a:pathLst>
                <a:path w="1295400" h="609600">
                  <a:moveTo>
                    <a:pt x="0" y="0"/>
                  </a:moveTo>
                  <a:lnTo>
                    <a:pt x="1295399" y="0"/>
                  </a:lnTo>
                  <a:lnTo>
                    <a:pt x="1295399" y="609599"/>
                  </a:lnTo>
                  <a:lnTo>
                    <a:pt x="0" y="609599"/>
                  </a:lnTo>
                  <a:lnTo>
                    <a:pt x="0" y="0"/>
                  </a:lnTo>
                  <a:close/>
                </a:path>
              </a:pathLst>
            </a:custGeom>
            <a:ln w="126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4" name="object 64"/>
          <p:cNvSpPr txBox="1"/>
          <p:nvPr/>
        </p:nvSpPr>
        <p:spPr>
          <a:xfrm>
            <a:off x="3453854" y="1533652"/>
            <a:ext cx="795020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-5" b="1">
                <a:solidFill>
                  <a:srgbClr val="000033"/>
                </a:solidFill>
                <a:latin typeface="Arial"/>
                <a:cs typeface="Arial"/>
              </a:rPr>
              <a:t>SvcHost.Exe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65" name="object 65"/>
          <p:cNvGrpSpPr/>
          <p:nvPr/>
        </p:nvGrpSpPr>
        <p:grpSpPr>
          <a:xfrm>
            <a:off x="3041649" y="1746250"/>
            <a:ext cx="1460500" cy="622300"/>
            <a:chOff x="3041649" y="1746250"/>
            <a:chExt cx="1460500" cy="622300"/>
          </a:xfrm>
        </p:grpSpPr>
        <p:sp>
          <p:nvSpPr>
            <p:cNvPr id="66" name="object 66"/>
            <p:cNvSpPr/>
            <p:nvPr/>
          </p:nvSpPr>
          <p:spPr>
            <a:xfrm>
              <a:off x="4343398" y="2057400"/>
              <a:ext cx="152400" cy="76200"/>
            </a:xfrm>
            <a:custGeom>
              <a:avLst/>
              <a:gdLst/>
              <a:ahLst/>
              <a:cxnLst/>
              <a:rect l="l" t="t" r="r" b="b"/>
              <a:pathLst>
                <a:path w="152400" h="76200">
                  <a:moveTo>
                    <a:pt x="0" y="76200"/>
                  </a:moveTo>
                  <a:lnTo>
                    <a:pt x="152400" y="76200"/>
                  </a:lnTo>
                  <a:lnTo>
                    <a:pt x="152400" y="0"/>
                  </a:lnTo>
                  <a:lnTo>
                    <a:pt x="0" y="0"/>
                  </a:lnTo>
                  <a:lnTo>
                    <a:pt x="0" y="76200"/>
                  </a:lnTo>
                  <a:close/>
                </a:path>
              </a:pathLst>
            </a:custGeom>
            <a:solidFill>
              <a:srgbClr val="AAB2B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" name="object 67"/>
            <p:cNvSpPr/>
            <p:nvPr/>
          </p:nvSpPr>
          <p:spPr>
            <a:xfrm>
              <a:off x="3200399" y="2057400"/>
              <a:ext cx="1295400" cy="76200"/>
            </a:xfrm>
            <a:custGeom>
              <a:avLst/>
              <a:gdLst/>
              <a:ahLst/>
              <a:cxnLst/>
              <a:rect l="l" t="t" r="r" b="b"/>
              <a:pathLst>
                <a:path w="1295400" h="76200">
                  <a:moveTo>
                    <a:pt x="0" y="0"/>
                  </a:moveTo>
                  <a:lnTo>
                    <a:pt x="1295399" y="0"/>
                  </a:lnTo>
                  <a:lnTo>
                    <a:pt x="1295399" y="76199"/>
                  </a:lnTo>
                  <a:lnTo>
                    <a:pt x="0" y="76199"/>
                  </a:lnTo>
                  <a:lnTo>
                    <a:pt x="0" y="0"/>
                  </a:lnTo>
                  <a:close/>
                </a:path>
              </a:pathLst>
            </a:custGeom>
            <a:ln w="126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8" name="object 68"/>
            <p:cNvSpPr/>
            <p:nvPr/>
          </p:nvSpPr>
          <p:spPr>
            <a:xfrm>
              <a:off x="3047999" y="1752600"/>
              <a:ext cx="1295400" cy="533400"/>
            </a:xfrm>
            <a:custGeom>
              <a:avLst/>
              <a:gdLst/>
              <a:ahLst/>
              <a:cxnLst/>
              <a:rect l="l" t="t" r="r" b="b"/>
              <a:pathLst>
                <a:path w="1295400" h="533400">
                  <a:moveTo>
                    <a:pt x="0" y="533400"/>
                  </a:moveTo>
                  <a:lnTo>
                    <a:pt x="1295398" y="533400"/>
                  </a:lnTo>
                  <a:lnTo>
                    <a:pt x="1295398" y="0"/>
                  </a:lnTo>
                  <a:lnTo>
                    <a:pt x="0" y="0"/>
                  </a:lnTo>
                  <a:lnTo>
                    <a:pt x="0" y="533400"/>
                  </a:lnTo>
                  <a:close/>
                </a:path>
              </a:pathLst>
            </a:custGeom>
            <a:solidFill>
              <a:srgbClr val="76D6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9" name="object 69"/>
            <p:cNvSpPr/>
            <p:nvPr/>
          </p:nvSpPr>
          <p:spPr>
            <a:xfrm>
              <a:off x="3047999" y="1752600"/>
              <a:ext cx="1295400" cy="609600"/>
            </a:xfrm>
            <a:custGeom>
              <a:avLst/>
              <a:gdLst/>
              <a:ahLst/>
              <a:cxnLst/>
              <a:rect l="l" t="t" r="r" b="b"/>
              <a:pathLst>
                <a:path w="1295400" h="609600">
                  <a:moveTo>
                    <a:pt x="0" y="0"/>
                  </a:moveTo>
                  <a:lnTo>
                    <a:pt x="1295399" y="0"/>
                  </a:lnTo>
                  <a:lnTo>
                    <a:pt x="1295399" y="609599"/>
                  </a:lnTo>
                  <a:lnTo>
                    <a:pt x="0" y="609599"/>
                  </a:lnTo>
                  <a:lnTo>
                    <a:pt x="0" y="0"/>
                  </a:lnTo>
                  <a:close/>
                </a:path>
              </a:pathLst>
            </a:custGeom>
            <a:ln w="126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0" name="object 70"/>
          <p:cNvSpPr txBox="1"/>
          <p:nvPr/>
        </p:nvSpPr>
        <p:spPr>
          <a:xfrm>
            <a:off x="3326910" y="1762252"/>
            <a:ext cx="744220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-5" b="1">
                <a:solidFill>
                  <a:srgbClr val="000033"/>
                </a:solidFill>
                <a:latin typeface="Arial"/>
                <a:cs typeface="Arial"/>
              </a:rPr>
              <a:t>WinMgt.Exe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71" name="object 71"/>
          <p:cNvGrpSpPr/>
          <p:nvPr/>
        </p:nvGrpSpPr>
        <p:grpSpPr>
          <a:xfrm>
            <a:off x="2889250" y="1974850"/>
            <a:ext cx="1460500" cy="546100"/>
            <a:chOff x="2889250" y="1974850"/>
            <a:chExt cx="1460500" cy="546100"/>
          </a:xfrm>
        </p:grpSpPr>
        <p:sp>
          <p:nvSpPr>
            <p:cNvPr id="72" name="object 72"/>
            <p:cNvSpPr/>
            <p:nvPr/>
          </p:nvSpPr>
          <p:spPr>
            <a:xfrm>
              <a:off x="4190998" y="2286000"/>
              <a:ext cx="152400" cy="76200"/>
            </a:xfrm>
            <a:custGeom>
              <a:avLst/>
              <a:gdLst/>
              <a:ahLst/>
              <a:cxnLst/>
              <a:rect l="l" t="t" r="r" b="b"/>
              <a:pathLst>
                <a:path w="152400" h="76200">
                  <a:moveTo>
                    <a:pt x="0" y="76200"/>
                  </a:moveTo>
                  <a:lnTo>
                    <a:pt x="152400" y="76200"/>
                  </a:lnTo>
                  <a:lnTo>
                    <a:pt x="152400" y="0"/>
                  </a:lnTo>
                  <a:lnTo>
                    <a:pt x="0" y="0"/>
                  </a:lnTo>
                  <a:lnTo>
                    <a:pt x="0" y="76200"/>
                  </a:lnTo>
                  <a:close/>
                </a:path>
              </a:pathLst>
            </a:custGeom>
            <a:solidFill>
              <a:srgbClr val="AAB2B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3" name="object 73"/>
            <p:cNvSpPr/>
            <p:nvPr/>
          </p:nvSpPr>
          <p:spPr>
            <a:xfrm>
              <a:off x="3047999" y="2286000"/>
              <a:ext cx="1295400" cy="76200"/>
            </a:xfrm>
            <a:custGeom>
              <a:avLst/>
              <a:gdLst/>
              <a:ahLst/>
              <a:cxnLst/>
              <a:rect l="l" t="t" r="r" b="b"/>
              <a:pathLst>
                <a:path w="1295400" h="76200">
                  <a:moveTo>
                    <a:pt x="0" y="0"/>
                  </a:moveTo>
                  <a:lnTo>
                    <a:pt x="1295399" y="0"/>
                  </a:lnTo>
                  <a:lnTo>
                    <a:pt x="1295399" y="76199"/>
                  </a:lnTo>
                  <a:lnTo>
                    <a:pt x="0" y="76199"/>
                  </a:lnTo>
                  <a:lnTo>
                    <a:pt x="0" y="0"/>
                  </a:lnTo>
                  <a:close/>
                </a:path>
              </a:pathLst>
            </a:custGeom>
            <a:ln w="126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4" name="object 74"/>
            <p:cNvSpPr/>
            <p:nvPr/>
          </p:nvSpPr>
          <p:spPr>
            <a:xfrm>
              <a:off x="2895599" y="1981200"/>
              <a:ext cx="1295400" cy="457200"/>
            </a:xfrm>
            <a:custGeom>
              <a:avLst/>
              <a:gdLst/>
              <a:ahLst/>
              <a:cxnLst/>
              <a:rect l="l" t="t" r="r" b="b"/>
              <a:pathLst>
                <a:path w="1295400" h="457200">
                  <a:moveTo>
                    <a:pt x="0" y="457200"/>
                  </a:moveTo>
                  <a:lnTo>
                    <a:pt x="1295398" y="457200"/>
                  </a:lnTo>
                  <a:lnTo>
                    <a:pt x="1295398" y="0"/>
                  </a:lnTo>
                  <a:lnTo>
                    <a:pt x="0" y="0"/>
                  </a:lnTo>
                  <a:lnTo>
                    <a:pt x="0" y="457200"/>
                  </a:lnTo>
                  <a:close/>
                </a:path>
              </a:pathLst>
            </a:custGeom>
            <a:solidFill>
              <a:srgbClr val="76D6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5" name="object 75"/>
            <p:cNvSpPr/>
            <p:nvPr/>
          </p:nvSpPr>
          <p:spPr>
            <a:xfrm>
              <a:off x="2895600" y="1981200"/>
              <a:ext cx="1295400" cy="533400"/>
            </a:xfrm>
            <a:custGeom>
              <a:avLst/>
              <a:gdLst/>
              <a:ahLst/>
              <a:cxnLst/>
              <a:rect l="l" t="t" r="r" b="b"/>
              <a:pathLst>
                <a:path w="1295400" h="533400">
                  <a:moveTo>
                    <a:pt x="0" y="0"/>
                  </a:moveTo>
                  <a:lnTo>
                    <a:pt x="1295399" y="0"/>
                  </a:lnTo>
                  <a:lnTo>
                    <a:pt x="1295399" y="533399"/>
                  </a:lnTo>
                  <a:lnTo>
                    <a:pt x="0" y="533399"/>
                  </a:lnTo>
                  <a:lnTo>
                    <a:pt x="0" y="0"/>
                  </a:lnTo>
                  <a:close/>
                </a:path>
              </a:pathLst>
            </a:custGeom>
            <a:ln w="126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6" name="object 76"/>
          <p:cNvSpPr txBox="1"/>
          <p:nvPr/>
        </p:nvSpPr>
        <p:spPr>
          <a:xfrm>
            <a:off x="3153829" y="1990852"/>
            <a:ext cx="785495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-10" b="1">
                <a:solidFill>
                  <a:srgbClr val="000033"/>
                </a:solidFill>
                <a:latin typeface="Arial"/>
                <a:cs typeface="Arial"/>
              </a:rPr>
              <a:t>SpoolSv.Exe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77" name="object 77"/>
          <p:cNvGrpSpPr/>
          <p:nvPr/>
        </p:nvGrpSpPr>
        <p:grpSpPr>
          <a:xfrm>
            <a:off x="1441450" y="1136651"/>
            <a:ext cx="2755900" cy="1384300"/>
            <a:chOff x="1441450" y="1136651"/>
            <a:chExt cx="2755900" cy="1384300"/>
          </a:xfrm>
        </p:grpSpPr>
        <p:sp>
          <p:nvSpPr>
            <p:cNvPr id="78" name="object 78"/>
            <p:cNvSpPr/>
            <p:nvPr/>
          </p:nvSpPr>
          <p:spPr>
            <a:xfrm>
              <a:off x="1447799" y="1143001"/>
              <a:ext cx="1295400" cy="538480"/>
            </a:xfrm>
            <a:custGeom>
              <a:avLst/>
              <a:gdLst/>
              <a:ahLst/>
              <a:cxnLst/>
              <a:rect l="l" t="t" r="r" b="b"/>
              <a:pathLst>
                <a:path w="1295400" h="538480">
                  <a:moveTo>
                    <a:pt x="0" y="538162"/>
                  </a:moveTo>
                  <a:lnTo>
                    <a:pt x="1295400" y="538162"/>
                  </a:lnTo>
                  <a:lnTo>
                    <a:pt x="1295400" y="0"/>
                  </a:lnTo>
                  <a:lnTo>
                    <a:pt x="0" y="0"/>
                  </a:lnTo>
                  <a:lnTo>
                    <a:pt x="0" y="538162"/>
                  </a:lnTo>
                  <a:close/>
                </a:path>
              </a:pathLst>
            </a:custGeom>
            <a:solidFill>
              <a:srgbClr val="C1313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9" name="object 79"/>
            <p:cNvSpPr/>
            <p:nvPr/>
          </p:nvSpPr>
          <p:spPr>
            <a:xfrm>
              <a:off x="1447800" y="1143001"/>
              <a:ext cx="1295400" cy="609600"/>
            </a:xfrm>
            <a:custGeom>
              <a:avLst/>
              <a:gdLst/>
              <a:ahLst/>
              <a:cxnLst/>
              <a:rect l="l" t="t" r="r" b="b"/>
              <a:pathLst>
                <a:path w="1295400" h="609600">
                  <a:moveTo>
                    <a:pt x="0" y="0"/>
                  </a:moveTo>
                  <a:lnTo>
                    <a:pt x="1295399" y="0"/>
                  </a:lnTo>
                  <a:lnTo>
                    <a:pt x="1295399" y="609599"/>
                  </a:lnTo>
                  <a:lnTo>
                    <a:pt x="0" y="609599"/>
                  </a:lnTo>
                  <a:lnTo>
                    <a:pt x="0" y="0"/>
                  </a:lnTo>
                  <a:close/>
                </a:path>
              </a:pathLst>
            </a:custGeom>
            <a:ln w="126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0" name="object 80"/>
            <p:cNvSpPr/>
            <p:nvPr/>
          </p:nvSpPr>
          <p:spPr>
            <a:xfrm>
              <a:off x="4038598" y="2438400"/>
              <a:ext cx="152400" cy="76200"/>
            </a:xfrm>
            <a:custGeom>
              <a:avLst/>
              <a:gdLst/>
              <a:ahLst/>
              <a:cxnLst/>
              <a:rect l="l" t="t" r="r" b="b"/>
              <a:pathLst>
                <a:path w="152400" h="76200">
                  <a:moveTo>
                    <a:pt x="0" y="76200"/>
                  </a:moveTo>
                  <a:lnTo>
                    <a:pt x="152400" y="76200"/>
                  </a:lnTo>
                  <a:lnTo>
                    <a:pt x="152400" y="0"/>
                  </a:lnTo>
                  <a:lnTo>
                    <a:pt x="0" y="0"/>
                  </a:lnTo>
                  <a:lnTo>
                    <a:pt x="0" y="76200"/>
                  </a:lnTo>
                  <a:close/>
                </a:path>
              </a:pathLst>
            </a:custGeom>
            <a:solidFill>
              <a:srgbClr val="AAB2B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1" name="object 81"/>
            <p:cNvSpPr/>
            <p:nvPr/>
          </p:nvSpPr>
          <p:spPr>
            <a:xfrm>
              <a:off x="2895600" y="2438400"/>
              <a:ext cx="1295400" cy="76200"/>
            </a:xfrm>
            <a:custGeom>
              <a:avLst/>
              <a:gdLst/>
              <a:ahLst/>
              <a:cxnLst/>
              <a:rect l="l" t="t" r="r" b="b"/>
              <a:pathLst>
                <a:path w="1295400" h="76200">
                  <a:moveTo>
                    <a:pt x="0" y="0"/>
                  </a:moveTo>
                  <a:lnTo>
                    <a:pt x="1295399" y="0"/>
                  </a:lnTo>
                  <a:lnTo>
                    <a:pt x="1295399" y="76199"/>
                  </a:lnTo>
                  <a:lnTo>
                    <a:pt x="0" y="76199"/>
                  </a:lnTo>
                  <a:lnTo>
                    <a:pt x="0" y="0"/>
                  </a:lnTo>
                  <a:close/>
                </a:path>
              </a:pathLst>
            </a:custGeom>
            <a:ln w="126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2" name="object 82"/>
          <p:cNvSpPr txBox="1"/>
          <p:nvPr/>
        </p:nvSpPr>
        <p:spPr>
          <a:xfrm>
            <a:off x="1711699" y="1148588"/>
            <a:ext cx="773430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147320">
              <a:lnSpc>
                <a:spcPct val="100000"/>
              </a:lnSpc>
              <a:spcBef>
                <a:spcPts val="100"/>
              </a:spcBef>
            </a:pPr>
            <a:r>
              <a:rPr dirty="0" sz="1000" b="1">
                <a:solidFill>
                  <a:srgbClr val="00436E"/>
                </a:solidFill>
                <a:latin typeface="Arial"/>
                <a:cs typeface="Arial"/>
              </a:rPr>
              <a:t>Service </a:t>
            </a:r>
            <a:r>
              <a:rPr dirty="0" sz="1000" spc="5" b="1">
                <a:solidFill>
                  <a:srgbClr val="00436E"/>
                </a:solidFill>
                <a:latin typeface="Arial"/>
                <a:cs typeface="Arial"/>
              </a:rPr>
              <a:t> </a:t>
            </a:r>
            <a:r>
              <a:rPr dirty="0" sz="1000" b="1">
                <a:solidFill>
                  <a:srgbClr val="00436E"/>
                </a:solidFill>
                <a:latin typeface="Arial"/>
                <a:cs typeface="Arial"/>
              </a:rPr>
              <a:t>Control</a:t>
            </a:r>
            <a:r>
              <a:rPr dirty="0" sz="1000" spc="-5" b="1">
                <a:solidFill>
                  <a:srgbClr val="00436E"/>
                </a:solidFill>
                <a:latin typeface="Arial"/>
                <a:cs typeface="Arial"/>
              </a:rPr>
              <a:t> </a:t>
            </a:r>
            <a:r>
              <a:rPr dirty="0" sz="1000" b="1">
                <a:solidFill>
                  <a:srgbClr val="00436E"/>
                </a:solidFill>
                <a:latin typeface="Arial"/>
                <a:cs typeface="Arial"/>
              </a:rPr>
              <a:t>M</a:t>
            </a:r>
            <a:r>
              <a:rPr dirty="0" sz="1000" spc="-5" b="1">
                <a:solidFill>
                  <a:srgbClr val="00436E"/>
                </a:solidFill>
                <a:latin typeface="Arial"/>
                <a:cs typeface="Arial"/>
              </a:rPr>
              <a:t>g</a:t>
            </a:r>
            <a:r>
              <a:rPr dirty="0" sz="1000" spc="-60" b="1">
                <a:solidFill>
                  <a:srgbClr val="00436E"/>
                </a:solidFill>
                <a:latin typeface="Arial"/>
                <a:cs typeface="Arial"/>
              </a:rPr>
              <a:t>r</a:t>
            </a:r>
            <a:r>
              <a:rPr dirty="0" sz="1000" b="1">
                <a:solidFill>
                  <a:srgbClr val="00436E"/>
                </a:solidFill>
                <a:latin typeface="Arial"/>
                <a:cs typeface="Arial"/>
              </a:rPr>
              <a:t>.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83" name="object 83"/>
          <p:cNvGrpSpPr/>
          <p:nvPr/>
        </p:nvGrpSpPr>
        <p:grpSpPr>
          <a:xfrm>
            <a:off x="1289050" y="1593850"/>
            <a:ext cx="1460500" cy="622300"/>
            <a:chOff x="1289050" y="1593850"/>
            <a:chExt cx="1460500" cy="622300"/>
          </a:xfrm>
        </p:grpSpPr>
        <p:sp>
          <p:nvSpPr>
            <p:cNvPr id="84" name="object 84"/>
            <p:cNvSpPr/>
            <p:nvPr/>
          </p:nvSpPr>
          <p:spPr>
            <a:xfrm>
              <a:off x="2590800" y="1681163"/>
              <a:ext cx="152400" cy="76200"/>
            </a:xfrm>
            <a:custGeom>
              <a:avLst/>
              <a:gdLst/>
              <a:ahLst/>
              <a:cxnLst/>
              <a:rect l="l" t="t" r="r" b="b"/>
              <a:pathLst>
                <a:path w="152400" h="76200">
                  <a:moveTo>
                    <a:pt x="0" y="76200"/>
                  </a:moveTo>
                  <a:lnTo>
                    <a:pt x="152400" y="76200"/>
                  </a:lnTo>
                  <a:lnTo>
                    <a:pt x="152400" y="0"/>
                  </a:lnTo>
                  <a:lnTo>
                    <a:pt x="0" y="0"/>
                  </a:lnTo>
                  <a:lnTo>
                    <a:pt x="0" y="76200"/>
                  </a:lnTo>
                  <a:close/>
                </a:path>
              </a:pathLst>
            </a:custGeom>
            <a:solidFill>
              <a:srgbClr val="AAB2B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5" name="object 85"/>
            <p:cNvSpPr/>
            <p:nvPr/>
          </p:nvSpPr>
          <p:spPr>
            <a:xfrm>
              <a:off x="1447800" y="1681163"/>
              <a:ext cx="1295400" cy="76200"/>
            </a:xfrm>
            <a:custGeom>
              <a:avLst/>
              <a:gdLst/>
              <a:ahLst/>
              <a:cxnLst/>
              <a:rect l="l" t="t" r="r" b="b"/>
              <a:pathLst>
                <a:path w="1295400" h="76200">
                  <a:moveTo>
                    <a:pt x="0" y="0"/>
                  </a:moveTo>
                  <a:lnTo>
                    <a:pt x="1295399" y="0"/>
                  </a:lnTo>
                  <a:lnTo>
                    <a:pt x="1295399" y="76199"/>
                  </a:lnTo>
                  <a:lnTo>
                    <a:pt x="0" y="76199"/>
                  </a:lnTo>
                  <a:lnTo>
                    <a:pt x="0" y="0"/>
                  </a:lnTo>
                  <a:close/>
                </a:path>
              </a:pathLst>
            </a:custGeom>
            <a:ln w="126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6" name="object 86"/>
            <p:cNvSpPr/>
            <p:nvPr/>
          </p:nvSpPr>
          <p:spPr>
            <a:xfrm>
              <a:off x="1295399" y="1600200"/>
              <a:ext cx="1295400" cy="533400"/>
            </a:xfrm>
            <a:custGeom>
              <a:avLst/>
              <a:gdLst/>
              <a:ahLst/>
              <a:cxnLst/>
              <a:rect l="l" t="t" r="r" b="b"/>
              <a:pathLst>
                <a:path w="1295400" h="533400">
                  <a:moveTo>
                    <a:pt x="0" y="533400"/>
                  </a:moveTo>
                  <a:lnTo>
                    <a:pt x="1295400" y="533400"/>
                  </a:lnTo>
                  <a:lnTo>
                    <a:pt x="1295400" y="0"/>
                  </a:lnTo>
                  <a:lnTo>
                    <a:pt x="0" y="0"/>
                  </a:lnTo>
                  <a:lnTo>
                    <a:pt x="0" y="533400"/>
                  </a:lnTo>
                  <a:close/>
                </a:path>
              </a:pathLst>
            </a:custGeom>
            <a:solidFill>
              <a:srgbClr val="C1313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7" name="object 87"/>
            <p:cNvSpPr/>
            <p:nvPr/>
          </p:nvSpPr>
          <p:spPr>
            <a:xfrm>
              <a:off x="1295400" y="1600200"/>
              <a:ext cx="1295400" cy="609600"/>
            </a:xfrm>
            <a:custGeom>
              <a:avLst/>
              <a:gdLst/>
              <a:ahLst/>
              <a:cxnLst/>
              <a:rect l="l" t="t" r="r" b="b"/>
              <a:pathLst>
                <a:path w="1295400" h="609600">
                  <a:moveTo>
                    <a:pt x="0" y="0"/>
                  </a:moveTo>
                  <a:lnTo>
                    <a:pt x="1295399" y="0"/>
                  </a:lnTo>
                  <a:lnTo>
                    <a:pt x="1295399" y="609599"/>
                  </a:lnTo>
                  <a:lnTo>
                    <a:pt x="0" y="609599"/>
                  </a:lnTo>
                  <a:lnTo>
                    <a:pt x="0" y="0"/>
                  </a:lnTo>
                  <a:close/>
                </a:path>
              </a:pathLst>
            </a:custGeom>
            <a:ln w="126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8" name="object 88"/>
          <p:cNvSpPr txBox="1"/>
          <p:nvPr/>
        </p:nvSpPr>
        <p:spPr>
          <a:xfrm>
            <a:off x="1722945" y="1633220"/>
            <a:ext cx="448945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b="1">
                <a:solidFill>
                  <a:srgbClr val="00436E"/>
                </a:solidFill>
                <a:latin typeface="Arial"/>
                <a:cs typeface="Arial"/>
              </a:rPr>
              <a:t>LSASS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89" name="object 89"/>
          <p:cNvGrpSpPr/>
          <p:nvPr/>
        </p:nvGrpSpPr>
        <p:grpSpPr>
          <a:xfrm>
            <a:off x="1289050" y="2127250"/>
            <a:ext cx="2070100" cy="3594100"/>
            <a:chOff x="1289050" y="2127250"/>
            <a:chExt cx="2070100" cy="3594100"/>
          </a:xfrm>
        </p:grpSpPr>
        <p:sp>
          <p:nvSpPr>
            <p:cNvPr id="90" name="object 90"/>
            <p:cNvSpPr/>
            <p:nvPr/>
          </p:nvSpPr>
          <p:spPr>
            <a:xfrm>
              <a:off x="2743200" y="4495800"/>
              <a:ext cx="609600" cy="1219200"/>
            </a:xfrm>
            <a:custGeom>
              <a:avLst/>
              <a:gdLst/>
              <a:ahLst/>
              <a:cxnLst/>
              <a:rect l="l" t="t" r="r" b="b"/>
              <a:pathLst>
                <a:path w="609600" h="1219200">
                  <a:moveTo>
                    <a:pt x="609600" y="0"/>
                  </a:moveTo>
                  <a:lnTo>
                    <a:pt x="0" y="0"/>
                  </a:lnTo>
                  <a:lnTo>
                    <a:pt x="0" y="1219199"/>
                  </a:lnTo>
                  <a:lnTo>
                    <a:pt x="609600" y="1219199"/>
                  </a:lnTo>
                  <a:lnTo>
                    <a:pt x="609600" y="0"/>
                  </a:lnTo>
                  <a:close/>
                </a:path>
              </a:pathLst>
            </a:custGeom>
            <a:solidFill>
              <a:srgbClr val="76D6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1" name="object 91"/>
            <p:cNvSpPr/>
            <p:nvPr/>
          </p:nvSpPr>
          <p:spPr>
            <a:xfrm>
              <a:off x="2743200" y="4495800"/>
              <a:ext cx="609600" cy="1219200"/>
            </a:xfrm>
            <a:custGeom>
              <a:avLst/>
              <a:gdLst/>
              <a:ahLst/>
              <a:cxnLst/>
              <a:rect l="l" t="t" r="r" b="b"/>
              <a:pathLst>
                <a:path w="609600" h="1219200">
                  <a:moveTo>
                    <a:pt x="0" y="0"/>
                  </a:moveTo>
                  <a:lnTo>
                    <a:pt x="609599" y="0"/>
                  </a:lnTo>
                  <a:lnTo>
                    <a:pt x="609599" y="1219199"/>
                  </a:lnTo>
                  <a:lnTo>
                    <a:pt x="0" y="1219199"/>
                  </a:lnTo>
                  <a:lnTo>
                    <a:pt x="0" y="0"/>
                  </a:lnTo>
                  <a:close/>
                </a:path>
              </a:pathLst>
            </a:custGeom>
            <a:ln w="12699">
              <a:solidFill>
                <a:srgbClr val="FFA9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2" name="object 92"/>
            <p:cNvSpPr/>
            <p:nvPr/>
          </p:nvSpPr>
          <p:spPr>
            <a:xfrm>
              <a:off x="2438400" y="2133600"/>
              <a:ext cx="152400" cy="76200"/>
            </a:xfrm>
            <a:custGeom>
              <a:avLst/>
              <a:gdLst/>
              <a:ahLst/>
              <a:cxnLst/>
              <a:rect l="l" t="t" r="r" b="b"/>
              <a:pathLst>
                <a:path w="152400" h="76200">
                  <a:moveTo>
                    <a:pt x="0" y="76200"/>
                  </a:moveTo>
                  <a:lnTo>
                    <a:pt x="152400" y="76200"/>
                  </a:lnTo>
                  <a:lnTo>
                    <a:pt x="152400" y="0"/>
                  </a:lnTo>
                  <a:lnTo>
                    <a:pt x="0" y="0"/>
                  </a:lnTo>
                  <a:lnTo>
                    <a:pt x="0" y="76200"/>
                  </a:lnTo>
                  <a:close/>
                </a:path>
              </a:pathLst>
            </a:custGeom>
            <a:solidFill>
              <a:srgbClr val="AAB2B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3" name="object 93"/>
            <p:cNvSpPr/>
            <p:nvPr/>
          </p:nvSpPr>
          <p:spPr>
            <a:xfrm>
              <a:off x="1295400" y="2133600"/>
              <a:ext cx="1295400" cy="76200"/>
            </a:xfrm>
            <a:custGeom>
              <a:avLst/>
              <a:gdLst/>
              <a:ahLst/>
              <a:cxnLst/>
              <a:rect l="l" t="t" r="r" b="b"/>
              <a:pathLst>
                <a:path w="1295400" h="76200">
                  <a:moveTo>
                    <a:pt x="0" y="0"/>
                  </a:moveTo>
                  <a:lnTo>
                    <a:pt x="1295399" y="0"/>
                  </a:lnTo>
                  <a:lnTo>
                    <a:pt x="1295399" y="76199"/>
                  </a:lnTo>
                  <a:lnTo>
                    <a:pt x="0" y="76199"/>
                  </a:lnTo>
                  <a:lnTo>
                    <a:pt x="0" y="0"/>
                  </a:lnTo>
                  <a:close/>
                </a:path>
              </a:pathLst>
            </a:custGeom>
            <a:ln w="126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4" name="object 94"/>
          <p:cNvSpPr txBox="1"/>
          <p:nvPr/>
        </p:nvSpPr>
        <p:spPr>
          <a:xfrm>
            <a:off x="2887736" y="4895099"/>
            <a:ext cx="320040" cy="421005"/>
          </a:xfrm>
          <a:prstGeom prst="rect">
            <a:avLst/>
          </a:prstGeom>
        </p:spPr>
        <p:txBody>
          <a:bodyPr wrap="square" lIns="0" tIns="635" rIns="0" bIns="0" rtlCol="0" vert="vert">
            <a:spAutoFit/>
          </a:bodyPr>
          <a:lstStyle/>
          <a:p>
            <a:pPr marL="75565" marR="5080" indent="-63500">
              <a:lnSpc>
                <a:spcPct val="100000"/>
              </a:lnSpc>
              <a:spcBef>
                <a:spcPts val="5"/>
              </a:spcBef>
            </a:pPr>
            <a:r>
              <a:rPr dirty="0" sz="1000" b="1">
                <a:solidFill>
                  <a:srgbClr val="000033"/>
                </a:solidFill>
                <a:latin typeface="Arial"/>
                <a:cs typeface="Arial"/>
              </a:rPr>
              <a:t>Object  </a:t>
            </a:r>
            <a:r>
              <a:rPr dirty="0" sz="1000" spc="-20" b="1">
                <a:solidFill>
                  <a:srgbClr val="000033"/>
                </a:solidFill>
                <a:latin typeface="Arial"/>
                <a:cs typeface="Arial"/>
              </a:rPr>
              <a:t>Mgr.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95" name="object 95"/>
          <p:cNvGrpSpPr/>
          <p:nvPr/>
        </p:nvGrpSpPr>
        <p:grpSpPr>
          <a:xfrm>
            <a:off x="7918448" y="4184650"/>
            <a:ext cx="1079500" cy="1536700"/>
            <a:chOff x="7918448" y="4184650"/>
            <a:chExt cx="1079500" cy="1536700"/>
          </a:xfrm>
        </p:grpSpPr>
        <p:sp>
          <p:nvSpPr>
            <p:cNvPr id="96" name="object 96"/>
            <p:cNvSpPr/>
            <p:nvPr/>
          </p:nvSpPr>
          <p:spPr>
            <a:xfrm>
              <a:off x="7924787" y="4190999"/>
              <a:ext cx="1066800" cy="1524000"/>
            </a:xfrm>
            <a:custGeom>
              <a:avLst/>
              <a:gdLst/>
              <a:ahLst/>
              <a:cxnLst/>
              <a:rect l="l" t="t" r="r" b="b"/>
              <a:pathLst>
                <a:path w="1066800" h="1524000">
                  <a:moveTo>
                    <a:pt x="1066800" y="0"/>
                  </a:moveTo>
                  <a:lnTo>
                    <a:pt x="0" y="0"/>
                  </a:lnTo>
                  <a:lnTo>
                    <a:pt x="0" y="838200"/>
                  </a:lnTo>
                  <a:lnTo>
                    <a:pt x="0" y="1524000"/>
                  </a:lnTo>
                  <a:lnTo>
                    <a:pt x="1066800" y="1524000"/>
                  </a:lnTo>
                  <a:lnTo>
                    <a:pt x="1066800" y="838200"/>
                  </a:lnTo>
                  <a:lnTo>
                    <a:pt x="1066800" y="0"/>
                  </a:lnTo>
                  <a:close/>
                </a:path>
              </a:pathLst>
            </a:custGeom>
            <a:solidFill>
              <a:srgbClr val="AAB2B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7" name="object 97"/>
            <p:cNvSpPr/>
            <p:nvPr/>
          </p:nvSpPr>
          <p:spPr>
            <a:xfrm>
              <a:off x="7924798" y="4191000"/>
              <a:ext cx="1066800" cy="1524000"/>
            </a:xfrm>
            <a:custGeom>
              <a:avLst/>
              <a:gdLst/>
              <a:ahLst/>
              <a:cxnLst/>
              <a:rect l="l" t="t" r="r" b="b"/>
              <a:pathLst>
                <a:path w="1066800" h="1524000">
                  <a:moveTo>
                    <a:pt x="0" y="0"/>
                  </a:moveTo>
                  <a:lnTo>
                    <a:pt x="1066800" y="0"/>
                  </a:lnTo>
                  <a:lnTo>
                    <a:pt x="1066800" y="1523999"/>
                  </a:lnTo>
                  <a:lnTo>
                    <a:pt x="0" y="1523999"/>
                  </a:lnTo>
                  <a:lnTo>
                    <a:pt x="0" y="0"/>
                  </a:lnTo>
                  <a:close/>
                </a:path>
              </a:pathLst>
            </a:custGeom>
            <a:ln w="12699">
              <a:solidFill>
                <a:srgbClr val="FFA9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8" name="object 98"/>
          <p:cNvSpPr txBox="1"/>
          <p:nvPr/>
        </p:nvSpPr>
        <p:spPr>
          <a:xfrm>
            <a:off x="8169273" y="4224339"/>
            <a:ext cx="582295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000" spc="-10" b="1">
                <a:solidFill>
                  <a:srgbClr val="000033"/>
                </a:solidFill>
                <a:latin typeface="Arial"/>
                <a:cs typeface="Arial"/>
              </a:rPr>
              <a:t>W</a:t>
            </a:r>
            <a:r>
              <a:rPr dirty="0" sz="1000" b="1">
                <a:solidFill>
                  <a:srgbClr val="000033"/>
                </a:solidFill>
                <a:latin typeface="Arial"/>
                <a:cs typeface="Arial"/>
              </a:rPr>
              <a:t>indows  </a:t>
            </a:r>
            <a:r>
              <a:rPr dirty="0" sz="1000" b="1">
                <a:solidFill>
                  <a:srgbClr val="000033"/>
                </a:solidFill>
                <a:latin typeface="Arial"/>
                <a:cs typeface="Arial"/>
              </a:rPr>
              <a:t>USER, </a:t>
            </a:r>
            <a:r>
              <a:rPr dirty="0" sz="1000" spc="5" b="1">
                <a:solidFill>
                  <a:srgbClr val="000033"/>
                </a:solidFill>
                <a:latin typeface="Arial"/>
                <a:cs typeface="Arial"/>
              </a:rPr>
              <a:t> </a:t>
            </a:r>
            <a:r>
              <a:rPr dirty="0" sz="1000" b="1">
                <a:solidFill>
                  <a:srgbClr val="000033"/>
                </a:solidFill>
                <a:latin typeface="Arial"/>
                <a:cs typeface="Arial"/>
              </a:rPr>
              <a:t>GDI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99" name="object 99"/>
          <p:cNvGrpSpPr/>
          <p:nvPr/>
        </p:nvGrpSpPr>
        <p:grpSpPr>
          <a:xfrm>
            <a:off x="2051050" y="4489450"/>
            <a:ext cx="698500" cy="1231900"/>
            <a:chOff x="2051050" y="4489450"/>
            <a:chExt cx="698500" cy="1231900"/>
          </a:xfrm>
        </p:grpSpPr>
        <p:sp>
          <p:nvSpPr>
            <p:cNvPr id="100" name="object 100"/>
            <p:cNvSpPr/>
            <p:nvPr/>
          </p:nvSpPr>
          <p:spPr>
            <a:xfrm>
              <a:off x="2057400" y="4495799"/>
              <a:ext cx="685800" cy="1219200"/>
            </a:xfrm>
            <a:custGeom>
              <a:avLst/>
              <a:gdLst/>
              <a:ahLst/>
              <a:cxnLst/>
              <a:rect l="l" t="t" r="r" b="b"/>
              <a:pathLst>
                <a:path w="685800" h="1219200">
                  <a:moveTo>
                    <a:pt x="685800" y="0"/>
                  </a:moveTo>
                  <a:lnTo>
                    <a:pt x="0" y="0"/>
                  </a:lnTo>
                  <a:lnTo>
                    <a:pt x="0" y="1219199"/>
                  </a:lnTo>
                  <a:lnTo>
                    <a:pt x="685800" y="1219199"/>
                  </a:lnTo>
                  <a:lnTo>
                    <a:pt x="685800" y="0"/>
                  </a:lnTo>
                  <a:close/>
                </a:path>
              </a:pathLst>
            </a:custGeom>
            <a:solidFill>
              <a:srgbClr val="76D6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1" name="object 101"/>
            <p:cNvSpPr/>
            <p:nvPr/>
          </p:nvSpPr>
          <p:spPr>
            <a:xfrm>
              <a:off x="2057400" y="4495800"/>
              <a:ext cx="685800" cy="1219200"/>
            </a:xfrm>
            <a:custGeom>
              <a:avLst/>
              <a:gdLst/>
              <a:ahLst/>
              <a:cxnLst/>
              <a:rect l="l" t="t" r="r" b="b"/>
              <a:pathLst>
                <a:path w="685800" h="1219200">
                  <a:moveTo>
                    <a:pt x="0" y="0"/>
                  </a:moveTo>
                  <a:lnTo>
                    <a:pt x="685799" y="0"/>
                  </a:lnTo>
                  <a:lnTo>
                    <a:pt x="685799" y="1219199"/>
                  </a:lnTo>
                  <a:lnTo>
                    <a:pt x="0" y="1219199"/>
                  </a:lnTo>
                  <a:lnTo>
                    <a:pt x="0" y="0"/>
                  </a:lnTo>
                  <a:close/>
                </a:path>
              </a:pathLst>
            </a:custGeom>
            <a:ln w="12699">
              <a:solidFill>
                <a:srgbClr val="FFA9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2" name="object 102"/>
          <p:cNvSpPr txBox="1"/>
          <p:nvPr/>
        </p:nvSpPr>
        <p:spPr>
          <a:xfrm>
            <a:off x="2193046" y="4881919"/>
            <a:ext cx="434340" cy="477520"/>
          </a:xfrm>
          <a:prstGeom prst="rect">
            <a:avLst/>
          </a:prstGeom>
        </p:spPr>
        <p:txBody>
          <a:bodyPr wrap="square" lIns="0" tIns="19685" rIns="0" bIns="0" rtlCol="0" vert="vert">
            <a:spAutoFit/>
          </a:bodyPr>
          <a:lstStyle/>
          <a:p>
            <a:pPr algn="ctr" marL="12700" marR="5080" indent="-24765">
              <a:lnSpc>
                <a:spcPct val="87500"/>
              </a:lnSpc>
              <a:spcBef>
                <a:spcPts val="155"/>
              </a:spcBef>
            </a:pPr>
            <a:r>
              <a:rPr dirty="0" sz="1000" b="1">
                <a:solidFill>
                  <a:srgbClr val="000033"/>
                </a:solidFill>
                <a:latin typeface="Arial"/>
                <a:cs typeface="Arial"/>
              </a:rPr>
              <a:t>File </a:t>
            </a:r>
            <a:r>
              <a:rPr dirty="0" sz="1000" spc="5" b="1">
                <a:solidFill>
                  <a:srgbClr val="000033"/>
                </a:solidFill>
                <a:latin typeface="Arial"/>
                <a:cs typeface="Arial"/>
              </a:rPr>
              <a:t> </a:t>
            </a:r>
            <a:r>
              <a:rPr dirty="0" sz="1000" b="1">
                <a:solidFill>
                  <a:srgbClr val="000033"/>
                </a:solidFill>
                <a:latin typeface="Arial"/>
                <a:cs typeface="Arial"/>
              </a:rPr>
              <a:t>System  </a:t>
            </a:r>
            <a:r>
              <a:rPr dirty="0" sz="1000" spc="-5" b="1">
                <a:solidFill>
                  <a:srgbClr val="000033"/>
                </a:solidFill>
                <a:latin typeface="Arial"/>
                <a:cs typeface="Arial"/>
              </a:rPr>
              <a:t>Cache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103" name="object 103"/>
          <p:cNvGrpSpPr/>
          <p:nvPr/>
        </p:nvGrpSpPr>
        <p:grpSpPr>
          <a:xfrm>
            <a:off x="831849" y="4489450"/>
            <a:ext cx="1231900" cy="1231900"/>
            <a:chOff x="831849" y="4489450"/>
            <a:chExt cx="1231900" cy="1231900"/>
          </a:xfrm>
        </p:grpSpPr>
        <p:sp>
          <p:nvSpPr>
            <p:cNvPr id="104" name="object 104"/>
            <p:cNvSpPr/>
            <p:nvPr/>
          </p:nvSpPr>
          <p:spPr>
            <a:xfrm>
              <a:off x="838187" y="4495799"/>
              <a:ext cx="1219835" cy="1219200"/>
            </a:xfrm>
            <a:custGeom>
              <a:avLst/>
              <a:gdLst/>
              <a:ahLst/>
              <a:cxnLst/>
              <a:rect l="l" t="t" r="r" b="b"/>
              <a:pathLst>
                <a:path w="1219835" h="1219200">
                  <a:moveTo>
                    <a:pt x="1219212" y="0"/>
                  </a:moveTo>
                  <a:lnTo>
                    <a:pt x="0" y="0"/>
                  </a:lnTo>
                  <a:lnTo>
                    <a:pt x="0" y="304800"/>
                  </a:lnTo>
                  <a:lnTo>
                    <a:pt x="0" y="381000"/>
                  </a:lnTo>
                  <a:lnTo>
                    <a:pt x="0" y="457200"/>
                  </a:lnTo>
                  <a:lnTo>
                    <a:pt x="0" y="1219200"/>
                  </a:lnTo>
                  <a:lnTo>
                    <a:pt x="1219212" y="1219200"/>
                  </a:lnTo>
                  <a:lnTo>
                    <a:pt x="1219212" y="457200"/>
                  </a:lnTo>
                  <a:lnTo>
                    <a:pt x="1219212" y="381000"/>
                  </a:lnTo>
                  <a:lnTo>
                    <a:pt x="1219212" y="304800"/>
                  </a:lnTo>
                  <a:lnTo>
                    <a:pt x="1219212" y="0"/>
                  </a:lnTo>
                  <a:close/>
                </a:path>
              </a:pathLst>
            </a:custGeom>
            <a:solidFill>
              <a:srgbClr val="76D6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5" name="object 105"/>
            <p:cNvSpPr/>
            <p:nvPr/>
          </p:nvSpPr>
          <p:spPr>
            <a:xfrm>
              <a:off x="838199" y="4495800"/>
              <a:ext cx="1219200" cy="1219200"/>
            </a:xfrm>
            <a:custGeom>
              <a:avLst/>
              <a:gdLst/>
              <a:ahLst/>
              <a:cxnLst/>
              <a:rect l="l" t="t" r="r" b="b"/>
              <a:pathLst>
                <a:path w="1219200" h="1219200">
                  <a:moveTo>
                    <a:pt x="0" y="0"/>
                  </a:moveTo>
                  <a:lnTo>
                    <a:pt x="1219199" y="0"/>
                  </a:lnTo>
                  <a:lnTo>
                    <a:pt x="1219199" y="1219199"/>
                  </a:lnTo>
                  <a:lnTo>
                    <a:pt x="0" y="1219199"/>
                  </a:lnTo>
                  <a:lnTo>
                    <a:pt x="0" y="0"/>
                  </a:lnTo>
                  <a:close/>
                </a:path>
              </a:pathLst>
            </a:custGeom>
            <a:ln w="12699">
              <a:solidFill>
                <a:srgbClr val="FFA9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6" name="object 106"/>
          <p:cNvSpPr txBox="1"/>
          <p:nvPr/>
        </p:nvSpPr>
        <p:spPr>
          <a:xfrm>
            <a:off x="1222374" y="4529137"/>
            <a:ext cx="462915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b="1">
                <a:solidFill>
                  <a:srgbClr val="000033"/>
                </a:solidFill>
                <a:latin typeface="Arial"/>
                <a:cs typeface="Arial"/>
              </a:rPr>
              <a:t>I/O</a:t>
            </a:r>
            <a:r>
              <a:rPr dirty="0" sz="1000" spc="-70" b="1">
                <a:solidFill>
                  <a:srgbClr val="000033"/>
                </a:solidFill>
                <a:latin typeface="Arial"/>
                <a:cs typeface="Arial"/>
              </a:rPr>
              <a:t> </a:t>
            </a:r>
            <a:r>
              <a:rPr dirty="0" sz="1000" spc="-5" b="1">
                <a:solidFill>
                  <a:srgbClr val="000033"/>
                </a:solidFill>
                <a:latin typeface="Arial"/>
                <a:cs typeface="Arial"/>
              </a:rPr>
              <a:t>Mgr</a:t>
            </a:r>
            <a:endParaRPr sz="1000">
              <a:latin typeface="Arial"/>
              <a:cs typeface="Arial"/>
            </a:endParaRPr>
          </a:p>
        </p:txBody>
      </p:sp>
      <p:sp>
        <p:nvSpPr>
          <p:cNvPr id="107" name="object 107"/>
          <p:cNvSpPr txBox="1"/>
          <p:nvPr/>
        </p:nvSpPr>
        <p:spPr>
          <a:xfrm>
            <a:off x="7793693" y="871538"/>
            <a:ext cx="805815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3815" marR="5080" indent="-31750">
              <a:lnSpc>
                <a:spcPct val="100000"/>
              </a:lnSpc>
              <a:spcBef>
                <a:spcPts val="100"/>
              </a:spcBef>
            </a:pPr>
            <a:r>
              <a:rPr dirty="0" sz="1000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000" spc="-5" b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000" b="1">
                <a:solidFill>
                  <a:srgbClr val="FFFFFF"/>
                </a:solidFill>
                <a:latin typeface="Arial"/>
                <a:cs typeface="Arial"/>
              </a:rPr>
              <a:t>vironment  S</a:t>
            </a:r>
            <a:r>
              <a:rPr dirty="0" sz="1000" spc="-5" b="1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z="1000" b="1">
                <a:solidFill>
                  <a:srgbClr val="FFFFFF"/>
                </a:solidFill>
                <a:latin typeface="Arial"/>
                <a:cs typeface="Arial"/>
              </a:rPr>
              <a:t>bsystems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108" name="object 108"/>
          <p:cNvGrpSpPr/>
          <p:nvPr/>
        </p:nvGrpSpPr>
        <p:grpSpPr>
          <a:xfrm>
            <a:off x="4794248" y="2038350"/>
            <a:ext cx="1612900" cy="787400"/>
            <a:chOff x="4794248" y="2038350"/>
            <a:chExt cx="1612900" cy="787400"/>
          </a:xfrm>
        </p:grpSpPr>
        <p:sp>
          <p:nvSpPr>
            <p:cNvPr id="109" name="object 109"/>
            <p:cNvSpPr/>
            <p:nvPr/>
          </p:nvSpPr>
          <p:spPr>
            <a:xfrm>
              <a:off x="4800598" y="2044700"/>
              <a:ext cx="1600200" cy="546100"/>
            </a:xfrm>
            <a:custGeom>
              <a:avLst/>
              <a:gdLst/>
              <a:ahLst/>
              <a:cxnLst/>
              <a:rect l="l" t="t" r="r" b="b"/>
              <a:pathLst>
                <a:path w="1600200" h="546100">
                  <a:moveTo>
                    <a:pt x="0" y="546100"/>
                  </a:moveTo>
                  <a:lnTo>
                    <a:pt x="1600200" y="546100"/>
                  </a:lnTo>
                  <a:lnTo>
                    <a:pt x="1600200" y="0"/>
                  </a:lnTo>
                  <a:lnTo>
                    <a:pt x="0" y="0"/>
                  </a:lnTo>
                  <a:lnTo>
                    <a:pt x="0" y="546100"/>
                  </a:lnTo>
                  <a:close/>
                </a:path>
              </a:pathLst>
            </a:custGeom>
            <a:solidFill>
              <a:srgbClr val="FFA9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0" name="object 110"/>
            <p:cNvSpPr/>
            <p:nvPr/>
          </p:nvSpPr>
          <p:spPr>
            <a:xfrm>
              <a:off x="4800598" y="2044700"/>
              <a:ext cx="1600200" cy="774700"/>
            </a:xfrm>
            <a:custGeom>
              <a:avLst/>
              <a:gdLst/>
              <a:ahLst/>
              <a:cxnLst/>
              <a:rect l="l" t="t" r="r" b="b"/>
              <a:pathLst>
                <a:path w="1600200" h="774700">
                  <a:moveTo>
                    <a:pt x="0" y="0"/>
                  </a:moveTo>
                  <a:lnTo>
                    <a:pt x="1600199" y="0"/>
                  </a:lnTo>
                  <a:lnTo>
                    <a:pt x="1600199" y="774699"/>
                  </a:lnTo>
                  <a:lnTo>
                    <a:pt x="0" y="774699"/>
                  </a:lnTo>
                  <a:lnTo>
                    <a:pt x="0" y="0"/>
                  </a:lnTo>
                  <a:close/>
                </a:path>
              </a:pathLst>
            </a:custGeom>
            <a:ln w="126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1" name="object 111"/>
          <p:cNvSpPr txBox="1"/>
          <p:nvPr/>
        </p:nvSpPr>
        <p:spPr>
          <a:xfrm>
            <a:off x="5449974" y="2078038"/>
            <a:ext cx="307975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b="1">
                <a:solidFill>
                  <a:srgbClr val="000033"/>
                </a:solidFill>
                <a:latin typeface="Arial"/>
                <a:cs typeface="Arial"/>
              </a:rPr>
              <a:t>User</a:t>
            </a:r>
            <a:endParaRPr sz="1000">
              <a:latin typeface="Arial"/>
              <a:cs typeface="Arial"/>
            </a:endParaRPr>
          </a:p>
        </p:txBody>
      </p:sp>
      <p:sp>
        <p:nvSpPr>
          <p:cNvPr id="112" name="object 112"/>
          <p:cNvSpPr txBox="1"/>
          <p:nvPr/>
        </p:nvSpPr>
        <p:spPr>
          <a:xfrm>
            <a:off x="5245459" y="2230438"/>
            <a:ext cx="716915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-5" b="1">
                <a:solidFill>
                  <a:srgbClr val="000033"/>
                </a:solidFill>
                <a:latin typeface="Arial"/>
                <a:cs typeface="Arial"/>
              </a:rPr>
              <a:t>Application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113" name="object 113"/>
          <p:cNvGrpSpPr/>
          <p:nvPr/>
        </p:nvGrpSpPr>
        <p:grpSpPr>
          <a:xfrm>
            <a:off x="4794248" y="2584450"/>
            <a:ext cx="1612900" cy="241300"/>
            <a:chOff x="4794248" y="2584450"/>
            <a:chExt cx="1612900" cy="241300"/>
          </a:xfrm>
        </p:grpSpPr>
        <p:sp>
          <p:nvSpPr>
            <p:cNvPr id="114" name="object 114"/>
            <p:cNvSpPr/>
            <p:nvPr/>
          </p:nvSpPr>
          <p:spPr>
            <a:xfrm>
              <a:off x="4800598" y="2590799"/>
              <a:ext cx="1600200" cy="228600"/>
            </a:xfrm>
            <a:custGeom>
              <a:avLst/>
              <a:gdLst/>
              <a:ahLst/>
              <a:cxnLst/>
              <a:rect l="l" t="t" r="r" b="b"/>
              <a:pathLst>
                <a:path w="1600200" h="228600">
                  <a:moveTo>
                    <a:pt x="1600200" y="0"/>
                  </a:moveTo>
                  <a:lnTo>
                    <a:pt x="0" y="0"/>
                  </a:lnTo>
                  <a:lnTo>
                    <a:pt x="0" y="228600"/>
                  </a:lnTo>
                  <a:lnTo>
                    <a:pt x="1600200" y="228600"/>
                  </a:lnTo>
                  <a:lnTo>
                    <a:pt x="1600200" y="0"/>
                  </a:lnTo>
                  <a:close/>
                </a:path>
              </a:pathLst>
            </a:custGeom>
            <a:solidFill>
              <a:srgbClr val="AAB2B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5" name="object 115"/>
            <p:cNvSpPr/>
            <p:nvPr/>
          </p:nvSpPr>
          <p:spPr>
            <a:xfrm>
              <a:off x="4800598" y="2590800"/>
              <a:ext cx="1600200" cy="228600"/>
            </a:xfrm>
            <a:custGeom>
              <a:avLst/>
              <a:gdLst/>
              <a:ahLst/>
              <a:cxnLst/>
              <a:rect l="l" t="t" r="r" b="b"/>
              <a:pathLst>
                <a:path w="1600200" h="228600">
                  <a:moveTo>
                    <a:pt x="0" y="0"/>
                  </a:moveTo>
                  <a:lnTo>
                    <a:pt x="1600199" y="0"/>
                  </a:lnTo>
                  <a:lnTo>
                    <a:pt x="1600199" y="228600"/>
                  </a:lnTo>
                  <a:lnTo>
                    <a:pt x="0" y="228600"/>
                  </a:lnTo>
                  <a:lnTo>
                    <a:pt x="0" y="0"/>
                  </a:lnTo>
                  <a:close/>
                </a:path>
              </a:pathLst>
            </a:custGeom>
            <a:ln w="126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6" name="object 116"/>
          <p:cNvSpPr txBox="1"/>
          <p:nvPr/>
        </p:nvSpPr>
        <p:spPr>
          <a:xfrm>
            <a:off x="5070473" y="2616200"/>
            <a:ext cx="1056005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-5" b="1">
                <a:solidFill>
                  <a:srgbClr val="000033"/>
                </a:solidFill>
                <a:latin typeface="Arial"/>
                <a:cs typeface="Arial"/>
              </a:rPr>
              <a:t>Subsystem</a:t>
            </a:r>
            <a:r>
              <a:rPr dirty="0" sz="1000" spc="-45" b="1">
                <a:solidFill>
                  <a:srgbClr val="000033"/>
                </a:solidFill>
                <a:latin typeface="Arial"/>
                <a:cs typeface="Arial"/>
              </a:rPr>
              <a:t> </a:t>
            </a:r>
            <a:r>
              <a:rPr dirty="0" sz="1000" b="1">
                <a:solidFill>
                  <a:srgbClr val="000033"/>
                </a:solidFill>
                <a:latin typeface="Arial"/>
                <a:cs typeface="Arial"/>
              </a:rPr>
              <a:t>DLLs</a:t>
            </a:r>
            <a:endParaRPr sz="1000">
              <a:latin typeface="Arial"/>
              <a:cs typeface="Arial"/>
            </a:endParaRPr>
          </a:p>
        </p:txBody>
      </p:sp>
      <p:sp>
        <p:nvSpPr>
          <p:cNvPr id="117" name="object 117"/>
          <p:cNvSpPr txBox="1"/>
          <p:nvPr/>
        </p:nvSpPr>
        <p:spPr>
          <a:xfrm>
            <a:off x="1454150" y="931863"/>
            <a:ext cx="1148715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b="1">
                <a:solidFill>
                  <a:srgbClr val="FFFFFF"/>
                </a:solidFill>
                <a:latin typeface="Arial"/>
                <a:cs typeface="Arial"/>
              </a:rPr>
              <a:t>System Processes</a:t>
            </a:r>
            <a:endParaRPr sz="1000">
              <a:latin typeface="Arial"/>
              <a:cs typeface="Arial"/>
            </a:endParaRPr>
          </a:p>
        </p:txBody>
      </p:sp>
      <p:sp>
        <p:nvSpPr>
          <p:cNvPr id="118" name="object 118"/>
          <p:cNvSpPr txBox="1"/>
          <p:nvPr/>
        </p:nvSpPr>
        <p:spPr>
          <a:xfrm>
            <a:off x="3813173" y="931863"/>
            <a:ext cx="548640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b="1">
                <a:solidFill>
                  <a:srgbClr val="FFFFFF"/>
                </a:solidFill>
                <a:latin typeface="Arial"/>
                <a:cs typeface="Arial"/>
              </a:rPr>
              <a:t>Services</a:t>
            </a:r>
            <a:endParaRPr sz="1000">
              <a:latin typeface="Arial"/>
              <a:cs typeface="Arial"/>
            </a:endParaRPr>
          </a:p>
        </p:txBody>
      </p:sp>
      <p:sp>
        <p:nvSpPr>
          <p:cNvPr id="119" name="object 119"/>
          <p:cNvSpPr txBox="1"/>
          <p:nvPr/>
        </p:nvSpPr>
        <p:spPr>
          <a:xfrm>
            <a:off x="5689598" y="931863"/>
            <a:ext cx="788035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-5" b="1">
                <a:solidFill>
                  <a:srgbClr val="FFFFFF"/>
                </a:solidFill>
                <a:latin typeface="Arial"/>
                <a:cs typeface="Arial"/>
              </a:rPr>
              <a:t>Applications</a:t>
            </a:r>
            <a:endParaRPr sz="1000">
              <a:latin typeface="Arial"/>
              <a:cs typeface="Arial"/>
            </a:endParaRPr>
          </a:p>
        </p:txBody>
      </p:sp>
      <p:sp>
        <p:nvSpPr>
          <p:cNvPr id="120" name="object 120"/>
          <p:cNvSpPr txBox="1"/>
          <p:nvPr/>
        </p:nvSpPr>
        <p:spPr>
          <a:xfrm>
            <a:off x="6882703" y="6434137"/>
            <a:ext cx="2188845" cy="2616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r" marR="5080">
              <a:lnSpc>
                <a:spcPts val="930"/>
              </a:lnSpc>
              <a:spcBef>
                <a:spcPts val="100"/>
              </a:spcBef>
            </a:pPr>
            <a:r>
              <a:rPr dirty="0" sz="800" spc="-20">
                <a:solidFill>
                  <a:srgbClr val="FE9900"/>
                </a:solidFill>
                <a:latin typeface="Verdana"/>
                <a:cs typeface="Verdana"/>
              </a:rPr>
              <a:t>Original</a:t>
            </a:r>
            <a:r>
              <a:rPr dirty="0" sz="800" spc="-50">
                <a:solidFill>
                  <a:srgbClr val="FE9900"/>
                </a:solidFill>
                <a:latin typeface="Verdana"/>
                <a:cs typeface="Verdana"/>
              </a:rPr>
              <a:t> </a:t>
            </a:r>
            <a:r>
              <a:rPr dirty="0" sz="800" spc="-10">
                <a:solidFill>
                  <a:srgbClr val="FE9900"/>
                </a:solidFill>
                <a:latin typeface="Verdana"/>
                <a:cs typeface="Verdana"/>
              </a:rPr>
              <a:t>copyright</a:t>
            </a:r>
            <a:r>
              <a:rPr dirty="0" sz="800" spc="-45">
                <a:solidFill>
                  <a:srgbClr val="FE9900"/>
                </a:solidFill>
                <a:latin typeface="Verdana"/>
                <a:cs typeface="Verdana"/>
              </a:rPr>
              <a:t> </a:t>
            </a:r>
            <a:r>
              <a:rPr dirty="0" sz="800">
                <a:solidFill>
                  <a:srgbClr val="FE9900"/>
                </a:solidFill>
                <a:latin typeface="Verdana"/>
                <a:cs typeface="Verdana"/>
              </a:rPr>
              <a:t>by</a:t>
            </a:r>
            <a:r>
              <a:rPr dirty="0" sz="800" spc="-50">
                <a:solidFill>
                  <a:srgbClr val="FE9900"/>
                </a:solidFill>
                <a:latin typeface="Verdana"/>
                <a:cs typeface="Verdana"/>
              </a:rPr>
              <a:t> </a:t>
            </a:r>
            <a:r>
              <a:rPr dirty="0" sz="800" spc="-15">
                <a:solidFill>
                  <a:srgbClr val="FE9900"/>
                </a:solidFill>
                <a:latin typeface="Verdana"/>
                <a:cs typeface="Verdana"/>
              </a:rPr>
              <a:t>Microsoft</a:t>
            </a:r>
            <a:r>
              <a:rPr dirty="0" sz="800" spc="-45">
                <a:solidFill>
                  <a:srgbClr val="FE9900"/>
                </a:solidFill>
                <a:latin typeface="Verdana"/>
                <a:cs typeface="Verdana"/>
              </a:rPr>
              <a:t> </a:t>
            </a:r>
            <a:r>
              <a:rPr dirty="0" sz="800" spc="-10">
                <a:solidFill>
                  <a:srgbClr val="FE9900"/>
                </a:solidFill>
                <a:latin typeface="Verdana"/>
                <a:cs typeface="Verdana"/>
              </a:rPr>
              <a:t>Corporation.</a:t>
            </a:r>
            <a:endParaRPr sz="800">
              <a:latin typeface="Verdana"/>
              <a:cs typeface="Verdana"/>
            </a:endParaRPr>
          </a:p>
          <a:p>
            <a:pPr algn="r" marR="5080">
              <a:lnSpc>
                <a:spcPts val="930"/>
              </a:lnSpc>
            </a:pPr>
            <a:r>
              <a:rPr dirty="0" sz="800" spc="-65">
                <a:solidFill>
                  <a:srgbClr val="FE9900"/>
                </a:solidFill>
                <a:latin typeface="Verdana"/>
                <a:cs typeface="Verdana"/>
              </a:rPr>
              <a:t>U</a:t>
            </a:r>
            <a:r>
              <a:rPr dirty="0" sz="800" spc="-110">
                <a:solidFill>
                  <a:srgbClr val="FE9900"/>
                </a:solidFill>
                <a:latin typeface="Verdana"/>
                <a:cs typeface="Verdana"/>
              </a:rPr>
              <a:t>s</a:t>
            </a:r>
            <a:r>
              <a:rPr dirty="0" sz="800" spc="40">
                <a:solidFill>
                  <a:srgbClr val="FE9900"/>
                </a:solidFill>
                <a:latin typeface="Verdana"/>
                <a:cs typeface="Verdana"/>
              </a:rPr>
              <a:t>e</a:t>
            </a:r>
            <a:r>
              <a:rPr dirty="0" sz="800" spc="45">
                <a:solidFill>
                  <a:srgbClr val="FE9900"/>
                </a:solidFill>
                <a:latin typeface="Verdana"/>
                <a:cs typeface="Verdana"/>
              </a:rPr>
              <a:t>d</a:t>
            </a:r>
            <a:r>
              <a:rPr dirty="0" sz="800" spc="-60">
                <a:solidFill>
                  <a:srgbClr val="FE9900"/>
                </a:solidFill>
                <a:latin typeface="Verdana"/>
                <a:cs typeface="Verdana"/>
              </a:rPr>
              <a:t> </a:t>
            </a:r>
            <a:r>
              <a:rPr dirty="0" sz="800" spc="45">
                <a:solidFill>
                  <a:srgbClr val="FE9900"/>
                </a:solidFill>
                <a:latin typeface="Verdana"/>
                <a:cs typeface="Verdana"/>
              </a:rPr>
              <a:t>b</a:t>
            </a:r>
            <a:r>
              <a:rPr dirty="0" sz="800" spc="-45">
                <a:solidFill>
                  <a:srgbClr val="FE9900"/>
                </a:solidFill>
                <a:latin typeface="Verdana"/>
                <a:cs typeface="Verdana"/>
              </a:rPr>
              <a:t>y</a:t>
            </a:r>
            <a:r>
              <a:rPr dirty="0" sz="800" spc="-60">
                <a:solidFill>
                  <a:srgbClr val="FE9900"/>
                </a:solidFill>
                <a:latin typeface="Verdana"/>
                <a:cs typeface="Verdana"/>
              </a:rPr>
              <a:t> </a:t>
            </a:r>
            <a:r>
              <a:rPr dirty="0" sz="800" spc="45">
                <a:solidFill>
                  <a:srgbClr val="FE9900"/>
                </a:solidFill>
                <a:latin typeface="Verdana"/>
                <a:cs typeface="Verdana"/>
              </a:rPr>
              <a:t>p</a:t>
            </a:r>
            <a:r>
              <a:rPr dirty="0" sz="800" spc="40">
                <a:solidFill>
                  <a:srgbClr val="FE9900"/>
                </a:solidFill>
                <a:latin typeface="Verdana"/>
                <a:cs typeface="Verdana"/>
              </a:rPr>
              <a:t>e</a:t>
            </a:r>
            <a:r>
              <a:rPr dirty="0" sz="800" spc="-85">
                <a:solidFill>
                  <a:srgbClr val="FE9900"/>
                </a:solidFill>
                <a:latin typeface="Verdana"/>
                <a:cs typeface="Verdana"/>
              </a:rPr>
              <a:t>r</a:t>
            </a:r>
            <a:r>
              <a:rPr dirty="0" sz="800" spc="-45">
                <a:solidFill>
                  <a:srgbClr val="FE9900"/>
                </a:solidFill>
                <a:latin typeface="Verdana"/>
                <a:cs typeface="Verdana"/>
              </a:rPr>
              <a:t>mi</a:t>
            </a:r>
            <a:r>
              <a:rPr dirty="0" sz="800" spc="-110">
                <a:solidFill>
                  <a:srgbClr val="FE9900"/>
                </a:solidFill>
                <a:latin typeface="Verdana"/>
                <a:cs typeface="Verdana"/>
              </a:rPr>
              <a:t>ss</a:t>
            </a:r>
            <a:r>
              <a:rPr dirty="0" sz="800" spc="-60">
                <a:solidFill>
                  <a:srgbClr val="FE9900"/>
                </a:solidFill>
                <a:latin typeface="Verdana"/>
                <a:cs typeface="Verdana"/>
              </a:rPr>
              <a:t>i</a:t>
            </a:r>
            <a:r>
              <a:rPr dirty="0" sz="800" spc="35">
                <a:solidFill>
                  <a:srgbClr val="FE9900"/>
                </a:solidFill>
                <a:latin typeface="Verdana"/>
                <a:cs typeface="Verdana"/>
              </a:rPr>
              <a:t>o</a:t>
            </a:r>
            <a:r>
              <a:rPr dirty="0" sz="800" spc="-20">
                <a:solidFill>
                  <a:srgbClr val="FE9900"/>
                </a:solidFill>
                <a:latin typeface="Verdana"/>
                <a:cs typeface="Verdana"/>
              </a:rPr>
              <a:t>n</a:t>
            </a:r>
            <a:r>
              <a:rPr dirty="0" sz="800" spc="-70">
                <a:solidFill>
                  <a:srgbClr val="FE9900"/>
                </a:solidFill>
                <a:latin typeface="Verdana"/>
                <a:cs typeface="Verdana"/>
              </a:rPr>
              <a:t>.</a:t>
            </a:r>
            <a:endParaRPr sz="800">
              <a:latin typeface="Verdana"/>
              <a:cs typeface="Verdana"/>
            </a:endParaRPr>
          </a:p>
        </p:txBody>
      </p:sp>
      <p:grpSp>
        <p:nvGrpSpPr>
          <p:cNvPr id="121" name="object 121"/>
          <p:cNvGrpSpPr/>
          <p:nvPr/>
        </p:nvGrpSpPr>
        <p:grpSpPr>
          <a:xfrm>
            <a:off x="222250" y="3117850"/>
            <a:ext cx="1689100" cy="2908300"/>
            <a:chOff x="222250" y="3117850"/>
            <a:chExt cx="1689100" cy="2908300"/>
          </a:xfrm>
        </p:grpSpPr>
        <p:sp>
          <p:nvSpPr>
            <p:cNvPr id="122" name="object 122"/>
            <p:cNvSpPr/>
            <p:nvPr/>
          </p:nvSpPr>
          <p:spPr>
            <a:xfrm>
              <a:off x="838199" y="4800600"/>
              <a:ext cx="1066800" cy="1219200"/>
            </a:xfrm>
            <a:custGeom>
              <a:avLst/>
              <a:gdLst/>
              <a:ahLst/>
              <a:cxnLst/>
              <a:rect l="l" t="t" r="r" b="b"/>
              <a:pathLst>
                <a:path w="1066800" h="1219200">
                  <a:moveTo>
                    <a:pt x="1066800" y="0"/>
                  </a:moveTo>
                  <a:lnTo>
                    <a:pt x="0" y="0"/>
                  </a:lnTo>
                  <a:lnTo>
                    <a:pt x="0" y="1219200"/>
                  </a:lnTo>
                  <a:lnTo>
                    <a:pt x="1066800" y="1219200"/>
                  </a:lnTo>
                  <a:lnTo>
                    <a:pt x="1066800" y="0"/>
                  </a:lnTo>
                  <a:close/>
                </a:path>
              </a:pathLst>
            </a:custGeom>
            <a:solidFill>
              <a:srgbClr val="FFAA7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3" name="object 123"/>
            <p:cNvSpPr/>
            <p:nvPr/>
          </p:nvSpPr>
          <p:spPr>
            <a:xfrm>
              <a:off x="838199" y="4800600"/>
              <a:ext cx="1066800" cy="1219200"/>
            </a:xfrm>
            <a:custGeom>
              <a:avLst/>
              <a:gdLst/>
              <a:ahLst/>
              <a:cxnLst/>
              <a:rect l="l" t="t" r="r" b="b"/>
              <a:pathLst>
                <a:path w="1066800" h="1219200">
                  <a:moveTo>
                    <a:pt x="0" y="0"/>
                  </a:moveTo>
                  <a:lnTo>
                    <a:pt x="1066799" y="0"/>
                  </a:lnTo>
                  <a:lnTo>
                    <a:pt x="1066799" y="1219199"/>
                  </a:lnTo>
                  <a:lnTo>
                    <a:pt x="0" y="1219199"/>
                  </a:lnTo>
                  <a:lnTo>
                    <a:pt x="0" y="0"/>
                  </a:lnTo>
                  <a:close/>
                </a:path>
              </a:pathLst>
            </a:custGeom>
            <a:ln w="126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4" name="object 124"/>
            <p:cNvSpPr/>
            <p:nvPr/>
          </p:nvSpPr>
          <p:spPr>
            <a:xfrm>
              <a:off x="228600" y="3124199"/>
              <a:ext cx="1143000" cy="533400"/>
            </a:xfrm>
            <a:custGeom>
              <a:avLst/>
              <a:gdLst/>
              <a:ahLst/>
              <a:cxnLst/>
              <a:rect l="l" t="t" r="r" b="b"/>
              <a:pathLst>
                <a:path w="1143000" h="533400">
                  <a:moveTo>
                    <a:pt x="1143000" y="0"/>
                  </a:moveTo>
                  <a:lnTo>
                    <a:pt x="0" y="0"/>
                  </a:lnTo>
                  <a:lnTo>
                    <a:pt x="0" y="533400"/>
                  </a:lnTo>
                  <a:lnTo>
                    <a:pt x="1143000" y="533400"/>
                  </a:lnTo>
                  <a:lnTo>
                    <a:pt x="1143000" y="0"/>
                  </a:lnTo>
                  <a:close/>
                </a:path>
              </a:pathLst>
            </a:custGeom>
            <a:solidFill>
              <a:srgbClr val="A8D37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5" name="object 125"/>
            <p:cNvSpPr/>
            <p:nvPr/>
          </p:nvSpPr>
          <p:spPr>
            <a:xfrm>
              <a:off x="228600" y="3124200"/>
              <a:ext cx="1143000" cy="533400"/>
            </a:xfrm>
            <a:custGeom>
              <a:avLst/>
              <a:gdLst/>
              <a:ahLst/>
              <a:cxnLst/>
              <a:rect l="l" t="t" r="r" b="b"/>
              <a:pathLst>
                <a:path w="1143000" h="533400">
                  <a:moveTo>
                    <a:pt x="0" y="0"/>
                  </a:moveTo>
                  <a:lnTo>
                    <a:pt x="1142999" y="0"/>
                  </a:lnTo>
                  <a:lnTo>
                    <a:pt x="1142999" y="533399"/>
                  </a:lnTo>
                  <a:lnTo>
                    <a:pt x="0" y="533399"/>
                  </a:lnTo>
                  <a:lnTo>
                    <a:pt x="0" y="0"/>
                  </a:lnTo>
                  <a:close/>
                </a:path>
              </a:pathLst>
            </a:custGeom>
            <a:ln w="126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6" name="object 126"/>
          <p:cNvSpPr txBox="1"/>
          <p:nvPr/>
        </p:nvSpPr>
        <p:spPr>
          <a:xfrm>
            <a:off x="543238" y="3227070"/>
            <a:ext cx="519430" cy="304800"/>
          </a:xfrm>
          <a:prstGeom prst="rect">
            <a:avLst/>
          </a:prstGeom>
        </p:spPr>
        <p:txBody>
          <a:bodyPr wrap="square" lIns="0" tIns="38100" rIns="0" bIns="0" rtlCol="0" vert="horz">
            <a:spAutoFit/>
          </a:bodyPr>
          <a:lstStyle/>
          <a:p>
            <a:pPr marL="12700" marR="5080" indent="20955">
              <a:lnSpc>
                <a:spcPts val="1000"/>
              </a:lnSpc>
              <a:spcBef>
                <a:spcPts val="300"/>
              </a:spcBef>
            </a:pPr>
            <a:r>
              <a:rPr dirty="0" sz="1000" b="1">
                <a:solidFill>
                  <a:srgbClr val="000033"/>
                </a:solidFill>
                <a:latin typeface="Arial"/>
                <a:cs typeface="Arial"/>
              </a:rPr>
              <a:t>System </a:t>
            </a:r>
            <a:r>
              <a:rPr dirty="0" sz="1000" spc="-265" b="1">
                <a:solidFill>
                  <a:srgbClr val="000033"/>
                </a:solidFill>
                <a:latin typeface="Arial"/>
                <a:cs typeface="Arial"/>
              </a:rPr>
              <a:t> </a:t>
            </a:r>
            <a:r>
              <a:rPr dirty="0" sz="1000" b="1">
                <a:solidFill>
                  <a:srgbClr val="000033"/>
                </a:solidFill>
                <a:latin typeface="Arial"/>
                <a:cs typeface="Arial"/>
              </a:rPr>
              <a:t>Threads</a:t>
            </a:r>
            <a:endParaRPr sz="1000">
              <a:latin typeface="Arial"/>
              <a:cs typeface="Arial"/>
            </a:endParaRPr>
          </a:p>
        </p:txBody>
      </p:sp>
      <p:sp>
        <p:nvSpPr>
          <p:cNvPr id="127" name="object 127"/>
          <p:cNvSpPr txBox="1"/>
          <p:nvPr/>
        </p:nvSpPr>
        <p:spPr>
          <a:xfrm>
            <a:off x="231775" y="2303463"/>
            <a:ext cx="357505" cy="317500"/>
          </a:xfrm>
          <a:prstGeom prst="rect">
            <a:avLst/>
          </a:prstGeom>
        </p:spPr>
        <p:txBody>
          <a:bodyPr wrap="square" lIns="0" tIns="27939" rIns="0" bIns="0" rtlCol="0" vert="horz">
            <a:spAutoFit/>
          </a:bodyPr>
          <a:lstStyle/>
          <a:p>
            <a:pPr marL="12700" marR="5080">
              <a:lnSpc>
                <a:spcPts val="1100"/>
              </a:lnSpc>
              <a:spcBef>
                <a:spcPts val="219"/>
              </a:spcBef>
            </a:pPr>
            <a:r>
              <a:rPr dirty="0" sz="1000" spc="-5" b="1">
                <a:solidFill>
                  <a:srgbClr val="FFFFFF"/>
                </a:solidFill>
                <a:latin typeface="Arial"/>
                <a:cs typeface="Arial"/>
              </a:rPr>
              <a:t>User </a:t>
            </a:r>
            <a:r>
              <a:rPr dirty="0" sz="1000" b="1">
                <a:solidFill>
                  <a:srgbClr val="FFFFFF"/>
                </a:solidFill>
                <a:latin typeface="Arial"/>
                <a:cs typeface="Arial"/>
              </a:rPr>
              <a:t> M</a:t>
            </a:r>
            <a:r>
              <a:rPr dirty="0" sz="1000" spc="-5" b="1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000" b="1">
                <a:solidFill>
                  <a:srgbClr val="FFFFFF"/>
                </a:solidFill>
                <a:latin typeface="Arial"/>
                <a:cs typeface="Arial"/>
              </a:rPr>
              <a:t>de</a:t>
            </a:r>
            <a:endParaRPr sz="1000">
              <a:latin typeface="Arial"/>
              <a:cs typeface="Arial"/>
            </a:endParaRPr>
          </a:p>
        </p:txBody>
      </p:sp>
      <p:sp>
        <p:nvSpPr>
          <p:cNvPr id="128" name="object 128"/>
          <p:cNvSpPr txBox="1"/>
          <p:nvPr/>
        </p:nvSpPr>
        <p:spPr>
          <a:xfrm>
            <a:off x="155575" y="3783014"/>
            <a:ext cx="421005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-5" b="1">
                <a:solidFill>
                  <a:srgbClr val="FFFFFF"/>
                </a:solidFill>
                <a:latin typeface="Arial"/>
                <a:cs typeface="Arial"/>
              </a:rPr>
              <a:t>Kernel</a:t>
            </a:r>
            <a:endParaRPr sz="1000">
              <a:latin typeface="Arial"/>
              <a:cs typeface="Arial"/>
            </a:endParaRPr>
          </a:p>
        </p:txBody>
      </p:sp>
      <p:sp>
        <p:nvSpPr>
          <p:cNvPr id="129" name="object 129"/>
          <p:cNvSpPr txBox="1"/>
          <p:nvPr/>
        </p:nvSpPr>
        <p:spPr>
          <a:xfrm>
            <a:off x="155575" y="3935412"/>
            <a:ext cx="357505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b="1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1000" spc="-5" b="1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000" b="1">
                <a:solidFill>
                  <a:srgbClr val="FFFFFF"/>
                </a:solidFill>
                <a:latin typeface="Arial"/>
                <a:cs typeface="Arial"/>
              </a:rPr>
              <a:t>de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130" name="object 130"/>
          <p:cNvGrpSpPr/>
          <p:nvPr/>
        </p:nvGrpSpPr>
        <p:grpSpPr>
          <a:xfrm>
            <a:off x="209550" y="2952750"/>
            <a:ext cx="8724900" cy="647700"/>
            <a:chOff x="209550" y="2952750"/>
            <a:chExt cx="8724900" cy="647700"/>
          </a:xfrm>
        </p:grpSpPr>
        <p:sp>
          <p:nvSpPr>
            <p:cNvPr id="131" name="object 131"/>
            <p:cNvSpPr/>
            <p:nvPr/>
          </p:nvSpPr>
          <p:spPr>
            <a:xfrm>
              <a:off x="228600" y="2971800"/>
              <a:ext cx="8686800" cy="609600"/>
            </a:xfrm>
            <a:custGeom>
              <a:avLst/>
              <a:gdLst/>
              <a:ahLst/>
              <a:cxnLst/>
              <a:rect l="l" t="t" r="r" b="b"/>
              <a:pathLst>
                <a:path w="8686800" h="609600">
                  <a:moveTo>
                    <a:pt x="8686797" y="609599"/>
                  </a:moveTo>
                  <a:lnTo>
                    <a:pt x="1265625" y="609599"/>
                  </a:lnTo>
                  <a:lnTo>
                    <a:pt x="1265625" y="0"/>
                  </a:lnTo>
                  <a:lnTo>
                    <a:pt x="0" y="0"/>
                  </a:lnTo>
                </a:path>
              </a:pathLst>
            </a:custGeom>
            <a:ln w="38099">
              <a:solidFill>
                <a:srgbClr val="00064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2" name="object 132"/>
            <p:cNvSpPr/>
            <p:nvPr/>
          </p:nvSpPr>
          <p:spPr>
            <a:xfrm>
              <a:off x="1606550" y="3124199"/>
              <a:ext cx="7286625" cy="304800"/>
            </a:xfrm>
            <a:custGeom>
              <a:avLst/>
              <a:gdLst/>
              <a:ahLst/>
              <a:cxnLst/>
              <a:rect l="l" t="t" r="r" b="b"/>
              <a:pathLst>
                <a:path w="7286625" h="304800">
                  <a:moveTo>
                    <a:pt x="7286623" y="0"/>
                  </a:moveTo>
                  <a:lnTo>
                    <a:pt x="0" y="0"/>
                  </a:lnTo>
                  <a:lnTo>
                    <a:pt x="0" y="304800"/>
                  </a:lnTo>
                  <a:lnTo>
                    <a:pt x="7286623" y="304800"/>
                  </a:lnTo>
                  <a:lnTo>
                    <a:pt x="7286623" y="0"/>
                  </a:lnTo>
                  <a:close/>
                </a:path>
              </a:pathLst>
            </a:custGeom>
            <a:solidFill>
              <a:srgbClr val="AAB2B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3" name="object 133"/>
            <p:cNvSpPr/>
            <p:nvPr/>
          </p:nvSpPr>
          <p:spPr>
            <a:xfrm>
              <a:off x="1606550" y="3124200"/>
              <a:ext cx="7286625" cy="304800"/>
            </a:xfrm>
            <a:custGeom>
              <a:avLst/>
              <a:gdLst/>
              <a:ahLst/>
              <a:cxnLst/>
              <a:rect l="l" t="t" r="r" b="b"/>
              <a:pathLst>
                <a:path w="7286625" h="304800">
                  <a:moveTo>
                    <a:pt x="0" y="0"/>
                  </a:moveTo>
                  <a:lnTo>
                    <a:pt x="7286623" y="0"/>
                  </a:lnTo>
                  <a:lnTo>
                    <a:pt x="7286623" y="304799"/>
                  </a:lnTo>
                  <a:lnTo>
                    <a:pt x="0" y="304799"/>
                  </a:lnTo>
                  <a:lnTo>
                    <a:pt x="0" y="0"/>
                  </a:lnTo>
                  <a:close/>
                </a:path>
              </a:pathLst>
            </a:custGeom>
            <a:ln w="12699">
              <a:solidFill>
                <a:srgbClr val="FFA9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4" name="object 134"/>
          <p:cNvSpPr txBox="1"/>
          <p:nvPr/>
        </p:nvSpPr>
        <p:spPr>
          <a:xfrm>
            <a:off x="4886323" y="3187700"/>
            <a:ext cx="723900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b="1">
                <a:solidFill>
                  <a:srgbClr val="000033"/>
                </a:solidFill>
                <a:latin typeface="Arial"/>
                <a:cs typeface="Arial"/>
              </a:rPr>
              <a:t>NTDLL.DLL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135" name="object 135"/>
          <p:cNvGrpSpPr/>
          <p:nvPr/>
        </p:nvGrpSpPr>
        <p:grpSpPr>
          <a:xfrm>
            <a:off x="831849" y="4870450"/>
            <a:ext cx="1003300" cy="1155700"/>
            <a:chOff x="831849" y="4870450"/>
            <a:chExt cx="1003300" cy="1155700"/>
          </a:xfrm>
        </p:grpSpPr>
        <p:sp>
          <p:nvSpPr>
            <p:cNvPr id="136" name="object 136"/>
            <p:cNvSpPr/>
            <p:nvPr/>
          </p:nvSpPr>
          <p:spPr>
            <a:xfrm>
              <a:off x="838199" y="4876799"/>
              <a:ext cx="990600" cy="1143000"/>
            </a:xfrm>
            <a:custGeom>
              <a:avLst/>
              <a:gdLst/>
              <a:ahLst/>
              <a:cxnLst/>
              <a:rect l="l" t="t" r="r" b="b"/>
              <a:pathLst>
                <a:path w="990600" h="1143000">
                  <a:moveTo>
                    <a:pt x="990600" y="0"/>
                  </a:moveTo>
                  <a:lnTo>
                    <a:pt x="0" y="0"/>
                  </a:lnTo>
                  <a:lnTo>
                    <a:pt x="0" y="1143000"/>
                  </a:lnTo>
                  <a:lnTo>
                    <a:pt x="990600" y="1143000"/>
                  </a:lnTo>
                  <a:lnTo>
                    <a:pt x="990600" y="0"/>
                  </a:lnTo>
                  <a:close/>
                </a:path>
              </a:pathLst>
            </a:custGeom>
            <a:solidFill>
              <a:srgbClr val="FFAA7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7" name="object 137"/>
            <p:cNvSpPr/>
            <p:nvPr/>
          </p:nvSpPr>
          <p:spPr>
            <a:xfrm>
              <a:off x="838199" y="4876800"/>
              <a:ext cx="990600" cy="1143000"/>
            </a:xfrm>
            <a:custGeom>
              <a:avLst/>
              <a:gdLst/>
              <a:ahLst/>
              <a:cxnLst/>
              <a:rect l="l" t="t" r="r" b="b"/>
              <a:pathLst>
                <a:path w="990600" h="1143000">
                  <a:moveTo>
                    <a:pt x="0" y="0"/>
                  </a:moveTo>
                  <a:lnTo>
                    <a:pt x="990599" y="0"/>
                  </a:lnTo>
                  <a:lnTo>
                    <a:pt x="990599" y="1142999"/>
                  </a:lnTo>
                  <a:lnTo>
                    <a:pt x="0" y="1142999"/>
                  </a:lnTo>
                  <a:lnTo>
                    <a:pt x="0" y="0"/>
                  </a:lnTo>
                  <a:close/>
                </a:path>
              </a:pathLst>
            </a:custGeom>
            <a:ln w="126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8" name="object 138"/>
            <p:cNvSpPr/>
            <p:nvPr/>
          </p:nvSpPr>
          <p:spPr>
            <a:xfrm>
              <a:off x="838199" y="4952999"/>
              <a:ext cx="914400" cy="1066800"/>
            </a:xfrm>
            <a:custGeom>
              <a:avLst/>
              <a:gdLst/>
              <a:ahLst/>
              <a:cxnLst/>
              <a:rect l="l" t="t" r="r" b="b"/>
              <a:pathLst>
                <a:path w="914400" h="1066800">
                  <a:moveTo>
                    <a:pt x="914400" y="0"/>
                  </a:moveTo>
                  <a:lnTo>
                    <a:pt x="0" y="0"/>
                  </a:lnTo>
                  <a:lnTo>
                    <a:pt x="0" y="1066799"/>
                  </a:lnTo>
                  <a:lnTo>
                    <a:pt x="914400" y="1066799"/>
                  </a:lnTo>
                  <a:lnTo>
                    <a:pt x="914400" y="0"/>
                  </a:lnTo>
                  <a:close/>
                </a:path>
              </a:pathLst>
            </a:custGeom>
            <a:solidFill>
              <a:srgbClr val="FFAA7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9" name="object 139"/>
            <p:cNvSpPr/>
            <p:nvPr/>
          </p:nvSpPr>
          <p:spPr>
            <a:xfrm>
              <a:off x="838199" y="4953000"/>
              <a:ext cx="914400" cy="1066800"/>
            </a:xfrm>
            <a:custGeom>
              <a:avLst/>
              <a:gdLst/>
              <a:ahLst/>
              <a:cxnLst/>
              <a:rect l="l" t="t" r="r" b="b"/>
              <a:pathLst>
                <a:path w="914400" h="1066800">
                  <a:moveTo>
                    <a:pt x="0" y="0"/>
                  </a:moveTo>
                  <a:lnTo>
                    <a:pt x="914399" y="0"/>
                  </a:lnTo>
                  <a:lnTo>
                    <a:pt x="914399" y="1066799"/>
                  </a:lnTo>
                  <a:lnTo>
                    <a:pt x="0" y="1066799"/>
                  </a:lnTo>
                  <a:lnTo>
                    <a:pt x="0" y="0"/>
                  </a:lnTo>
                  <a:close/>
                </a:path>
              </a:pathLst>
            </a:custGeom>
            <a:ln w="126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0" name="object 140"/>
          <p:cNvSpPr txBox="1"/>
          <p:nvPr/>
        </p:nvSpPr>
        <p:spPr>
          <a:xfrm>
            <a:off x="1019174" y="5031740"/>
            <a:ext cx="561975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000" spc="-5" b="1">
                <a:solidFill>
                  <a:srgbClr val="000033"/>
                </a:solidFill>
                <a:latin typeface="Arial"/>
                <a:cs typeface="Arial"/>
              </a:rPr>
              <a:t>Devic</a:t>
            </a:r>
            <a:r>
              <a:rPr dirty="0" sz="1000" b="1">
                <a:solidFill>
                  <a:srgbClr val="000033"/>
                </a:solidFill>
                <a:latin typeface="Arial"/>
                <a:cs typeface="Arial"/>
              </a:rPr>
              <a:t>e &amp;  </a:t>
            </a:r>
            <a:r>
              <a:rPr dirty="0" sz="1000" b="1">
                <a:solidFill>
                  <a:srgbClr val="000033"/>
                </a:solidFill>
                <a:latin typeface="Arial"/>
                <a:cs typeface="Arial"/>
              </a:rPr>
              <a:t>File Sys. </a:t>
            </a:r>
            <a:r>
              <a:rPr dirty="0" sz="1000" spc="-265" b="1">
                <a:solidFill>
                  <a:srgbClr val="000033"/>
                </a:solidFill>
                <a:latin typeface="Arial"/>
                <a:cs typeface="Arial"/>
              </a:rPr>
              <a:t> </a:t>
            </a:r>
            <a:r>
              <a:rPr dirty="0" sz="1000" spc="-5" b="1">
                <a:solidFill>
                  <a:srgbClr val="000033"/>
                </a:solidFill>
                <a:latin typeface="Arial"/>
                <a:cs typeface="Arial"/>
              </a:rPr>
              <a:t>Drivers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141" name="object 141"/>
          <p:cNvGrpSpPr/>
          <p:nvPr/>
        </p:nvGrpSpPr>
        <p:grpSpPr>
          <a:xfrm>
            <a:off x="1136649" y="1898650"/>
            <a:ext cx="1308100" cy="622300"/>
            <a:chOff x="1136649" y="1898650"/>
            <a:chExt cx="1308100" cy="622300"/>
          </a:xfrm>
        </p:grpSpPr>
        <p:sp>
          <p:nvSpPr>
            <p:cNvPr id="142" name="object 142"/>
            <p:cNvSpPr/>
            <p:nvPr/>
          </p:nvSpPr>
          <p:spPr>
            <a:xfrm>
              <a:off x="1142999" y="1905000"/>
              <a:ext cx="1295400" cy="533400"/>
            </a:xfrm>
            <a:custGeom>
              <a:avLst/>
              <a:gdLst/>
              <a:ahLst/>
              <a:cxnLst/>
              <a:rect l="l" t="t" r="r" b="b"/>
              <a:pathLst>
                <a:path w="1295400" h="533400">
                  <a:moveTo>
                    <a:pt x="0" y="533400"/>
                  </a:moveTo>
                  <a:lnTo>
                    <a:pt x="1295400" y="533400"/>
                  </a:lnTo>
                  <a:lnTo>
                    <a:pt x="1295400" y="0"/>
                  </a:lnTo>
                  <a:lnTo>
                    <a:pt x="0" y="0"/>
                  </a:lnTo>
                  <a:lnTo>
                    <a:pt x="0" y="533400"/>
                  </a:lnTo>
                  <a:close/>
                </a:path>
              </a:pathLst>
            </a:custGeom>
            <a:solidFill>
              <a:srgbClr val="C1313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3" name="object 143"/>
            <p:cNvSpPr/>
            <p:nvPr/>
          </p:nvSpPr>
          <p:spPr>
            <a:xfrm>
              <a:off x="1142999" y="1905000"/>
              <a:ext cx="1295400" cy="609600"/>
            </a:xfrm>
            <a:custGeom>
              <a:avLst/>
              <a:gdLst/>
              <a:ahLst/>
              <a:cxnLst/>
              <a:rect l="l" t="t" r="r" b="b"/>
              <a:pathLst>
                <a:path w="1295400" h="609600">
                  <a:moveTo>
                    <a:pt x="0" y="0"/>
                  </a:moveTo>
                  <a:lnTo>
                    <a:pt x="1295399" y="0"/>
                  </a:lnTo>
                  <a:lnTo>
                    <a:pt x="1295399" y="609599"/>
                  </a:lnTo>
                  <a:lnTo>
                    <a:pt x="0" y="609599"/>
                  </a:lnTo>
                  <a:lnTo>
                    <a:pt x="0" y="0"/>
                  </a:lnTo>
                  <a:close/>
                </a:path>
              </a:pathLst>
            </a:custGeom>
            <a:ln w="126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4" name="object 144"/>
          <p:cNvSpPr txBox="1"/>
          <p:nvPr/>
        </p:nvSpPr>
        <p:spPr>
          <a:xfrm>
            <a:off x="1477075" y="1938020"/>
            <a:ext cx="645160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-10" b="1">
                <a:solidFill>
                  <a:srgbClr val="00436E"/>
                </a:solidFill>
                <a:latin typeface="Arial"/>
                <a:cs typeface="Arial"/>
              </a:rPr>
              <a:t>W</a:t>
            </a:r>
            <a:r>
              <a:rPr dirty="0" sz="1000" b="1">
                <a:solidFill>
                  <a:srgbClr val="00436E"/>
                </a:solidFill>
                <a:latin typeface="Arial"/>
                <a:cs typeface="Arial"/>
              </a:rPr>
              <a:t>inLogon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145" name="object 145"/>
          <p:cNvGrpSpPr/>
          <p:nvPr/>
        </p:nvGrpSpPr>
        <p:grpSpPr>
          <a:xfrm>
            <a:off x="755649" y="2203450"/>
            <a:ext cx="1689100" cy="622300"/>
            <a:chOff x="755649" y="2203450"/>
            <a:chExt cx="1689100" cy="622300"/>
          </a:xfrm>
        </p:grpSpPr>
        <p:sp>
          <p:nvSpPr>
            <p:cNvPr id="146" name="object 146"/>
            <p:cNvSpPr/>
            <p:nvPr/>
          </p:nvSpPr>
          <p:spPr>
            <a:xfrm>
              <a:off x="2057400" y="2438400"/>
              <a:ext cx="381000" cy="76200"/>
            </a:xfrm>
            <a:custGeom>
              <a:avLst/>
              <a:gdLst/>
              <a:ahLst/>
              <a:cxnLst/>
              <a:rect l="l" t="t" r="r" b="b"/>
              <a:pathLst>
                <a:path w="381000" h="76200">
                  <a:moveTo>
                    <a:pt x="0" y="76200"/>
                  </a:moveTo>
                  <a:lnTo>
                    <a:pt x="381000" y="76200"/>
                  </a:lnTo>
                  <a:lnTo>
                    <a:pt x="381000" y="0"/>
                  </a:lnTo>
                  <a:lnTo>
                    <a:pt x="0" y="0"/>
                  </a:lnTo>
                  <a:lnTo>
                    <a:pt x="0" y="76200"/>
                  </a:lnTo>
                  <a:close/>
                </a:path>
              </a:pathLst>
            </a:custGeom>
            <a:solidFill>
              <a:srgbClr val="AAB2B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7" name="object 147"/>
            <p:cNvSpPr/>
            <p:nvPr/>
          </p:nvSpPr>
          <p:spPr>
            <a:xfrm>
              <a:off x="1142999" y="2438400"/>
              <a:ext cx="1295400" cy="76200"/>
            </a:xfrm>
            <a:custGeom>
              <a:avLst/>
              <a:gdLst/>
              <a:ahLst/>
              <a:cxnLst/>
              <a:rect l="l" t="t" r="r" b="b"/>
              <a:pathLst>
                <a:path w="1295400" h="76200">
                  <a:moveTo>
                    <a:pt x="0" y="0"/>
                  </a:moveTo>
                  <a:lnTo>
                    <a:pt x="1295399" y="0"/>
                  </a:lnTo>
                  <a:lnTo>
                    <a:pt x="1295399" y="76199"/>
                  </a:lnTo>
                  <a:lnTo>
                    <a:pt x="0" y="76199"/>
                  </a:lnTo>
                  <a:lnTo>
                    <a:pt x="0" y="0"/>
                  </a:lnTo>
                  <a:close/>
                </a:path>
              </a:pathLst>
            </a:custGeom>
            <a:ln w="126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8" name="object 148"/>
            <p:cNvSpPr/>
            <p:nvPr/>
          </p:nvSpPr>
          <p:spPr>
            <a:xfrm>
              <a:off x="761999" y="2209800"/>
              <a:ext cx="1295400" cy="609600"/>
            </a:xfrm>
            <a:custGeom>
              <a:avLst/>
              <a:gdLst/>
              <a:ahLst/>
              <a:cxnLst/>
              <a:rect l="l" t="t" r="r" b="b"/>
              <a:pathLst>
                <a:path w="1295400" h="609600">
                  <a:moveTo>
                    <a:pt x="1295400" y="0"/>
                  </a:moveTo>
                  <a:lnTo>
                    <a:pt x="0" y="0"/>
                  </a:lnTo>
                  <a:lnTo>
                    <a:pt x="0" y="609600"/>
                  </a:lnTo>
                  <a:lnTo>
                    <a:pt x="1295400" y="609600"/>
                  </a:lnTo>
                  <a:lnTo>
                    <a:pt x="1295400" y="0"/>
                  </a:lnTo>
                  <a:close/>
                </a:path>
              </a:pathLst>
            </a:custGeom>
            <a:solidFill>
              <a:srgbClr val="C1313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9" name="object 149"/>
            <p:cNvSpPr/>
            <p:nvPr/>
          </p:nvSpPr>
          <p:spPr>
            <a:xfrm>
              <a:off x="761999" y="2209800"/>
              <a:ext cx="1295400" cy="609600"/>
            </a:xfrm>
            <a:custGeom>
              <a:avLst/>
              <a:gdLst/>
              <a:ahLst/>
              <a:cxnLst/>
              <a:rect l="l" t="t" r="r" b="b"/>
              <a:pathLst>
                <a:path w="1295400" h="609600">
                  <a:moveTo>
                    <a:pt x="0" y="0"/>
                  </a:moveTo>
                  <a:lnTo>
                    <a:pt x="1295399" y="0"/>
                  </a:lnTo>
                  <a:lnTo>
                    <a:pt x="1295399" y="609599"/>
                  </a:lnTo>
                  <a:lnTo>
                    <a:pt x="0" y="609599"/>
                  </a:lnTo>
                  <a:lnTo>
                    <a:pt x="0" y="0"/>
                  </a:lnTo>
                  <a:close/>
                </a:path>
              </a:pathLst>
            </a:custGeom>
            <a:ln w="126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0" name="object 150"/>
          <p:cNvSpPr txBox="1"/>
          <p:nvPr/>
        </p:nvSpPr>
        <p:spPr>
          <a:xfrm>
            <a:off x="860331" y="2425382"/>
            <a:ext cx="1105535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b="1">
                <a:solidFill>
                  <a:srgbClr val="00436E"/>
                </a:solidFill>
                <a:latin typeface="Arial"/>
                <a:cs typeface="Arial"/>
              </a:rPr>
              <a:t>Session</a:t>
            </a:r>
            <a:r>
              <a:rPr dirty="0" sz="1000" spc="185" b="1">
                <a:solidFill>
                  <a:srgbClr val="00436E"/>
                </a:solidFill>
                <a:latin typeface="Arial"/>
                <a:cs typeface="Arial"/>
              </a:rPr>
              <a:t> </a:t>
            </a:r>
            <a:r>
              <a:rPr dirty="0" sz="1000" b="1">
                <a:solidFill>
                  <a:srgbClr val="00436E"/>
                </a:solidFill>
                <a:latin typeface="Arial"/>
                <a:cs typeface="Arial"/>
              </a:rPr>
              <a:t>Manager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151" name="object 151"/>
          <p:cNvGrpSpPr/>
          <p:nvPr/>
        </p:nvGrpSpPr>
        <p:grpSpPr>
          <a:xfrm>
            <a:off x="2736850" y="2203450"/>
            <a:ext cx="1308100" cy="622300"/>
            <a:chOff x="2736850" y="2203450"/>
            <a:chExt cx="1308100" cy="622300"/>
          </a:xfrm>
        </p:grpSpPr>
        <p:sp>
          <p:nvSpPr>
            <p:cNvPr id="152" name="object 152"/>
            <p:cNvSpPr/>
            <p:nvPr/>
          </p:nvSpPr>
          <p:spPr>
            <a:xfrm>
              <a:off x="2743199" y="2209800"/>
              <a:ext cx="1295400" cy="533400"/>
            </a:xfrm>
            <a:custGeom>
              <a:avLst/>
              <a:gdLst/>
              <a:ahLst/>
              <a:cxnLst/>
              <a:rect l="l" t="t" r="r" b="b"/>
              <a:pathLst>
                <a:path w="1295400" h="533400">
                  <a:moveTo>
                    <a:pt x="0" y="533400"/>
                  </a:moveTo>
                  <a:lnTo>
                    <a:pt x="1295398" y="533400"/>
                  </a:lnTo>
                  <a:lnTo>
                    <a:pt x="1295398" y="0"/>
                  </a:lnTo>
                  <a:lnTo>
                    <a:pt x="0" y="0"/>
                  </a:lnTo>
                  <a:lnTo>
                    <a:pt x="0" y="533400"/>
                  </a:lnTo>
                  <a:close/>
                </a:path>
              </a:pathLst>
            </a:custGeom>
            <a:solidFill>
              <a:srgbClr val="76D6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3" name="object 153"/>
            <p:cNvSpPr/>
            <p:nvPr/>
          </p:nvSpPr>
          <p:spPr>
            <a:xfrm>
              <a:off x="2743200" y="2209800"/>
              <a:ext cx="1295400" cy="609600"/>
            </a:xfrm>
            <a:custGeom>
              <a:avLst/>
              <a:gdLst/>
              <a:ahLst/>
              <a:cxnLst/>
              <a:rect l="l" t="t" r="r" b="b"/>
              <a:pathLst>
                <a:path w="1295400" h="609600">
                  <a:moveTo>
                    <a:pt x="0" y="0"/>
                  </a:moveTo>
                  <a:lnTo>
                    <a:pt x="1295399" y="0"/>
                  </a:lnTo>
                  <a:lnTo>
                    <a:pt x="1295399" y="609599"/>
                  </a:lnTo>
                  <a:lnTo>
                    <a:pt x="0" y="609599"/>
                  </a:lnTo>
                  <a:lnTo>
                    <a:pt x="0" y="0"/>
                  </a:lnTo>
                  <a:close/>
                </a:path>
              </a:pathLst>
            </a:custGeom>
            <a:ln w="126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4" name="object 154"/>
          <p:cNvSpPr txBox="1"/>
          <p:nvPr/>
        </p:nvSpPr>
        <p:spPr>
          <a:xfrm>
            <a:off x="2991742" y="2350770"/>
            <a:ext cx="809625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-5" b="1">
                <a:solidFill>
                  <a:srgbClr val="000033"/>
                </a:solidFill>
                <a:latin typeface="Arial"/>
                <a:cs typeface="Arial"/>
              </a:rPr>
              <a:t>Services</a:t>
            </a:r>
            <a:r>
              <a:rPr dirty="0" sz="1000" spc="-5" b="1">
                <a:solidFill>
                  <a:srgbClr val="FFFFFF"/>
                </a:solidFill>
                <a:latin typeface="Arial"/>
                <a:cs typeface="Arial"/>
              </a:rPr>
              <a:t>.</a:t>
            </a:r>
            <a:r>
              <a:rPr dirty="0" sz="1000" spc="-5" b="1">
                <a:solidFill>
                  <a:srgbClr val="000033"/>
                </a:solidFill>
                <a:latin typeface="Arial"/>
                <a:cs typeface="Arial"/>
              </a:rPr>
              <a:t>Exe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155" name="object 155"/>
          <p:cNvGrpSpPr/>
          <p:nvPr/>
        </p:nvGrpSpPr>
        <p:grpSpPr>
          <a:xfrm>
            <a:off x="1709737" y="1838326"/>
            <a:ext cx="6867525" cy="1285875"/>
            <a:chOff x="1709737" y="1838326"/>
            <a:chExt cx="6867525" cy="1285875"/>
          </a:xfrm>
        </p:grpSpPr>
        <p:sp>
          <p:nvSpPr>
            <p:cNvPr id="156" name="object 156"/>
            <p:cNvSpPr/>
            <p:nvPr/>
          </p:nvSpPr>
          <p:spPr>
            <a:xfrm>
              <a:off x="2743200" y="2743200"/>
              <a:ext cx="1295400" cy="76200"/>
            </a:xfrm>
            <a:custGeom>
              <a:avLst/>
              <a:gdLst/>
              <a:ahLst/>
              <a:cxnLst/>
              <a:rect l="l" t="t" r="r" b="b"/>
              <a:pathLst>
                <a:path w="1295400" h="76200">
                  <a:moveTo>
                    <a:pt x="1295398" y="0"/>
                  </a:moveTo>
                  <a:lnTo>
                    <a:pt x="0" y="0"/>
                  </a:lnTo>
                  <a:lnTo>
                    <a:pt x="0" y="76200"/>
                  </a:lnTo>
                  <a:lnTo>
                    <a:pt x="1295398" y="76200"/>
                  </a:lnTo>
                  <a:lnTo>
                    <a:pt x="1295398" y="0"/>
                  </a:lnTo>
                  <a:close/>
                </a:path>
              </a:pathLst>
            </a:custGeom>
            <a:solidFill>
              <a:srgbClr val="AAB2B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7" name="object 157"/>
            <p:cNvSpPr/>
            <p:nvPr/>
          </p:nvSpPr>
          <p:spPr>
            <a:xfrm>
              <a:off x="2743200" y="2743200"/>
              <a:ext cx="1295400" cy="76200"/>
            </a:xfrm>
            <a:custGeom>
              <a:avLst/>
              <a:gdLst/>
              <a:ahLst/>
              <a:cxnLst/>
              <a:rect l="l" t="t" r="r" b="b"/>
              <a:pathLst>
                <a:path w="1295400" h="76200">
                  <a:moveTo>
                    <a:pt x="0" y="0"/>
                  </a:moveTo>
                  <a:lnTo>
                    <a:pt x="1295399" y="0"/>
                  </a:lnTo>
                  <a:lnTo>
                    <a:pt x="1295399" y="76199"/>
                  </a:lnTo>
                  <a:lnTo>
                    <a:pt x="0" y="76199"/>
                  </a:lnTo>
                  <a:lnTo>
                    <a:pt x="0" y="0"/>
                  </a:lnTo>
                  <a:close/>
                </a:path>
              </a:pathLst>
            </a:custGeom>
            <a:ln w="126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8" name="object 158"/>
            <p:cNvSpPr/>
            <p:nvPr/>
          </p:nvSpPr>
          <p:spPr>
            <a:xfrm>
              <a:off x="7311450" y="2857500"/>
              <a:ext cx="0" cy="233679"/>
            </a:xfrm>
            <a:custGeom>
              <a:avLst/>
              <a:gdLst/>
              <a:ahLst/>
              <a:cxnLst/>
              <a:rect l="l" t="t" r="r" b="b"/>
              <a:pathLst>
                <a:path w="0" h="233680">
                  <a:moveTo>
                    <a:pt x="0" y="0"/>
                  </a:moveTo>
                  <a:lnTo>
                    <a:pt x="0" y="233376"/>
                  </a:lnTo>
                </a:path>
              </a:pathLst>
            </a:custGeom>
            <a:ln w="3377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9" name="object 159"/>
            <p:cNvSpPr/>
            <p:nvPr/>
          </p:nvSpPr>
          <p:spPr>
            <a:xfrm>
              <a:off x="7268907" y="2980334"/>
              <a:ext cx="85725" cy="144145"/>
            </a:xfrm>
            <a:custGeom>
              <a:avLst/>
              <a:gdLst/>
              <a:ahLst/>
              <a:cxnLst/>
              <a:rect l="l" t="t" r="r" b="b"/>
              <a:pathLst>
                <a:path w="85725" h="144144">
                  <a:moveTo>
                    <a:pt x="85699" y="0"/>
                  </a:moveTo>
                  <a:lnTo>
                    <a:pt x="44226" y="58165"/>
                  </a:lnTo>
                  <a:lnTo>
                    <a:pt x="0" y="2065"/>
                  </a:lnTo>
                  <a:lnTo>
                    <a:pt x="46291" y="143865"/>
                  </a:lnTo>
                  <a:lnTo>
                    <a:pt x="8569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0" name="object 160"/>
            <p:cNvSpPr/>
            <p:nvPr/>
          </p:nvSpPr>
          <p:spPr>
            <a:xfrm>
              <a:off x="8534398" y="1852613"/>
              <a:ext cx="0" cy="1224280"/>
            </a:xfrm>
            <a:custGeom>
              <a:avLst/>
              <a:gdLst/>
              <a:ahLst/>
              <a:cxnLst/>
              <a:rect l="l" t="t" r="r" b="b"/>
              <a:pathLst>
                <a:path w="0" h="1224280">
                  <a:moveTo>
                    <a:pt x="0" y="0"/>
                  </a:moveTo>
                  <a:lnTo>
                    <a:pt x="0" y="1223960"/>
                  </a:lnTo>
                </a:path>
              </a:pathLst>
            </a:custGeom>
            <a:ln w="2857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1" name="object 161"/>
            <p:cNvSpPr/>
            <p:nvPr/>
          </p:nvSpPr>
          <p:spPr>
            <a:xfrm>
              <a:off x="8491535" y="2981325"/>
              <a:ext cx="85725" cy="142875"/>
            </a:xfrm>
            <a:custGeom>
              <a:avLst/>
              <a:gdLst/>
              <a:ahLst/>
              <a:cxnLst/>
              <a:rect l="l" t="t" r="r" b="b"/>
              <a:pathLst>
                <a:path w="85725" h="142875">
                  <a:moveTo>
                    <a:pt x="85725" y="0"/>
                  </a:moveTo>
                  <a:lnTo>
                    <a:pt x="42862" y="57150"/>
                  </a:lnTo>
                  <a:lnTo>
                    <a:pt x="0" y="0"/>
                  </a:lnTo>
                  <a:lnTo>
                    <a:pt x="42862" y="142875"/>
                  </a:lnTo>
                  <a:lnTo>
                    <a:pt x="8572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2" name="object 162"/>
            <p:cNvSpPr/>
            <p:nvPr/>
          </p:nvSpPr>
          <p:spPr>
            <a:xfrm>
              <a:off x="5410198" y="2819400"/>
              <a:ext cx="0" cy="257175"/>
            </a:xfrm>
            <a:custGeom>
              <a:avLst/>
              <a:gdLst/>
              <a:ahLst/>
              <a:cxnLst/>
              <a:rect l="l" t="t" r="r" b="b"/>
              <a:pathLst>
                <a:path w="0" h="257175">
                  <a:moveTo>
                    <a:pt x="0" y="0"/>
                  </a:moveTo>
                  <a:lnTo>
                    <a:pt x="0" y="257175"/>
                  </a:lnTo>
                </a:path>
              </a:pathLst>
            </a:custGeom>
            <a:ln w="2857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3" name="object 163"/>
            <p:cNvSpPr/>
            <p:nvPr/>
          </p:nvSpPr>
          <p:spPr>
            <a:xfrm>
              <a:off x="5367336" y="2981325"/>
              <a:ext cx="85725" cy="142875"/>
            </a:xfrm>
            <a:custGeom>
              <a:avLst/>
              <a:gdLst/>
              <a:ahLst/>
              <a:cxnLst/>
              <a:rect l="l" t="t" r="r" b="b"/>
              <a:pathLst>
                <a:path w="85725" h="142875">
                  <a:moveTo>
                    <a:pt x="85725" y="0"/>
                  </a:moveTo>
                  <a:lnTo>
                    <a:pt x="42862" y="57150"/>
                  </a:lnTo>
                  <a:lnTo>
                    <a:pt x="0" y="0"/>
                  </a:lnTo>
                  <a:lnTo>
                    <a:pt x="42862" y="142875"/>
                  </a:lnTo>
                  <a:lnTo>
                    <a:pt x="8572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4" name="object 164"/>
            <p:cNvSpPr/>
            <p:nvPr/>
          </p:nvSpPr>
          <p:spPr>
            <a:xfrm>
              <a:off x="1752599" y="2790825"/>
              <a:ext cx="0" cy="257175"/>
            </a:xfrm>
            <a:custGeom>
              <a:avLst/>
              <a:gdLst/>
              <a:ahLst/>
              <a:cxnLst/>
              <a:rect l="l" t="t" r="r" b="b"/>
              <a:pathLst>
                <a:path w="0" h="257175">
                  <a:moveTo>
                    <a:pt x="0" y="0"/>
                  </a:moveTo>
                  <a:lnTo>
                    <a:pt x="0" y="257174"/>
                  </a:lnTo>
                </a:path>
              </a:pathLst>
            </a:custGeom>
            <a:ln w="2857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5" name="object 165"/>
            <p:cNvSpPr/>
            <p:nvPr/>
          </p:nvSpPr>
          <p:spPr>
            <a:xfrm>
              <a:off x="1709737" y="2952750"/>
              <a:ext cx="85725" cy="142875"/>
            </a:xfrm>
            <a:custGeom>
              <a:avLst/>
              <a:gdLst/>
              <a:ahLst/>
              <a:cxnLst/>
              <a:rect l="l" t="t" r="r" b="b"/>
              <a:pathLst>
                <a:path w="85725" h="142875">
                  <a:moveTo>
                    <a:pt x="85725" y="0"/>
                  </a:moveTo>
                  <a:lnTo>
                    <a:pt x="42861" y="57150"/>
                  </a:lnTo>
                  <a:lnTo>
                    <a:pt x="0" y="0"/>
                  </a:lnTo>
                  <a:lnTo>
                    <a:pt x="42861" y="142875"/>
                  </a:lnTo>
                  <a:lnTo>
                    <a:pt x="8572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6" name="object 166"/>
            <p:cNvSpPr/>
            <p:nvPr/>
          </p:nvSpPr>
          <p:spPr>
            <a:xfrm>
              <a:off x="3200399" y="2819400"/>
              <a:ext cx="0" cy="257175"/>
            </a:xfrm>
            <a:custGeom>
              <a:avLst/>
              <a:gdLst/>
              <a:ahLst/>
              <a:cxnLst/>
              <a:rect l="l" t="t" r="r" b="b"/>
              <a:pathLst>
                <a:path w="0" h="257175">
                  <a:moveTo>
                    <a:pt x="0" y="0"/>
                  </a:moveTo>
                  <a:lnTo>
                    <a:pt x="0" y="257175"/>
                  </a:lnTo>
                </a:path>
              </a:pathLst>
            </a:custGeom>
            <a:ln w="2857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7" name="object 167"/>
            <p:cNvSpPr/>
            <p:nvPr/>
          </p:nvSpPr>
          <p:spPr>
            <a:xfrm>
              <a:off x="3157536" y="2981325"/>
              <a:ext cx="85725" cy="142875"/>
            </a:xfrm>
            <a:custGeom>
              <a:avLst/>
              <a:gdLst/>
              <a:ahLst/>
              <a:cxnLst/>
              <a:rect l="l" t="t" r="r" b="b"/>
              <a:pathLst>
                <a:path w="85725" h="142875">
                  <a:moveTo>
                    <a:pt x="85725" y="0"/>
                  </a:moveTo>
                  <a:lnTo>
                    <a:pt x="42862" y="57150"/>
                  </a:lnTo>
                  <a:lnTo>
                    <a:pt x="0" y="0"/>
                  </a:lnTo>
                  <a:lnTo>
                    <a:pt x="42862" y="142875"/>
                  </a:lnTo>
                  <a:lnTo>
                    <a:pt x="8572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8" name="object 168"/>
            <p:cNvSpPr/>
            <p:nvPr/>
          </p:nvSpPr>
          <p:spPr>
            <a:xfrm>
              <a:off x="6767511" y="2357438"/>
              <a:ext cx="1333500" cy="287655"/>
            </a:xfrm>
            <a:custGeom>
              <a:avLst/>
              <a:gdLst/>
              <a:ahLst/>
              <a:cxnLst/>
              <a:rect l="l" t="t" r="r" b="b"/>
              <a:pathLst>
                <a:path w="1333500" h="287655">
                  <a:moveTo>
                    <a:pt x="1333500" y="0"/>
                  </a:moveTo>
                  <a:lnTo>
                    <a:pt x="0" y="0"/>
                  </a:lnTo>
                  <a:lnTo>
                    <a:pt x="0" y="287336"/>
                  </a:lnTo>
                  <a:lnTo>
                    <a:pt x="1333500" y="287336"/>
                  </a:lnTo>
                  <a:lnTo>
                    <a:pt x="1333500" y="0"/>
                  </a:lnTo>
                  <a:close/>
                </a:path>
              </a:pathLst>
            </a:custGeom>
            <a:solidFill>
              <a:srgbClr val="C1313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9" name="object 169"/>
            <p:cNvSpPr/>
            <p:nvPr/>
          </p:nvSpPr>
          <p:spPr>
            <a:xfrm>
              <a:off x="6767510" y="2357438"/>
              <a:ext cx="1333500" cy="287655"/>
            </a:xfrm>
            <a:custGeom>
              <a:avLst/>
              <a:gdLst/>
              <a:ahLst/>
              <a:cxnLst/>
              <a:rect l="l" t="t" r="r" b="b"/>
              <a:pathLst>
                <a:path w="1333500" h="287655">
                  <a:moveTo>
                    <a:pt x="0" y="0"/>
                  </a:moveTo>
                  <a:lnTo>
                    <a:pt x="1333499" y="0"/>
                  </a:lnTo>
                  <a:lnTo>
                    <a:pt x="1333499" y="287337"/>
                  </a:lnTo>
                  <a:lnTo>
                    <a:pt x="0" y="287337"/>
                  </a:lnTo>
                  <a:lnTo>
                    <a:pt x="0" y="0"/>
                  </a:lnTo>
                  <a:close/>
                </a:path>
              </a:pathLst>
            </a:custGeom>
            <a:ln w="126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0" name="object 170"/>
          <p:cNvSpPr txBox="1"/>
          <p:nvPr/>
        </p:nvSpPr>
        <p:spPr>
          <a:xfrm>
            <a:off x="7227885" y="2390458"/>
            <a:ext cx="414020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b="1">
                <a:solidFill>
                  <a:srgbClr val="000033"/>
                </a:solidFill>
                <a:latin typeface="Arial"/>
                <a:cs typeface="Arial"/>
              </a:rPr>
              <a:t>P</a:t>
            </a:r>
            <a:r>
              <a:rPr dirty="0" sz="1000" spc="-5" b="1">
                <a:solidFill>
                  <a:srgbClr val="000033"/>
                </a:solidFill>
                <a:latin typeface="Arial"/>
                <a:cs typeface="Arial"/>
              </a:rPr>
              <a:t>O</a:t>
            </a:r>
            <a:r>
              <a:rPr dirty="0" sz="1000" b="1">
                <a:solidFill>
                  <a:srgbClr val="000033"/>
                </a:solidFill>
                <a:latin typeface="Arial"/>
                <a:cs typeface="Arial"/>
              </a:rPr>
              <a:t>S</a:t>
            </a:r>
            <a:r>
              <a:rPr dirty="0" sz="1000" spc="-5" b="1">
                <a:solidFill>
                  <a:srgbClr val="000033"/>
                </a:solidFill>
                <a:latin typeface="Arial"/>
                <a:cs typeface="Arial"/>
              </a:rPr>
              <a:t>I</a:t>
            </a:r>
            <a:r>
              <a:rPr dirty="0" sz="1000" b="1">
                <a:solidFill>
                  <a:srgbClr val="000033"/>
                </a:solidFill>
                <a:latin typeface="Arial"/>
                <a:cs typeface="Arial"/>
              </a:rPr>
              <a:t>X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171" name="object 171"/>
          <p:cNvGrpSpPr/>
          <p:nvPr/>
        </p:nvGrpSpPr>
        <p:grpSpPr>
          <a:xfrm>
            <a:off x="6761160" y="2638425"/>
            <a:ext cx="1165225" cy="225425"/>
            <a:chOff x="6761160" y="2638425"/>
            <a:chExt cx="1165225" cy="225425"/>
          </a:xfrm>
        </p:grpSpPr>
        <p:sp>
          <p:nvSpPr>
            <p:cNvPr id="172" name="object 172"/>
            <p:cNvSpPr/>
            <p:nvPr/>
          </p:nvSpPr>
          <p:spPr>
            <a:xfrm>
              <a:off x="6767511" y="2644774"/>
              <a:ext cx="1152525" cy="212725"/>
            </a:xfrm>
            <a:custGeom>
              <a:avLst/>
              <a:gdLst/>
              <a:ahLst/>
              <a:cxnLst/>
              <a:rect l="l" t="t" r="r" b="b"/>
              <a:pathLst>
                <a:path w="1152525" h="212725">
                  <a:moveTo>
                    <a:pt x="1152525" y="0"/>
                  </a:moveTo>
                  <a:lnTo>
                    <a:pt x="0" y="0"/>
                  </a:lnTo>
                  <a:lnTo>
                    <a:pt x="0" y="212725"/>
                  </a:lnTo>
                  <a:lnTo>
                    <a:pt x="1152525" y="212725"/>
                  </a:lnTo>
                  <a:lnTo>
                    <a:pt x="1152525" y="0"/>
                  </a:lnTo>
                  <a:close/>
                </a:path>
              </a:pathLst>
            </a:custGeom>
            <a:solidFill>
              <a:srgbClr val="AAB2B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3" name="object 173"/>
            <p:cNvSpPr/>
            <p:nvPr/>
          </p:nvSpPr>
          <p:spPr>
            <a:xfrm>
              <a:off x="6767510" y="2644775"/>
              <a:ext cx="1152525" cy="212725"/>
            </a:xfrm>
            <a:custGeom>
              <a:avLst/>
              <a:gdLst/>
              <a:ahLst/>
              <a:cxnLst/>
              <a:rect l="l" t="t" r="r" b="b"/>
              <a:pathLst>
                <a:path w="1152525" h="212725">
                  <a:moveTo>
                    <a:pt x="0" y="0"/>
                  </a:moveTo>
                  <a:lnTo>
                    <a:pt x="1152524" y="0"/>
                  </a:lnTo>
                  <a:lnTo>
                    <a:pt x="1152524" y="212725"/>
                  </a:lnTo>
                  <a:lnTo>
                    <a:pt x="0" y="212725"/>
                  </a:lnTo>
                  <a:lnTo>
                    <a:pt x="0" y="0"/>
                  </a:lnTo>
                  <a:close/>
                </a:path>
              </a:pathLst>
            </a:custGeom>
            <a:ln w="126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4" name="object 174"/>
          <p:cNvSpPr txBox="1"/>
          <p:nvPr/>
        </p:nvSpPr>
        <p:spPr>
          <a:xfrm>
            <a:off x="6871652" y="2662237"/>
            <a:ext cx="934719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-5" b="1">
                <a:solidFill>
                  <a:srgbClr val="000033"/>
                </a:solidFill>
                <a:latin typeface="Arial"/>
                <a:cs typeface="Arial"/>
              </a:rPr>
              <a:t>Windows</a:t>
            </a:r>
            <a:r>
              <a:rPr dirty="0" sz="1000" spc="-45" b="1">
                <a:solidFill>
                  <a:srgbClr val="000033"/>
                </a:solidFill>
                <a:latin typeface="Arial"/>
                <a:cs typeface="Arial"/>
              </a:rPr>
              <a:t> </a:t>
            </a:r>
            <a:r>
              <a:rPr dirty="0" sz="1000" spc="-5" b="1">
                <a:solidFill>
                  <a:srgbClr val="000033"/>
                </a:solidFill>
                <a:latin typeface="Arial"/>
                <a:cs typeface="Arial"/>
              </a:rPr>
              <a:t>DLLs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175" name="object 175"/>
          <p:cNvGrpSpPr/>
          <p:nvPr/>
        </p:nvGrpSpPr>
        <p:grpSpPr>
          <a:xfrm>
            <a:off x="1709737" y="3397251"/>
            <a:ext cx="6867525" cy="2324100"/>
            <a:chOff x="1709737" y="3397251"/>
            <a:chExt cx="6867525" cy="2324100"/>
          </a:xfrm>
        </p:grpSpPr>
        <p:sp>
          <p:nvSpPr>
            <p:cNvPr id="176" name="object 176"/>
            <p:cNvSpPr/>
            <p:nvPr/>
          </p:nvSpPr>
          <p:spPr>
            <a:xfrm>
              <a:off x="3200399" y="3429000"/>
              <a:ext cx="0" cy="409575"/>
            </a:xfrm>
            <a:custGeom>
              <a:avLst/>
              <a:gdLst/>
              <a:ahLst/>
              <a:cxnLst/>
              <a:rect l="l" t="t" r="r" b="b"/>
              <a:pathLst>
                <a:path w="0" h="409575">
                  <a:moveTo>
                    <a:pt x="0" y="0"/>
                  </a:moveTo>
                  <a:lnTo>
                    <a:pt x="0" y="409574"/>
                  </a:lnTo>
                </a:path>
              </a:pathLst>
            </a:custGeom>
            <a:ln w="2857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7" name="object 177"/>
            <p:cNvSpPr/>
            <p:nvPr/>
          </p:nvSpPr>
          <p:spPr>
            <a:xfrm>
              <a:off x="3157537" y="3743324"/>
              <a:ext cx="85725" cy="142875"/>
            </a:xfrm>
            <a:custGeom>
              <a:avLst/>
              <a:gdLst/>
              <a:ahLst/>
              <a:cxnLst/>
              <a:rect l="l" t="t" r="r" b="b"/>
              <a:pathLst>
                <a:path w="85725" h="142875">
                  <a:moveTo>
                    <a:pt x="85725" y="0"/>
                  </a:moveTo>
                  <a:lnTo>
                    <a:pt x="42862" y="57150"/>
                  </a:lnTo>
                  <a:lnTo>
                    <a:pt x="0" y="0"/>
                  </a:lnTo>
                  <a:lnTo>
                    <a:pt x="42862" y="142875"/>
                  </a:lnTo>
                  <a:lnTo>
                    <a:pt x="8572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8" name="object 178"/>
            <p:cNvSpPr/>
            <p:nvPr/>
          </p:nvSpPr>
          <p:spPr>
            <a:xfrm>
              <a:off x="1752599" y="3429000"/>
              <a:ext cx="0" cy="409575"/>
            </a:xfrm>
            <a:custGeom>
              <a:avLst/>
              <a:gdLst/>
              <a:ahLst/>
              <a:cxnLst/>
              <a:rect l="l" t="t" r="r" b="b"/>
              <a:pathLst>
                <a:path w="0" h="409575">
                  <a:moveTo>
                    <a:pt x="0" y="0"/>
                  </a:moveTo>
                  <a:lnTo>
                    <a:pt x="0" y="409574"/>
                  </a:lnTo>
                </a:path>
              </a:pathLst>
            </a:custGeom>
            <a:ln w="2857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9" name="object 179"/>
            <p:cNvSpPr/>
            <p:nvPr/>
          </p:nvSpPr>
          <p:spPr>
            <a:xfrm>
              <a:off x="1709737" y="3743324"/>
              <a:ext cx="85725" cy="142875"/>
            </a:xfrm>
            <a:custGeom>
              <a:avLst/>
              <a:gdLst/>
              <a:ahLst/>
              <a:cxnLst/>
              <a:rect l="l" t="t" r="r" b="b"/>
              <a:pathLst>
                <a:path w="85725" h="142875">
                  <a:moveTo>
                    <a:pt x="85725" y="0"/>
                  </a:moveTo>
                  <a:lnTo>
                    <a:pt x="42862" y="57150"/>
                  </a:lnTo>
                  <a:lnTo>
                    <a:pt x="0" y="0"/>
                  </a:lnTo>
                  <a:lnTo>
                    <a:pt x="42862" y="142875"/>
                  </a:lnTo>
                  <a:lnTo>
                    <a:pt x="8572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0" name="object 180"/>
            <p:cNvSpPr/>
            <p:nvPr/>
          </p:nvSpPr>
          <p:spPr>
            <a:xfrm>
              <a:off x="5410198" y="3429000"/>
              <a:ext cx="0" cy="409575"/>
            </a:xfrm>
            <a:custGeom>
              <a:avLst/>
              <a:gdLst/>
              <a:ahLst/>
              <a:cxnLst/>
              <a:rect l="l" t="t" r="r" b="b"/>
              <a:pathLst>
                <a:path w="0" h="409575">
                  <a:moveTo>
                    <a:pt x="0" y="0"/>
                  </a:moveTo>
                  <a:lnTo>
                    <a:pt x="0" y="409574"/>
                  </a:lnTo>
                </a:path>
              </a:pathLst>
            </a:custGeom>
            <a:ln w="2857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1" name="object 181"/>
            <p:cNvSpPr/>
            <p:nvPr/>
          </p:nvSpPr>
          <p:spPr>
            <a:xfrm>
              <a:off x="5367336" y="3743324"/>
              <a:ext cx="85725" cy="142875"/>
            </a:xfrm>
            <a:custGeom>
              <a:avLst/>
              <a:gdLst/>
              <a:ahLst/>
              <a:cxnLst/>
              <a:rect l="l" t="t" r="r" b="b"/>
              <a:pathLst>
                <a:path w="85725" h="142875">
                  <a:moveTo>
                    <a:pt x="85725" y="0"/>
                  </a:moveTo>
                  <a:lnTo>
                    <a:pt x="42862" y="57150"/>
                  </a:lnTo>
                  <a:lnTo>
                    <a:pt x="0" y="0"/>
                  </a:lnTo>
                  <a:lnTo>
                    <a:pt x="42862" y="142875"/>
                  </a:lnTo>
                  <a:lnTo>
                    <a:pt x="8572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2" name="object 182"/>
            <p:cNvSpPr/>
            <p:nvPr/>
          </p:nvSpPr>
          <p:spPr>
            <a:xfrm>
              <a:off x="7315198" y="3411538"/>
              <a:ext cx="0" cy="409575"/>
            </a:xfrm>
            <a:custGeom>
              <a:avLst/>
              <a:gdLst/>
              <a:ahLst/>
              <a:cxnLst/>
              <a:rect l="l" t="t" r="r" b="b"/>
              <a:pathLst>
                <a:path w="0" h="409575">
                  <a:moveTo>
                    <a:pt x="0" y="0"/>
                  </a:moveTo>
                  <a:lnTo>
                    <a:pt x="0" y="409574"/>
                  </a:lnTo>
                </a:path>
              </a:pathLst>
            </a:custGeom>
            <a:ln w="2857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3" name="object 183"/>
            <p:cNvSpPr/>
            <p:nvPr/>
          </p:nvSpPr>
          <p:spPr>
            <a:xfrm>
              <a:off x="7272336" y="3725863"/>
              <a:ext cx="85725" cy="142875"/>
            </a:xfrm>
            <a:custGeom>
              <a:avLst/>
              <a:gdLst/>
              <a:ahLst/>
              <a:cxnLst/>
              <a:rect l="l" t="t" r="r" b="b"/>
              <a:pathLst>
                <a:path w="85725" h="142875">
                  <a:moveTo>
                    <a:pt x="85725" y="0"/>
                  </a:moveTo>
                  <a:lnTo>
                    <a:pt x="42862" y="57150"/>
                  </a:lnTo>
                  <a:lnTo>
                    <a:pt x="0" y="0"/>
                  </a:lnTo>
                  <a:lnTo>
                    <a:pt x="42862" y="142875"/>
                  </a:lnTo>
                  <a:lnTo>
                    <a:pt x="8572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4" name="object 184"/>
            <p:cNvSpPr/>
            <p:nvPr/>
          </p:nvSpPr>
          <p:spPr>
            <a:xfrm>
              <a:off x="8534398" y="3429000"/>
              <a:ext cx="0" cy="409575"/>
            </a:xfrm>
            <a:custGeom>
              <a:avLst/>
              <a:gdLst/>
              <a:ahLst/>
              <a:cxnLst/>
              <a:rect l="l" t="t" r="r" b="b"/>
              <a:pathLst>
                <a:path w="0" h="409575">
                  <a:moveTo>
                    <a:pt x="0" y="0"/>
                  </a:moveTo>
                  <a:lnTo>
                    <a:pt x="0" y="409574"/>
                  </a:lnTo>
                </a:path>
              </a:pathLst>
            </a:custGeom>
            <a:ln w="2857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5" name="object 185"/>
            <p:cNvSpPr/>
            <p:nvPr/>
          </p:nvSpPr>
          <p:spPr>
            <a:xfrm>
              <a:off x="8491535" y="3743324"/>
              <a:ext cx="85725" cy="142875"/>
            </a:xfrm>
            <a:custGeom>
              <a:avLst/>
              <a:gdLst/>
              <a:ahLst/>
              <a:cxnLst/>
              <a:rect l="l" t="t" r="r" b="b"/>
              <a:pathLst>
                <a:path w="85725" h="142875">
                  <a:moveTo>
                    <a:pt x="85725" y="0"/>
                  </a:moveTo>
                  <a:lnTo>
                    <a:pt x="42862" y="57150"/>
                  </a:lnTo>
                  <a:lnTo>
                    <a:pt x="0" y="0"/>
                  </a:lnTo>
                  <a:lnTo>
                    <a:pt x="42862" y="142875"/>
                  </a:lnTo>
                  <a:lnTo>
                    <a:pt x="8572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6" name="object 186"/>
            <p:cNvSpPr/>
            <p:nvPr/>
          </p:nvSpPr>
          <p:spPr>
            <a:xfrm>
              <a:off x="8305798" y="3429000"/>
              <a:ext cx="0" cy="409575"/>
            </a:xfrm>
            <a:custGeom>
              <a:avLst/>
              <a:gdLst/>
              <a:ahLst/>
              <a:cxnLst/>
              <a:rect l="l" t="t" r="r" b="b"/>
              <a:pathLst>
                <a:path w="0" h="409575">
                  <a:moveTo>
                    <a:pt x="0" y="0"/>
                  </a:moveTo>
                  <a:lnTo>
                    <a:pt x="0" y="409574"/>
                  </a:lnTo>
                </a:path>
              </a:pathLst>
            </a:custGeom>
            <a:ln w="2857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7" name="object 187"/>
            <p:cNvSpPr/>
            <p:nvPr/>
          </p:nvSpPr>
          <p:spPr>
            <a:xfrm>
              <a:off x="8262935" y="3743324"/>
              <a:ext cx="85725" cy="142875"/>
            </a:xfrm>
            <a:custGeom>
              <a:avLst/>
              <a:gdLst/>
              <a:ahLst/>
              <a:cxnLst/>
              <a:rect l="l" t="t" r="r" b="b"/>
              <a:pathLst>
                <a:path w="85725" h="142875">
                  <a:moveTo>
                    <a:pt x="85725" y="0"/>
                  </a:moveTo>
                  <a:lnTo>
                    <a:pt x="42862" y="57150"/>
                  </a:lnTo>
                  <a:lnTo>
                    <a:pt x="0" y="0"/>
                  </a:lnTo>
                  <a:lnTo>
                    <a:pt x="42862" y="142875"/>
                  </a:lnTo>
                  <a:lnTo>
                    <a:pt x="8572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8" name="object 188"/>
            <p:cNvSpPr/>
            <p:nvPr/>
          </p:nvSpPr>
          <p:spPr>
            <a:xfrm>
              <a:off x="3352800" y="4495799"/>
              <a:ext cx="609600" cy="1219200"/>
            </a:xfrm>
            <a:custGeom>
              <a:avLst/>
              <a:gdLst/>
              <a:ahLst/>
              <a:cxnLst/>
              <a:rect l="l" t="t" r="r" b="b"/>
              <a:pathLst>
                <a:path w="609600" h="1219200">
                  <a:moveTo>
                    <a:pt x="609600" y="0"/>
                  </a:moveTo>
                  <a:lnTo>
                    <a:pt x="0" y="0"/>
                  </a:lnTo>
                  <a:lnTo>
                    <a:pt x="0" y="1219199"/>
                  </a:lnTo>
                  <a:lnTo>
                    <a:pt x="609600" y="1219199"/>
                  </a:lnTo>
                  <a:lnTo>
                    <a:pt x="609600" y="0"/>
                  </a:lnTo>
                  <a:close/>
                </a:path>
              </a:pathLst>
            </a:custGeom>
            <a:solidFill>
              <a:srgbClr val="76D6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9" name="object 189"/>
            <p:cNvSpPr/>
            <p:nvPr/>
          </p:nvSpPr>
          <p:spPr>
            <a:xfrm>
              <a:off x="3352799" y="4495800"/>
              <a:ext cx="609600" cy="1219200"/>
            </a:xfrm>
            <a:custGeom>
              <a:avLst/>
              <a:gdLst/>
              <a:ahLst/>
              <a:cxnLst/>
              <a:rect l="l" t="t" r="r" b="b"/>
              <a:pathLst>
                <a:path w="609600" h="1219200">
                  <a:moveTo>
                    <a:pt x="0" y="0"/>
                  </a:moveTo>
                  <a:lnTo>
                    <a:pt x="609599" y="0"/>
                  </a:lnTo>
                  <a:lnTo>
                    <a:pt x="609599" y="1219199"/>
                  </a:lnTo>
                  <a:lnTo>
                    <a:pt x="0" y="1219199"/>
                  </a:lnTo>
                  <a:lnTo>
                    <a:pt x="0" y="0"/>
                  </a:lnTo>
                  <a:close/>
                </a:path>
              </a:pathLst>
            </a:custGeom>
            <a:ln w="12699">
              <a:solidFill>
                <a:srgbClr val="FFA9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90" name="object 190"/>
          <p:cNvSpPr txBox="1"/>
          <p:nvPr/>
        </p:nvSpPr>
        <p:spPr>
          <a:xfrm>
            <a:off x="3497336" y="4813895"/>
            <a:ext cx="320040" cy="583565"/>
          </a:xfrm>
          <a:prstGeom prst="rect">
            <a:avLst/>
          </a:prstGeom>
        </p:spPr>
        <p:txBody>
          <a:bodyPr wrap="square" lIns="0" tIns="635" rIns="0" bIns="0" rtlCol="0" vert="vert">
            <a:spAutoFit/>
          </a:bodyPr>
          <a:lstStyle/>
          <a:p>
            <a:pPr marL="12700" marR="5080" indent="12700">
              <a:lnSpc>
                <a:spcPct val="100000"/>
              </a:lnSpc>
              <a:spcBef>
                <a:spcPts val="5"/>
              </a:spcBef>
            </a:pPr>
            <a:r>
              <a:rPr dirty="0" sz="1000" b="1">
                <a:solidFill>
                  <a:srgbClr val="000033"/>
                </a:solidFill>
                <a:latin typeface="Arial"/>
                <a:cs typeface="Arial"/>
              </a:rPr>
              <a:t>P</a:t>
            </a:r>
            <a:r>
              <a:rPr dirty="0" sz="1000" spc="-5" b="1">
                <a:solidFill>
                  <a:srgbClr val="000033"/>
                </a:solidFill>
                <a:latin typeface="Arial"/>
                <a:cs typeface="Arial"/>
              </a:rPr>
              <a:t>l</a:t>
            </a:r>
            <a:r>
              <a:rPr dirty="0" sz="1000" b="1">
                <a:solidFill>
                  <a:srgbClr val="000033"/>
                </a:solidFill>
                <a:latin typeface="Arial"/>
                <a:cs typeface="Arial"/>
              </a:rPr>
              <a:t>ug</a:t>
            </a:r>
            <a:r>
              <a:rPr dirty="0" sz="1000" spc="-5" b="1">
                <a:solidFill>
                  <a:srgbClr val="000033"/>
                </a:solidFill>
                <a:latin typeface="Arial"/>
                <a:cs typeface="Arial"/>
              </a:rPr>
              <a:t> </a:t>
            </a:r>
            <a:r>
              <a:rPr dirty="0" sz="1000" b="1">
                <a:solidFill>
                  <a:srgbClr val="000033"/>
                </a:solidFill>
                <a:latin typeface="Arial"/>
                <a:cs typeface="Arial"/>
              </a:rPr>
              <a:t>and  </a:t>
            </a:r>
            <a:r>
              <a:rPr dirty="0" sz="1000" spc="-5" b="1">
                <a:solidFill>
                  <a:srgbClr val="000033"/>
                </a:solidFill>
                <a:latin typeface="Arial"/>
                <a:cs typeface="Arial"/>
              </a:rPr>
              <a:t>Play</a:t>
            </a:r>
            <a:r>
              <a:rPr dirty="0" sz="1000" spc="-65" b="1">
                <a:solidFill>
                  <a:srgbClr val="000033"/>
                </a:solidFill>
                <a:latin typeface="Arial"/>
                <a:cs typeface="Arial"/>
              </a:rPr>
              <a:t> </a:t>
            </a:r>
            <a:r>
              <a:rPr dirty="0" sz="1000" spc="-20" b="1">
                <a:solidFill>
                  <a:srgbClr val="000033"/>
                </a:solidFill>
                <a:latin typeface="Arial"/>
                <a:cs typeface="Arial"/>
              </a:rPr>
              <a:t>Mgr.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191" name="object 191"/>
          <p:cNvGrpSpPr/>
          <p:nvPr/>
        </p:nvGrpSpPr>
        <p:grpSpPr>
          <a:xfrm>
            <a:off x="3956048" y="4489450"/>
            <a:ext cx="622300" cy="1231900"/>
            <a:chOff x="3956048" y="4489450"/>
            <a:chExt cx="622300" cy="1231900"/>
          </a:xfrm>
        </p:grpSpPr>
        <p:sp>
          <p:nvSpPr>
            <p:cNvPr id="192" name="object 192"/>
            <p:cNvSpPr/>
            <p:nvPr/>
          </p:nvSpPr>
          <p:spPr>
            <a:xfrm>
              <a:off x="3962398" y="4495799"/>
              <a:ext cx="609600" cy="1219200"/>
            </a:xfrm>
            <a:custGeom>
              <a:avLst/>
              <a:gdLst/>
              <a:ahLst/>
              <a:cxnLst/>
              <a:rect l="l" t="t" r="r" b="b"/>
              <a:pathLst>
                <a:path w="609600" h="1219200">
                  <a:moveTo>
                    <a:pt x="609600" y="0"/>
                  </a:moveTo>
                  <a:lnTo>
                    <a:pt x="0" y="0"/>
                  </a:lnTo>
                  <a:lnTo>
                    <a:pt x="0" y="1219199"/>
                  </a:lnTo>
                  <a:lnTo>
                    <a:pt x="609600" y="1219199"/>
                  </a:lnTo>
                  <a:lnTo>
                    <a:pt x="609600" y="0"/>
                  </a:lnTo>
                  <a:close/>
                </a:path>
              </a:pathLst>
            </a:custGeom>
            <a:solidFill>
              <a:srgbClr val="76D6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3" name="object 193"/>
            <p:cNvSpPr/>
            <p:nvPr/>
          </p:nvSpPr>
          <p:spPr>
            <a:xfrm>
              <a:off x="3962398" y="4495800"/>
              <a:ext cx="609600" cy="1219200"/>
            </a:xfrm>
            <a:custGeom>
              <a:avLst/>
              <a:gdLst/>
              <a:ahLst/>
              <a:cxnLst/>
              <a:rect l="l" t="t" r="r" b="b"/>
              <a:pathLst>
                <a:path w="609600" h="1219200">
                  <a:moveTo>
                    <a:pt x="0" y="0"/>
                  </a:moveTo>
                  <a:lnTo>
                    <a:pt x="609599" y="0"/>
                  </a:lnTo>
                  <a:lnTo>
                    <a:pt x="609599" y="1219199"/>
                  </a:lnTo>
                  <a:lnTo>
                    <a:pt x="0" y="1219199"/>
                  </a:lnTo>
                  <a:lnTo>
                    <a:pt x="0" y="0"/>
                  </a:lnTo>
                  <a:close/>
                </a:path>
              </a:pathLst>
            </a:custGeom>
            <a:ln w="12699">
              <a:solidFill>
                <a:srgbClr val="FFA9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94" name="object 194"/>
          <p:cNvSpPr txBox="1"/>
          <p:nvPr/>
        </p:nvSpPr>
        <p:spPr>
          <a:xfrm>
            <a:off x="4106935" y="4902137"/>
            <a:ext cx="320040" cy="407034"/>
          </a:xfrm>
          <a:prstGeom prst="rect">
            <a:avLst/>
          </a:prstGeom>
        </p:spPr>
        <p:txBody>
          <a:bodyPr wrap="square" lIns="0" tIns="635" rIns="0" bIns="0" rtlCol="0" vert="vert">
            <a:spAutoFit/>
          </a:bodyPr>
          <a:lstStyle/>
          <a:p>
            <a:pPr marL="76200" marR="5080" indent="-63500">
              <a:lnSpc>
                <a:spcPct val="100000"/>
              </a:lnSpc>
              <a:spcBef>
                <a:spcPts val="5"/>
              </a:spcBef>
            </a:pPr>
            <a:r>
              <a:rPr dirty="0" sz="1000" b="1">
                <a:solidFill>
                  <a:srgbClr val="000033"/>
                </a:solidFill>
                <a:latin typeface="Arial"/>
                <a:cs typeface="Arial"/>
              </a:rPr>
              <a:t>P</a:t>
            </a:r>
            <a:r>
              <a:rPr dirty="0" sz="1000" spc="-5" b="1">
                <a:solidFill>
                  <a:srgbClr val="000033"/>
                </a:solidFill>
                <a:latin typeface="Arial"/>
                <a:cs typeface="Arial"/>
              </a:rPr>
              <a:t>o</a:t>
            </a:r>
            <a:r>
              <a:rPr dirty="0" sz="1000" b="1">
                <a:solidFill>
                  <a:srgbClr val="000033"/>
                </a:solidFill>
                <a:latin typeface="Arial"/>
                <a:cs typeface="Arial"/>
              </a:rPr>
              <a:t>wer  </a:t>
            </a:r>
            <a:r>
              <a:rPr dirty="0" sz="1000" spc="-20" b="1">
                <a:solidFill>
                  <a:srgbClr val="000033"/>
                </a:solidFill>
                <a:latin typeface="Arial"/>
                <a:cs typeface="Arial"/>
              </a:rPr>
              <a:t>Mgr.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195" name="object 195"/>
          <p:cNvGrpSpPr/>
          <p:nvPr/>
        </p:nvGrpSpPr>
        <p:grpSpPr>
          <a:xfrm>
            <a:off x="4565648" y="4489450"/>
            <a:ext cx="698500" cy="1231900"/>
            <a:chOff x="4565648" y="4489450"/>
            <a:chExt cx="698500" cy="1231900"/>
          </a:xfrm>
        </p:grpSpPr>
        <p:sp>
          <p:nvSpPr>
            <p:cNvPr id="196" name="object 196"/>
            <p:cNvSpPr/>
            <p:nvPr/>
          </p:nvSpPr>
          <p:spPr>
            <a:xfrm>
              <a:off x="4571998" y="4495799"/>
              <a:ext cx="685800" cy="1219200"/>
            </a:xfrm>
            <a:custGeom>
              <a:avLst/>
              <a:gdLst/>
              <a:ahLst/>
              <a:cxnLst/>
              <a:rect l="l" t="t" r="r" b="b"/>
              <a:pathLst>
                <a:path w="685800" h="1219200">
                  <a:moveTo>
                    <a:pt x="685800" y="0"/>
                  </a:moveTo>
                  <a:lnTo>
                    <a:pt x="0" y="0"/>
                  </a:lnTo>
                  <a:lnTo>
                    <a:pt x="0" y="1219199"/>
                  </a:lnTo>
                  <a:lnTo>
                    <a:pt x="685800" y="1219199"/>
                  </a:lnTo>
                  <a:lnTo>
                    <a:pt x="685800" y="0"/>
                  </a:lnTo>
                  <a:close/>
                </a:path>
              </a:pathLst>
            </a:custGeom>
            <a:solidFill>
              <a:srgbClr val="76D6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7" name="object 197"/>
            <p:cNvSpPr/>
            <p:nvPr/>
          </p:nvSpPr>
          <p:spPr>
            <a:xfrm>
              <a:off x="4571998" y="4495800"/>
              <a:ext cx="685800" cy="1219200"/>
            </a:xfrm>
            <a:custGeom>
              <a:avLst/>
              <a:gdLst/>
              <a:ahLst/>
              <a:cxnLst/>
              <a:rect l="l" t="t" r="r" b="b"/>
              <a:pathLst>
                <a:path w="685800" h="1219200">
                  <a:moveTo>
                    <a:pt x="0" y="0"/>
                  </a:moveTo>
                  <a:lnTo>
                    <a:pt x="685799" y="0"/>
                  </a:lnTo>
                  <a:lnTo>
                    <a:pt x="685799" y="1219199"/>
                  </a:lnTo>
                  <a:lnTo>
                    <a:pt x="0" y="1219199"/>
                  </a:lnTo>
                  <a:lnTo>
                    <a:pt x="0" y="0"/>
                  </a:lnTo>
                  <a:close/>
                </a:path>
              </a:pathLst>
            </a:custGeom>
            <a:ln w="12699">
              <a:solidFill>
                <a:srgbClr val="FFA9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98" name="object 198"/>
          <p:cNvSpPr txBox="1"/>
          <p:nvPr/>
        </p:nvSpPr>
        <p:spPr>
          <a:xfrm>
            <a:off x="4707646" y="4783137"/>
            <a:ext cx="434340" cy="640080"/>
          </a:xfrm>
          <a:prstGeom prst="rect">
            <a:avLst/>
          </a:prstGeom>
        </p:spPr>
        <p:txBody>
          <a:bodyPr wrap="square" lIns="0" tIns="19685" rIns="0" bIns="0" rtlCol="0" vert="vert">
            <a:spAutoFit/>
          </a:bodyPr>
          <a:lstStyle/>
          <a:p>
            <a:pPr algn="ctr" marL="12065" marR="5080" indent="13970">
              <a:lnSpc>
                <a:spcPct val="87500"/>
              </a:lnSpc>
              <a:spcBef>
                <a:spcPts val="155"/>
              </a:spcBef>
            </a:pPr>
            <a:r>
              <a:rPr dirty="0" sz="1000" b="1">
                <a:solidFill>
                  <a:srgbClr val="000033"/>
                </a:solidFill>
                <a:latin typeface="Arial"/>
                <a:cs typeface="Arial"/>
              </a:rPr>
              <a:t>Security </a:t>
            </a:r>
            <a:r>
              <a:rPr dirty="0" sz="1000" spc="5" b="1">
                <a:solidFill>
                  <a:srgbClr val="000033"/>
                </a:solidFill>
                <a:latin typeface="Arial"/>
                <a:cs typeface="Arial"/>
              </a:rPr>
              <a:t> </a:t>
            </a:r>
            <a:r>
              <a:rPr dirty="0" sz="1000" b="1">
                <a:solidFill>
                  <a:srgbClr val="000033"/>
                </a:solidFill>
                <a:latin typeface="Arial"/>
                <a:cs typeface="Arial"/>
              </a:rPr>
              <a:t>Reference  </a:t>
            </a:r>
            <a:r>
              <a:rPr dirty="0" sz="1000" spc="-5" b="1">
                <a:solidFill>
                  <a:srgbClr val="000033"/>
                </a:solidFill>
                <a:latin typeface="Arial"/>
                <a:cs typeface="Arial"/>
              </a:rPr>
              <a:t>Monitor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199" name="object 199"/>
          <p:cNvGrpSpPr/>
          <p:nvPr/>
        </p:nvGrpSpPr>
        <p:grpSpPr>
          <a:xfrm>
            <a:off x="5251448" y="4489450"/>
            <a:ext cx="622300" cy="1231900"/>
            <a:chOff x="5251448" y="4489450"/>
            <a:chExt cx="622300" cy="1231900"/>
          </a:xfrm>
        </p:grpSpPr>
        <p:sp>
          <p:nvSpPr>
            <p:cNvPr id="200" name="object 200"/>
            <p:cNvSpPr/>
            <p:nvPr/>
          </p:nvSpPr>
          <p:spPr>
            <a:xfrm>
              <a:off x="5257798" y="4495799"/>
              <a:ext cx="609600" cy="1219200"/>
            </a:xfrm>
            <a:custGeom>
              <a:avLst/>
              <a:gdLst/>
              <a:ahLst/>
              <a:cxnLst/>
              <a:rect l="l" t="t" r="r" b="b"/>
              <a:pathLst>
                <a:path w="609600" h="1219200">
                  <a:moveTo>
                    <a:pt x="609600" y="0"/>
                  </a:moveTo>
                  <a:lnTo>
                    <a:pt x="0" y="0"/>
                  </a:lnTo>
                  <a:lnTo>
                    <a:pt x="0" y="1219199"/>
                  </a:lnTo>
                  <a:lnTo>
                    <a:pt x="609600" y="1219199"/>
                  </a:lnTo>
                  <a:lnTo>
                    <a:pt x="609600" y="0"/>
                  </a:lnTo>
                  <a:close/>
                </a:path>
              </a:pathLst>
            </a:custGeom>
            <a:solidFill>
              <a:srgbClr val="76D6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1" name="object 201"/>
            <p:cNvSpPr/>
            <p:nvPr/>
          </p:nvSpPr>
          <p:spPr>
            <a:xfrm>
              <a:off x="5257798" y="4495800"/>
              <a:ext cx="609600" cy="1219200"/>
            </a:xfrm>
            <a:custGeom>
              <a:avLst/>
              <a:gdLst/>
              <a:ahLst/>
              <a:cxnLst/>
              <a:rect l="l" t="t" r="r" b="b"/>
              <a:pathLst>
                <a:path w="609600" h="1219200">
                  <a:moveTo>
                    <a:pt x="0" y="0"/>
                  </a:moveTo>
                  <a:lnTo>
                    <a:pt x="609599" y="0"/>
                  </a:lnTo>
                  <a:lnTo>
                    <a:pt x="609599" y="1219199"/>
                  </a:lnTo>
                  <a:lnTo>
                    <a:pt x="0" y="1219199"/>
                  </a:lnTo>
                  <a:lnTo>
                    <a:pt x="0" y="0"/>
                  </a:lnTo>
                  <a:close/>
                </a:path>
              </a:pathLst>
            </a:custGeom>
            <a:ln w="12699">
              <a:solidFill>
                <a:srgbClr val="FFA9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02" name="object 202"/>
          <p:cNvSpPr txBox="1"/>
          <p:nvPr/>
        </p:nvSpPr>
        <p:spPr>
          <a:xfrm>
            <a:off x="5426466" y="4846638"/>
            <a:ext cx="294640" cy="512445"/>
          </a:xfrm>
          <a:prstGeom prst="rect">
            <a:avLst/>
          </a:prstGeom>
        </p:spPr>
        <p:txBody>
          <a:bodyPr wrap="square" lIns="0" tIns="26034" rIns="0" bIns="0" rtlCol="0" vert="vert">
            <a:spAutoFit/>
          </a:bodyPr>
          <a:lstStyle/>
          <a:p>
            <a:pPr marL="12700" marR="5080" indent="50800">
              <a:lnSpc>
                <a:spcPts val="1000"/>
              </a:lnSpc>
              <a:spcBef>
                <a:spcPts val="204"/>
              </a:spcBef>
            </a:pPr>
            <a:r>
              <a:rPr dirty="0" sz="1000" spc="-5" b="1">
                <a:solidFill>
                  <a:srgbClr val="000033"/>
                </a:solidFill>
                <a:latin typeface="Arial"/>
                <a:cs typeface="Arial"/>
              </a:rPr>
              <a:t>Virtual </a:t>
            </a:r>
            <a:r>
              <a:rPr dirty="0" sz="1000" spc="-265" b="1">
                <a:solidFill>
                  <a:srgbClr val="000033"/>
                </a:solidFill>
                <a:latin typeface="Arial"/>
                <a:cs typeface="Arial"/>
              </a:rPr>
              <a:t> </a:t>
            </a:r>
            <a:r>
              <a:rPr dirty="0" sz="1000" b="1">
                <a:solidFill>
                  <a:srgbClr val="000033"/>
                </a:solidFill>
                <a:latin typeface="Arial"/>
                <a:cs typeface="Arial"/>
              </a:rPr>
              <a:t>Memory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203" name="object 203"/>
          <p:cNvGrpSpPr/>
          <p:nvPr/>
        </p:nvGrpSpPr>
        <p:grpSpPr>
          <a:xfrm>
            <a:off x="5861048" y="4489450"/>
            <a:ext cx="698500" cy="1231900"/>
            <a:chOff x="5861048" y="4489450"/>
            <a:chExt cx="698500" cy="1231900"/>
          </a:xfrm>
        </p:grpSpPr>
        <p:sp>
          <p:nvSpPr>
            <p:cNvPr id="204" name="object 204"/>
            <p:cNvSpPr/>
            <p:nvPr/>
          </p:nvSpPr>
          <p:spPr>
            <a:xfrm>
              <a:off x="5867398" y="4495799"/>
              <a:ext cx="685800" cy="1219200"/>
            </a:xfrm>
            <a:custGeom>
              <a:avLst/>
              <a:gdLst/>
              <a:ahLst/>
              <a:cxnLst/>
              <a:rect l="l" t="t" r="r" b="b"/>
              <a:pathLst>
                <a:path w="685800" h="1219200">
                  <a:moveTo>
                    <a:pt x="685800" y="0"/>
                  </a:moveTo>
                  <a:lnTo>
                    <a:pt x="0" y="0"/>
                  </a:lnTo>
                  <a:lnTo>
                    <a:pt x="0" y="1219199"/>
                  </a:lnTo>
                  <a:lnTo>
                    <a:pt x="685800" y="1219199"/>
                  </a:lnTo>
                  <a:lnTo>
                    <a:pt x="685800" y="0"/>
                  </a:lnTo>
                  <a:close/>
                </a:path>
              </a:pathLst>
            </a:custGeom>
            <a:solidFill>
              <a:srgbClr val="76D6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5" name="object 205"/>
            <p:cNvSpPr/>
            <p:nvPr/>
          </p:nvSpPr>
          <p:spPr>
            <a:xfrm>
              <a:off x="5867398" y="4495800"/>
              <a:ext cx="685800" cy="1219200"/>
            </a:xfrm>
            <a:custGeom>
              <a:avLst/>
              <a:gdLst/>
              <a:ahLst/>
              <a:cxnLst/>
              <a:rect l="l" t="t" r="r" b="b"/>
              <a:pathLst>
                <a:path w="685800" h="1219200">
                  <a:moveTo>
                    <a:pt x="0" y="0"/>
                  </a:moveTo>
                  <a:lnTo>
                    <a:pt x="685799" y="0"/>
                  </a:lnTo>
                  <a:lnTo>
                    <a:pt x="685799" y="1219199"/>
                  </a:lnTo>
                  <a:lnTo>
                    <a:pt x="0" y="1219199"/>
                  </a:lnTo>
                  <a:lnTo>
                    <a:pt x="0" y="0"/>
                  </a:lnTo>
                  <a:close/>
                </a:path>
              </a:pathLst>
            </a:custGeom>
            <a:ln w="12699">
              <a:solidFill>
                <a:srgbClr val="FFA9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06" name="object 206"/>
          <p:cNvSpPr txBox="1"/>
          <p:nvPr/>
        </p:nvSpPr>
        <p:spPr>
          <a:xfrm>
            <a:off x="6003045" y="4770437"/>
            <a:ext cx="434340" cy="661035"/>
          </a:xfrm>
          <a:prstGeom prst="rect">
            <a:avLst/>
          </a:prstGeom>
        </p:spPr>
        <p:txBody>
          <a:bodyPr wrap="square" lIns="0" tIns="26034" rIns="0" bIns="0" rtlCol="0" vert="vert">
            <a:spAutoFit/>
          </a:bodyPr>
          <a:lstStyle/>
          <a:p>
            <a:pPr algn="ctr" marL="12700" marR="5080">
              <a:lnSpc>
                <a:spcPts val="1000"/>
              </a:lnSpc>
              <a:spcBef>
                <a:spcPts val="204"/>
              </a:spcBef>
            </a:pPr>
            <a:r>
              <a:rPr dirty="0" sz="1000" b="1">
                <a:solidFill>
                  <a:srgbClr val="000033"/>
                </a:solidFill>
                <a:latin typeface="Arial"/>
                <a:cs typeface="Arial"/>
              </a:rPr>
              <a:t>Processes  </a:t>
            </a:r>
            <a:r>
              <a:rPr dirty="0" sz="1000" b="1">
                <a:solidFill>
                  <a:srgbClr val="000033"/>
                </a:solidFill>
                <a:latin typeface="Arial"/>
                <a:cs typeface="Arial"/>
              </a:rPr>
              <a:t>&amp;</a:t>
            </a:r>
            <a:endParaRPr sz="1000">
              <a:latin typeface="Arial"/>
              <a:cs typeface="Arial"/>
            </a:endParaRPr>
          </a:p>
          <a:p>
            <a:pPr algn="ctr" marL="10795">
              <a:lnSpc>
                <a:spcPts val="1100"/>
              </a:lnSpc>
            </a:pPr>
            <a:r>
              <a:rPr dirty="0" sz="1000" b="1">
                <a:solidFill>
                  <a:srgbClr val="000033"/>
                </a:solidFill>
                <a:latin typeface="Arial"/>
                <a:cs typeface="Arial"/>
              </a:rPr>
              <a:t>Threads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207" name="object 207"/>
          <p:cNvGrpSpPr/>
          <p:nvPr/>
        </p:nvGrpSpPr>
        <p:grpSpPr>
          <a:xfrm>
            <a:off x="7232648" y="4489450"/>
            <a:ext cx="698500" cy="1238250"/>
            <a:chOff x="7232648" y="4489450"/>
            <a:chExt cx="698500" cy="1238250"/>
          </a:xfrm>
        </p:grpSpPr>
        <p:sp>
          <p:nvSpPr>
            <p:cNvPr id="208" name="object 208"/>
            <p:cNvSpPr/>
            <p:nvPr/>
          </p:nvSpPr>
          <p:spPr>
            <a:xfrm>
              <a:off x="7238998" y="4495799"/>
              <a:ext cx="685800" cy="1225550"/>
            </a:xfrm>
            <a:custGeom>
              <a:avLst/>
              <a:gdLst/>
              <a:ahLst/>
              <a:cxnLst/>
              <a:rect l="l" t="t" r="r" b="b"/>
              <a:pathLst>
                <a:path w="685800" h="1225550">
                  <a:moveTo>
                    <a:pt x="685800" y="0"/>
                  </a:moveTo>
                  <a:lnTo>
                    <a:pt x="0" y="0"/>
                  </a:lnTo>
                  <a:lnTo>
                    <a:pt x="0" y="1225549"/>
                  </a:lnTo>
                  <a:lnTo>
                    <a:pt x="685800" y="1225549"/>
                  </a:lnTo>
                  <a:lnTo>
                    <a:pt x="685800" y="0"/>
                  </a:lnTo>
                  <a:close/>
                </a:path>
              </a:pathLst>
            </a:custGeom>
            <a:solidFill>
              <a:srgbClr val="76D6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9" name="object 209"/>
            <p:cNvSpPr/>
            <p:nvPr/>
          </p:nvSpPr>
          <p:spPr>
            <a:xfrm>
              <a:off x="7238998" y="4495800"/>
              <a:ext cx="685800" cy="1225550"/>
            </a:xfrm>
            <a:custGeom>
              <a:avLst/>
              <a:gdLst/>
              <a:ahLst/>
              <a:cxnLst/>
              <a:rect l="l" t="t" r="r" b="b"/>
              <a:pathLst>
                <a:path w="685800" h="1225550">
                  <a:moveTo>
                    <a:pt x="0" y="0"/>
                  </a:moveTo>
                  <a:lnTo>
                    <a:pt x="685799" y="0"/>
                  </a:lnTo>
                  <a:lnTo>
                    <a:pt x="685799" y="1225549"/>
                  </a:lnTo>
                  <a:lnTo>
                    <a:pt x="0" y="1225549"/>
                  </a:lnTo>
                  <a:lnTo>
                    <a:pt x="0" y="0"/>
                  </a:lnTo>
                  <a:close/>
                </a:path>
              </a:pathLst>
            </a:custGeom>
            <a:ln w="12699">
              <a:solidFill>
                <a:srgbClr val="FFA9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10" name="object 210"/>
          <p:cNvSpPr txBox="1"/>
          <p:nvPr/>
        </p:nvSpPr>
        <p:spPr>
          <a:xfrm>
            <a:off x="7374645" y="4783137"/>
            <a:ext cx="434340" cy="654050"/>
          </a:xfrm>
          <a:prstGeom prst="rect">
            <a:avLst/>
          </a:prstGeom>
        </p:spPr>
        <p:txBody>
          <a:bodyPr wrap="square" lIns="0" tIns="19685" rIns="0" bIns="0" rtlCol="0" vert="vert">
            <a:spAutoFit/>
          </a:bodyPr>
          <a:lstStyle/>
          <a:p>
            <a:pPr algn="ctr" marL="12065" marR="5080" indent="8255">
              <a:lnSpc>
                <a:spcPct val="87500"/>
              </a:lnSpc>
              <a:spcBef>
                <a:spcPts val="155"/>
              </a:spcBef>
            </a:pPr>
            <a:r>
              <a:rPr dirty="0" sz="1000" b="1">
                <a:solidFill>
                  <a:srgbClr val="000033"/>
                </a:solidFill>
                <a:latin typeface="Arial"/>
                <a:cs typeface="Arial"/>
              </a:rPr>
              <a:t>Local </a:t>
            </a:r>
            <a:r>
              <a:rPr dirty="0" sz="1000" spc="5" b="1">
                <a:solidFill>
                  <a:srgbClr val="000033"/>
                </a:solidFill>
                <a:latin typeface="Arial"/>
                <a:cs typeface="Arial"/>
              </a:rPr>
              <a:t> </a:t>
            </a:r>
            <a:r>
              <a:rPr dirty="0" sz="1000" b="1">
                <a:solidFill>
                  <a:srgbClr val="000033"/>
                </a:solidFill>
                <a:latin typeface="Arial"/>
                <a:cs typeface="Arial"/>
              </a:rPr>
              <a:t>Procedure  </a:t>
            </a:r>
            <a:r>
              <a:rPr dirty="0" sz="1000" spc="-5" b="1">
                <a:solidFill>
                  <a:srgbClr val="000033"/>
                </a:solidFill>
                <a:latin typeface="Arial"/>
                <a:cs typeface="Arial"/>
              </a:rPr>
              <a:t>Call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211" name="object 211"/>
          <p:cNvGrpSpPr/>
          <p:nvPr/>
        </p:nvGrpSpPr>
        <p:grpSpPr>
          <a:xfrm>
            <a:off x="8070848" y="5022850"/>
            <a:ext cx="927100" cy="1308100"/>
            <a:chOff x="8070848" y="5022850"/>
            <a:chExt cx="927100" cy="1308100"/>
          </a:xfrm>
        </p:grpSpPr>
        <p:sp>
          <p:nvSpPr>
            <p:cNvPr id="212" name="object 212"/>
            <p:cNvSpPr/>
            <p:nvPr/>
          </p:nvSpPr>
          <p:spPr>
            <a:xfrm>
              <a:off x="8077198" y="5029199"/>
              <a:ext cx="914400" cy="1295400"/>
            </a:xfrm>
            <a:custGeom>
              <a:avLst/>
              <a:gdLst/>
              <a:ahLst/>
              <a:cxnLst/>
              <a:rect l="l" t="t" r="r" b="b"/>
              <a:pathLst>
                <a:path w="914400" h="1295400">
                  <a:moveTo>
                    <a:pt x="914400" y="0"/>
                  </a:moveTo>
                  <a:lnTo>
                    <a:pt x="0" y="0"/>
                  </a:lnTo>
                  <a:lnTo>
                    <a:pt x="0" y="1295400"/>
                  </a:lnTo>
                  <a:lnTo>
                    <a:pt x="914400" y="1295400"/>
                  </a:lnTo>
                  <a:lnTo>
                    <a:pt x="914400" y="0"/>
                  </a:lnTo>
                  <a:close/>
                </a:path>
              </a:pathLst>
            </a:custGeom>
            <a:solidFill>
              <a:srgbClr val="FFA9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3" name="object 213"/>
            <p:cNvSpPr/>
            <p:nvPr/>
          </p:nvSpPr>
          <p:spPr>
            <a:xfrm>
              <a:off x="8077198" y="5029200"/>
              <a:ext cx="914400" cy="1295400"/>
            </a:xfrm>
            <a:custGeom>
              <a:avLst/>
              <a:gdLst/>
              <a:ahLst/>
              <a:cxnLst/>
              <a:rect l="l" t="t" r="r" b="b"/>
              <a:pathLst>
                <a:path w="914400" h="1295400">
                  <a:moveTo>
                    <a:pt x="0" y="0"/>
                  </a:moveTo>
                  <a:lnTo>
                    <a:pt x="914399" y="0"/>
                  </a:lnTo>
                  <a:lnTo>
                    <a:pt x="914399" y="1295399"/>
                  </a:lnTo>
                  <a:lnTo>
                    <a:pt x="0" y="1295399"/>
                  </a:lnTo>
                  <a:lnTo>
                    <a:pt x="0" y="0"/>
                  </a:lnTo>
                  <a:close/>
                </a:path>
              </a:pathLst>
            </a:custGeom>
            <a:ln w="126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14" name="object 214"/>
          <p:cNvSpPr txBox="1"/>
          <p:nvPr/>
        </p:nvSpPr>
        <p:spPr>
          <a:xfrm>
            <a:off x="8269289" y="5095240"/>
            <a:ext cx="576580" cy="304800"/>
          </a:xfrm>
          <a:prstGeom prst="rect">
            <a:avLst/>
          </a:prstGeom>
        </p:spPr>
        <p:txBody>
          <a:bodyPr wrap="square" lIns="0" tIns="38100" rIns="0" bIns="0" rtlCol="0" vert="horz">
            <a:spAutoFit/>
          </a:bodyPr>
          <a:lstStyle/>
          <a:p>
            <a:pPr marL="12700" marR="5080">
              <a:lnSpc>
                <a:spcPts val="1000"/>
              </a:lnSpc>
              <a:spcBef>
                <a:spcPts val="300"/>
              </a:spcBef>
            </a:pPr>
            <a:r>
              <a:rPr dirty="0" sz="1000" b="1">
                <a:solidFill>
                  <a:srgbClr val="000033"/>
                </a:solidFill>
                <a:latin typeface="Arial"/>
                <a:cs typeface="Arial"/>
              </a:rPr>
              <a:t>Graphics  </a:t>
            </a:r>
            <a:r>
              <a:rPr dirty="0" sz="1000" spc="-5" b="1">
                <a:solidFill>
                  <a:srgbClr val="000033"/>
                </a:solidFill>
                <a:latin typeface="Arial"/>
                <a:cs typeface="Arial"/>
              </a:rPr>
              <a:t>Drivers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215" name="object 215"/>
          <p:cNvGrpSpPr/>
          <p:nvPr/>
        </p:nvGrpSpPr>
        <p:grpSpPr>
          <a:xfrm>
            <a:off x="831849" y="5708650"/>
            <a:ext cx="7937500" cy="622300"/>
            <a:chOff x="831849" y="5708650"/>
            <a:chExt cx="7937500" cy="622300"/>
          </a:xfrm>
        </p:grpSpPr>
        <p:sp>
          <p:nvSpPr>
            <p:cNvPr id="216" name="object 216"/>
            <p:cNvSpPr/>
            <p:nvPr/>
          </p:nvSpPr>
          <p:spPr>
            <a:xfrm>
              <a:off x="1123949" y="5714999"/>
              <a:ext cx="7410450" cy="304800"/>
            </a:xfrm>
            <a:custGeom>
              <a:avLst/>
              <a:gdLst/>
              <a:ahLst/>
              <a:cxnLst/>
              <a:rect l="l" t="t" r="r" b="b"/>
              <a:pathLst>
                <a:path w="7410450" h="304800">
                  <a:moveTo>
                    <a:pt x="7410448" y="0"/>
                  </a:moveTo>
                  <a:lnTo>
                    <a:pt x="0" y="0"/>
                  </a:lnTo>
                  <a:lnTo>
                    <a:pt x="0" y="304799"/>
                  </a:lnTo>
                  <a:lnTo>
                    <a:pt x="7410448" y="304799"/>
                  </a:lnTo>
                  <a:lnTo>
                    <a:pt x="7410448" y="0"/>
                  </a:lnTo>
                  <a:close/>
                </a:path>
              </a:pathLst>
            </a:custGeom>
            <a:solidFill>
              <a:srgbClr val="F9CA7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7" name="object 217"/>
            <p:cNvSpPr/>
            <p:nvPr/>
          </p:nvSpPr>
          <p:spPr>
            <a:xfrm>
              <a:off x="1123949" y="5715000"/>
              <a:ext cx="7410450" cy="304800"/>
            </a:xfrm>
            <a:custGeom>
              <a:avLst/>
              <a:gdLst/>
              <a:ahLst/>
              <a:cxnLst/>
              <a:rect l="l" t="t" r="r" b="b"/>
              <a:pathLst>
                <a:path w="7410450" h="304800">
                  <a:moveTo>
                    <a:pt x="0" y="0"/>
                  </a:moveTo>
                  <a:lnTo>
                    <a:pt x="7410448" y="0"/>
                  </a:lnTo>
                  <a:lnTo>
                    <a:pt x="7410448" y="304799"/>
                  </a:lnTo>
                  <a:lnTo>
                    <a:pt x="0" y="304799"/>
                  </a:lnTo>
                  <a:lnTo>
                    <a:pt x="0" y="0"/>
                  </a:lnTo>
                  <a:close/>
                </a:path>
              </a:pathLst>
            </a:custGeom>
            <a:ln w="126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8" name="object 218"/>
            <p:cNvSpPr/>
            <p:nvPr/>
          </p:nvSpPr>
          <p:spPr>
            <a:xfrm>
              <a:off x="838199" y="6019800"/>
              <a:ext cx="7924800" cy="304800"/>
            </a:xfrm>
            <a:custGeom>
              <a:avLst/>
              <a:gdLst/>
              <a:ahLst/>
              <a:cxnLst/>
              <a:rect l="l" t="t" r="r" b="b"/>
              <a:pathLst>
                <a:path w="7924800" h="304800">
                  <a:moveTo>
                    <a:pt x="7924798" y="0"/>
                  </a:moveTo>
                  <a:lnTo>
                    <a:pt x="0" y="0"/>
                  </a:lnTo>
                  <a:lnTo>
                    <a:pt x="0" y="304799"/>
                  </a:lnTo>
                  <a:lnTo>
                    <a:pt x="7924798" y="304799"/>
                  </a:lnTo>
                  <a:lnTo>
                    <a:pt x="7924798" y="0"/>
                  </a:lnTo>
                  <a:close/>
                </a:path>
              </a:pathLst>
            </a:custGeom>
            <a:solidFill>
              <a:srgbClr val="D783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9" name="object 219"/>
            <p:cNvSpPr/>
            <p:nvPr/>
          </p:nvSpPr>
          <p:spPr>
            <a:xfrm>
              <a:off x="838199" y="6019800"/>
              <a:ext cx="7924800" cy="304800"/>
            </a:xfrm>
            <a:custGeom>
              <a:avLst/>
              <a:gdLst/>
              <a:ahLst/>
              <a:cxnLst/>
              <a:rect l="l" t="t" r="r" b="b"/>
              <a:pathLst>
                <a:path w="7924800" h="304800">
                  <a:moveTo>
                    <a:pt x="0" y="0"/>
                  </a:moveTo>
                  <a:lnTo>
                    <a:pt x="7924797" y="0"/>
                  </a:lnTo>
                  <a:lnTo>
                    <a:pt x="7924797" y="304799"/>
                  </a:lnTo>
                  <a:lnTo>
                    <a:pt x="0" y="304799"/>
                  </a:lnTo>
                  <a:lnTo>
                    <a:pt x="0" y="0"/>
                  </a:lnTo>
                  <a:close/>
                </a:path>
              </a:pathLst>
            </a:custGeom>
            <a:ln w="126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20" name="object 220"/>
          <p:cNvSpPr txBox="1"/>
          <p:nvPr/>
        </p:nvSpPr>
        <p:spPr>
          <a:xfrm>
            <a:off x="3749673" y="5778500"/>
            <a:ext cx="2096135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64769">
              <a:lnSpc>
                <a:spcPct val="100000"/>
              </a:lnSpc>
              <a:spcBef>
                <a:spcPts val="100"/>
              </a:spcBef>
            </a:pPr>
            <a:r>
              <a:rPr dirty="0" sz="1000" spc="-5" b="1">
                <a:solidFill>
                  <a:srgbClr val="000033"/>
                </a:solidFill>
                <a:latin typeface="Arial"/>
                <a:cs typeface="Arial"/>
              </a:rPr>
              <a:t>Kernel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000" b="1">
                <a:solidFill>
                  <a:srgbClr val="000033"/>
                </a:solidFill>
                <a:latin typeface="Arial"/>
                <a:cs typeface="Arial"/>
              </a:rPr>
              <a:t>Hardware</a:t>
            </a:r>
            <a:r>
              <a:rPr dirty="0" sz="1000" spc="-55" b="1">
                <a:solidFill>
                  <a:srgbClr val="000033"/>
                </a:solidFill>
                <a:latin typeface="Arial"/>
                <a:cs typeface="Arial"/>
              </a:rPr>
              <a:t> </a:t>
            </a:r>
            <a:r>
              <a:rPr dirty="0" sz="1000" spc="-5" b="1">
                <a:solidFill>
                  <a:srgbClr val="000033"/>
                </a:solidFill>
                <a:latin typeface="Arial"/>
                <a:cs typeface="Arial"/>
              </a:rPr>
              <a:t>Abstraction</a:t>
            </a:r>
            <a:r>
              <a:rPr dirty="0" sz="1000" spc="-20" b="1">
                <a:solidFill>
                  <a:srgbClr val="000033"/>
                </a:solidFill>
                <a:latin typeface="Arial"/>
                <a:cs typeface="Arial"/>
              </a:rPr>
              <a:t> </a:t>
            </a:r>
            <a:r>
              <a:rPr dirty="0" sz="1000" b="1">
                <a:solidFill>
                  <a:srgbClr val="000033"/>
                </a:solidFill>
                <a:latin typeface="Arial"/>
                <a:cs typeface="Arial"/>
              </a:rPr>
              <a:t>Layer</a:t>
            </a:r>
            <a:r>
              <a:rPr dirty="0" sz="1000" spc="-15" b="1">
                <a:solidFill>
                  <a:srgbClr val="000033"/>
                </a:solidFill>
                <a:latin typeface="Arial"/>
                <a:cs typeface="Arial"/>
              </a:rPr>
              <a:t> </a:t>
            </a:r>
            <a:r>
              <a:rPr dirty="0" sz="1000" b="1">
                <a:solidFill>
                  <a:srgbClr val="000033"/>
                </a:solidFill>
                <a:latin typeface="Arial"/>
                <a:cs typeface="Arial"/>
              </a:rPr>
              <a:t>(HAL)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221" name="object 221"/>
          <p:cNvGrpSpPr/>
          <p:nvPr/>
        </p:nvGrpSpPr>
        <p:grpSpPr>
          <a:xfrm>
            <a:off x="831849" y="2500312"/>
            <a:ext cx="7099300" cy="2002155"/>
            <a:chOff x="831849" y="2500312"/>
            <a:chExt cx="7099300" cy="2002155"/>
          </a:xfrm>
        </p:grpSpPr>
        <p:sp>
          <p:nvSpPr>
            <p:cNvPr id="222" name="object 222"/>
            <p:cNvSpPr/>
            <p:nvPr/>
          </p:nvSpPr>
          <p:spPr>
            <a:xfrm>
              <a:off x="990598" y="3657599"/>
              <a:ext cx="0" cy="485775"/>
            </a:xfrm>
            <a:custGeom>
              <a:avLst/>
              <a:gdLst/>
              <a:ahLst/>
              <a:cxnLst/>
              <a:rect l="l" t="t" r="r" b="b"/>
              <a:pathLst>
                <a:path w="0" h="485775">
                  <a:moveTo>
                    <a:pt x="0" y="0"/>
                  </a:moveTo>
                  <a:lnTo>
                    <a:pt x="0" y="485774"/>
                  </a:lnTo>
                </a:path>
              </a:pathLst>
            </a:custGeom>
            <a:ln w="2857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3" name="object 223"/>
            <p:cNvSpPr/>
            <p:nvPr/>
          </p:nvSpPr>
          <p:spPr>
            <a:xfrm>
              <a:off x="947736" y="4048125"/>
              <a:ext cx="85725" cy="142875"/>
            </a:xfrm>
            <a:custGeom>
              <a:avLst/>
              <a:gdLst/>
              <a:ahLst/>
              <a:cxnLst/>
              <a:rect l="l" t="t" r="r" b="b"/>
              <a:pathLst>
                <a:path w="85725" h="142875">
                  <a:moveTo>
                    <a:pt x="85725" y="0"/>
                  </a:moveTo>
                  <a:lnTo>
                    <a:pt x="42862" y="57150"/>
                  </a:lnTo>
                  <a:lnTo>
                    <a:pt x="0" y="0"/>
                  </a:lnTo>
                  <a:lnTo>
                    <a:pt x="42862" y="142875"/>
                  </a:lnTo>
                  <a:lnTo>
                    <a:pt x="8572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4" name="object 224"/>
            <p:cNvSpPr/>
            <p:nvPr/>
          </p:nvSpPr>
          <p:spPr>
            <a:xfrm>
              <a:off x="2209798" y="2514600"/>
              <a:ext cx="0" cy="561975"/>
            </a:xfrm>
            <a:custGeom>
              <a:avLst/>
              <a:gdLst/>
              <a:ahLst/>
              <a:cxnLst/>
              <a:rect l="l" t="t" r="r" b="b"/>
              <a:pathLst>
                <a:path w="0" h="561975">
                  <a:moveTo>
                    <a:pt x="0" y="0"/>
                  </a:moveTo>
                  <a:lnTo>
                    <a:pt x="0" y="561974"/>
                  </a:lnTo>
                </a:path>
              </a:pathLst>
            </a:custGeom>
            <a:ln w="2857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5" name="object 225"/>
            <p:cNvSpPr/>
            <p:nvPr/>
          </p:nvSpPr>
          <p:spPr>
            <a:xfrm>
              <a:off x="2166936" y="2981324"/>
              <a:ext cx="85725" cy="142875"/>
            </a:xfrm>
            <a:custGeom>
              <a:avLst/>
              <a:gdLst/>
              <a:ahLst/>
              <a:cxnLst/>
              <a:rect l="l" t="t" r="r" b="b"/>
              <a:pathLst>
                <a:path w="85725" h="142875">
                  <a:moveTo>
                    <a:pt x="85725" y="0"/>
                  </a:moveTo>
                  <a:lnTo>
                    <a:pt x="42862" y="57150"/>
                  </a:lnTo>
                  <a:lnTo>
                    <a:pt x="0" y="0"/>
                  </a:lnTo>
                  <a:lnTo>
                    <a:pt x="42862" y="142875"/>
                  </a:lnTo>
                  <a:lnTo>
                    <a:pt x="8572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6" name="object 226"/>
            <p:cNvSpPr/>
            <p:nvPr/>
          </p:nvSpPr>
          <p:spPr>
            <a:xfrm>
              <a:off x="2209799" y="3429000"/>
              <a:ext cx="0" cy="409575"/>
            </a:xfrm>
            <a:custGeom>
              <a:avLst/>
              <a:gdLst/>
              <a:ahLst/>
              <a:cxnLst/>
              <a:rect l="l" t="t" r="r" b="b"/>
              <a:pathLst>
                <a:path w="0" h="409575">
                  <a:moveTo>
                    <a:pt x="0" y="0"/>
                  </a:moveTo>
                  <a:lnTo>
                    <a:pt x="0" y="409574"/>
                  </a:lnTo>
                </a:path>
              </a:pathLst>
            </a:custGeom>
            <a:ln w="2857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7" name="object 227"/>
            <p:cNvSpPr/>
            <p:nvPr/>
          </p:nvSpPr>
          <p:spPr>
            <a:xfrm>
              <a:off x="2166937" y="3743325"/>
              <a:ext cx="85725" cy="142875"/>
            </a:xfrm>
            <a:custGeom>
              <a:avLst/>
              <a:gdLst/>
              <a:ahLst/>
              <a:cxnLst/>
              <a:rect l="l" t="t" r="r" b="b"/>
              <a:pathLst>
                <a:path w="85725" h="142875">
                  <a:moveTo>
                    <a:pt x="85725" y="0"/>
                  </a:moveTo>
                  <a:lnTo>
                    <a:pt x="42862" y="57150"/>
                  </a:lnTo>
                  <a:lnTo>
                    <a:pt x="0" y="0"/>
                  </a:lnTo>
                  <a:lnTo>
                    <a:pt x="42862" y="142875"/>
                  </a:lnTo>
                  <a:lnTo>
                    <a:pt x="8572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8" name="object 228"/>
            <p:cNvSpPr/>
            <p:nvPr/>
          </p:nvSpPr>
          <p:spPr>
            <a:xfrm>
              <a:off x="838199" y="4191000"/>
              <a:ext cx="7086600" cy="304800"/>
            </a:xfrm>
            <a:custGeom>
              <a:avLst/>
              <a:gdLst/>
              <a:ahLst/>
              <a:cxnLst/>
              <a:rect l="l" t="t" r="r" b="b"/>
              <a:pathLst>
                <a:path w="7086600" h="304800">
                  <a:moveTo>
                    <a:pt x="7086598" y="0"/>
                  </a:moveTo>
                  <a:lnTo>
                    <a:pt x="0" y="0"/>
                  </a:lnTo>
                  <a:lnTo>
                    <a:pt x="0" y="304800"/>
                  </a:lnTo>
                  <a:lnTo>
                    <a:pt x="7086598" y="304800"/>
                  </a:lnTo>
                  <a:lnTo>
                    <a:pt x="7086598" y="0"/>
                  </a:lnTo>
                  <a:close/>
                </a:path>
              </a:pathLst>
            </a:custGeom>
            <a:solidFill>
              <a:srgbClr val="76D6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9" name="object 229"/>
            <p:cNvSpPr/>
            <p:nvPr/>
          </p:nvSpPr>
          <p:spPr>
            <a:xfrm>
              <a:off x="838199" y="4191000"/>
              <a:ext cx="7086600" cy="304800"/>
            </a:xfrm>
            <a:custGeom>
              <a:avLst/>
              <a:gdLst/>
              <a:ahLst/>
              <a:cxnLst/>
              <a:rect l="l" t="t" r="r" b="b"/>
              <a:pathLst>
                <a:path w="7086600" h="304800">
                  <a:moveTo>
                    <a:pt x="0" y="0"/>
                  </a:moveTo>
                  <a:lnTo>
                    <a:pt x="7086598" y="0"/>
                  </a:lnTo>
                  <a:lnTo>
                    <a:pt x="7086598" y="304799"/>
                  </a:lnTo>
                  <a:lnTo>
                    <a:pt x="0" y="304799"/>
                  </a:lnTo>
                  <a:lnTo>
                    <a:pt x="0" y="0"/>
                  </a:lnTo>
                  <a:close/>
                </a:path>
              </a:pathLst>
            </a:custGeom>
            <a:ln w="12699">
              <a:solidFill>
                <a:srgbClr val="FFA9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30" name="object 230"/>
          <p:cNvSpPr txBox="1"/>
          <p:nvPr/>
        </p:nvSpPr>
        <p:spPr>
          <a:xfrm>
            <a:off x="3381375" y="4254500"/>
            <a:ext cx="1995170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b="1">
                <a:solidFill>
                  <a:srgbClr val="000033"/>
                </a:solidFill>
                <a:latin typeface="Arial"/>
                <a:cs typeface="Arial"/>
              </a:rPr>
              <a:t>(kernel</a:t>
            </a:r>
            <a:r>
              <a:rPr dirty="0" sz="1000" spc="-35" b="1">
                <a:solidFill>
                  <a:srgbClr val="000033"/>
                </a:solidFill>
                <a:latin typeface="Arial"/>
                <a:cs typeface="Arial"/>
              </a:rPr>
              <a:t> </a:t>
            </a:r>
            <a:r>
              <a:rPr dirty="0" sz="1000" b="1">
                <a:solidFill>
                  <a:srgbClr val="000033"/>
                </a:solidFill>
                <a:latin typeface="Arial"/>
                <a:cs typeface="Arial"/>
              </a:rPr>
              <a:t>mode</a:t>
            </a:r>
            <a:r>
              <a:rPr dirty="0" sz="1000" spc="-30" b="1">
                <a:solidFill>
                  <a:srgbClr val="000033"/>
                </a:solidFill>
                <a:latin typeface="Arial"/>
                <a:cs typeface="Arial"/>
              </a:rPr>
              <a:t> </a:t>
            </a:r>
            <a:r>
              <a:rPr dirty="0" sz="1000" b="1">
                <a:solidFill>
                  <a:srgbClr val="000033"/>
                </a:solidFill>
                <a:latin typeface="Arial"/>
                <a:cs typeface="Arial"/>
              </a:rPr>
              <a:t>callable</a:t>
            </a:r>
            <a:r>
              <a:rPr dirty="0" sz="1000" spc="-30" b="1">
                <a:solidFill>
                  <a:srgbClr val="000033"/>
                </a:solidFill>
                <a:latin typeface="Arial"/>
                <a:cs typeface="Arial"/>
              </a:rPr>
              <a:t> </a:t>
            </a:r>
            <a:r>
              <a:rPr dirty="0" sz="1000" b="1">
                <a:solidFill>
                  <a:srgbClr val="000033"/>
                </a:solidFill>
                <a:latin typeface="Arial"/>
                <a:cs typeface="Arial"/>
              </a:rPr>
              <a:t>interfaces)</a:t>
            </a:r>
            <a:endParaRPr sz="1000">
              <a:latin typeface="Arial"/>
              <a:cs typeface="Arial"/>
            </a:endParaRPr>
          </a:p>
        </p:txBody>
      </p:sp>
      <p:pic>
        <p:nvPicPr>
          <p:cNvPr id="231" name="object 23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032" y="83126"/>
            <a:ext cx="4534592" cy="689956"/>
          </a:xfrm>
          <a:prstGeom prst="rect">
            <a:avLst/>
          </a:prstGeom>
        </p:spPr>
      </p:pic>
      <p:sp>
        <p:nvSpPr>
          <p:cNvPr id="232" name="object 232"/>
          <p:cNvSpPr txBox="1">
            <a:spLocks noGrp="1"/>
          </p:cNvSpPr>
          <p:nvPr>
            <p:ph type="title"/>
          </p:nvPr>
        </p:nvSpPr>
        <p:spPr>
          <a:xfrm>
            <a:off x="78739" y="109220"/>
            <a:ext cx="4446905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5"/>
              <a:t>Windows</a:t>
            </a:r>
            <a:r>
              <a:rPr dirty="0" sz="3600" spc="-25"/>
              <a:t> </a:t>
            </a:r>
            <a:r>
              <a:rPr dirty="0" sz="3600" spc="-5"/>
              <a:t>Architecture</a:t>
            </a:r>
            <a:endParaRPr sz="3600"/>
          </a:p>
        </p:txBody>
      </p:sp>
      <p:grpSp>
        <p:nvGrpSpPr>
          <p:cNvPr id="233" name="object 233"/>
          <p:cNvGrpSpPr/>
          <p:nvPr/>
        </p:nvGrpSpPr>
        <p:grpSpPr>
          <a:xfrm>
            <a:off x="6546848" y="4489450"/>
            <a:ext cx="698500" cy="1231900"/>
            <a:chOff x="6546848" y="4489450"/>
            <a:chExt cx="698500" cy="1231900"/>
          </a:xfrm>
        </p:grpSpPr>
        <p:sp>
          <p:nvSpPr>
            <p:cNvPr id="234" name="object 234"/>
            <p:cNvSpPr/>
            <p:nvPr/>
          </p:nvSpPr>
          <p:spPr>
            <a:xfrm>
              <a:off x="6553198" y="4495799"/>
              <a:ext cx="685800" cy="1219200"/>
            </a:xfrm>
            <a:custGeom>
              <a:avLst/>
              <a:gdLst/>
              <a:ahLst/>
              <a:cxnLst/>
              <a:rect l="l" t="t" r="r" b="b"/>
              <a:pathLst>
                <a:path w="685800" h="1219200">
                  <a:moveTo>
                    <a:pt x="685800" y="0"/>
                  </a:moveTo>
                  <a:lnTo>
                    <a:pt x="0" y="0"/>
                  </a:lnTo>
                  <a:lnTo>
                    <a:pt x="0" y="1219199"/>
                  </a:lnTo>
                  <a:lnTo>
                    <a:pt x="685800" y="1219199"/>
                  </a:lnTo>
                  <a:lnTo>
                    <a:pt x="685800" y="0"/>
                  </a:lnTo>
                  <a:close/>
                </a:path>
              </a:pathLst>
            </a:custGeom>
            <a:solidFill>
              <a:srgbClr val="76D6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5" name="object 235"/>
            <p:cNvSpPr/>
            <p:nvPr/>
          </p:nvSpPr>
          <p:spPr>
            <a:xfrm>
              <a:off x="6553198" y="4495800"/>
              <a:ext cx="685800" cy="1219200"/>
            </a:xfrm>
            <a:custGeom>
              <a:avLst/>
              <a:gdLst/>
              <a:ahLst/>
              <a:cxnLst/>
              <a:rect l="l" t="t" r="r" b="b"/>
              <a:pathLst>
                <a:path w="685800" h="1219200">
                  <a:moveTo>
                    <a:pt x="0" y="0"/>
                  </a:moveTo>
                  <a:lnTo>
                    <a:pt x="685799" y="0"/>
                  </a:lnTo>
                  <a:lnTo>
                    <a:pt x="685799" y="1219199"/>
                  </a:lnTo>
                  <a:lnTo>
                    <a:pt x="0" y="1219199"/>
                  </a:lnTo>
                  <a:lnTo>
                    <a:pt x="0" y="0"/>
                  </a:lnTo>
                  <a:close/>
                </a:path>
              </a:pathLst>
            </a:custGeom>
            <a:ln w="12699">
              <a:solidFill>
                <a:srgbClr val="FFA9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36" name="object 236"/>
          <p:cNvSpPr txBox="1"/>
          <p:nvPr/>
        </p:nvSpPr>
        <p:spPr>
          <a:xfrm>
            <a:off x="6688845" y="4770437"/>
            <a:ext cx="434340" cy="667385"/>
          </a:xfrm>
          <a:prstGeom prst="rect">
            <a:avLst/>
          </a:prstGeom>
        </p:spPr>
        <p:txBody>
          <a:bodyPr wrap="square" lIns="0" tIns="19685" rIns="0" bIns="0" rtlCol="0" vert="vert">
            <a:spAutoFit/>
          </a:bodyPr>
          <a:lstStyle/>
          <a:p>
            <a:pPr algn="ctr" marL="12700" marR="5080">
              <a:lnSpc>
                <a:spcPct val="87500"/>
              </a:lnSpc>
              <a:spcBef>
                <a:spcPts val="155"/>
              </a:spcBef>
            </a:pPr>
            <a:r>
              <a:rPr dirty="0" sz="1000" b="1">
                <a:solidFill>
                  <a:srgbClr val="000033"/>
                </a:solidFill>
                <a:latin typeface="Arial"/>
                <a:cs typeface="Arial"/>
              </a:rPr>
              <a:t>Conf</a:t>
            </a:r>
            <a:r>
              <a:rPr dirty="0" sz="1000" spc="-5" b="1">
                <a:solidFill>
                  <a:srgbClr val="000033"/>
                </a:solidFill>
                <a:latin typeface="Arial"/>
                <a:cs typeface="Arial"/>
              </a:rPr>
              <a:t>i</a:t>
            </a:r>
            <a:r>
              <a:rPr dirty="0" sz="1000" b="1">
                <a:solidFill>
                  <a:srgbClr val="000033"/>
                </a:solidFill>
                <a:latin typeface="Arial"/>
                <a:cs typeface="Arial"/>
              </a:rPr>
              <a:t>gura</a:t>
            </a:r>
            <a:r>
              <a:rPr dirty="0" sz="1000" b="1">
                <a:solidFill>
                  <a:srgbClr val="000642"/>
                </a:solidFill>
                <a:latin typeface="Arial"/>
                <a:cs typeface="Arial"/>
              </a:rPr>
              <a:t>-  </a:t>
            </a:r>
            <a:r>
              <a:rPr dirty="0" sz="1000" spc="-5" b="1">
                <a:solidFill>
                  <a:srgbClr val="000033"/>
                </a:solidFill>
                <a:latin typeface="Arial"/>
                <a:cs typeface="Arial"/>
              </a:rPr>
              <a:t>tion Mgr </a:t>
            </a:r>
            <a:r>
              <a:rPr dirty="0" sz="1000" b="1">
                <a:solidFill>
                  <a:srgbClr val="000033"/>
                </a:solidFill>
                <a:latin typeface="Arial"/>
                <a:cs typeface="Arial"/>
              </a:rPr>
              <a:t> (registry)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237" name="object 237"/>
          <p:cNvGrpSpPr/>
          <p:nvPr/>
        </p:nvGrpSpPr>
        <p:grpSpPr>
          <a:xfrm>
            <a:off x="7589835" y="1235075"/>
            <a:ext cx="1231900" cy="624205"/>
            <a:chOff x="7589835" y="1235075"/>
            <a:chExt cx="1231900" cy="624205"/>
          </a:xfrm>
        </p:grpSpPr>
        <p:sp>
          <p:nvSpPr>
            <p:cNvPr id="238" name="object 238"/>
            <p:cNvSpPr/>
            <p:nvPr/>
          </p:nvSpPr>
          <p:spPr>
            <a:xfrm>
              <a:off x="7596186" y="1241424"/>
              <a:ext cx="1219200" cy="611505"/>
            </a:xfrm>
            <a:custGeom>
              <a:avLst/>
              <a:gdLst/>
              <a:ahLst/>
              <a:cxnLst/>
              <a:rect l="l" t="t" r="r" b="b"/>
              <a:pathLst>
                <a:path w="1219200" h="611505">
                  <a:moveTo>
                    <a:pt x="1219200" y="0"/>
                  </a:moveTo>
                  <a:lnTo>
                    <a:pt x="0" y="0"/>
                  </a:lnTo>
                  <a:lnTo>
                    <a:pt x="0" y="611188"/>
                  </a:lnTo>
                  <a:lnTo>
                    <a:pt x="1219200" y="611188"/>
                  </a:lnTo>
                  <a:lnTo>
                    <a:pt x="1219200" y="0"/>
                  </a:lnTo>
                  <a:close/>
                </a:path>
              </a:pathLst>
            </a:custGeom>
            <a:solidFill>
              <a:srgbClr val="AAB2B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9" name="object 239"/>
            <p:cNvSpPr/>
            <p:nvPr/>
          </p:nvSpPr>
          <p:spPr>
            <a:xfrm>
              <a:off x="7596185" y="1241424"/>
              <a:ext cx="1219200" cy="611505"/>
            </a:xfrm>
            <a:custGeom>
              <a:avLst/>
              <a:gdLst/>
              <a:ahLst/>
              <a:cxnLst/>
              <a:rect l="l" t="t" r="r" b="b"/>
              <a:pathLst>
                <a:path w="1219200" h="611505">
                  <a:moveTo>
                    <a:pt x="0" y="0"/>
                  </a:moveTo>
                  <a:lnTo>
                    <a:pt x="1219199" y="0"/>
                  </a:lnTo>
                  <a:lnTo>
                    <a:pt x="1219199" y="611187"/>
                  </a:lnTo>
                  <a:lnTo>
                    <a:pt x="0" y="611187"/>
                  </a:lnTo>
                  <a:lnTo>
                    <a:pt x="0" y="0"/>
                  </a:lnTo>
                  <a:close/>
                </a:path>
              </a:pathLst>
            </a:custGeom>
            <a:ln w="126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40" name="object 240"/>
          <p:cNvSpPr txBox="1"/>
          <p:nvPr/>
        </p:nvSpPr>
        <p:spPr>
          <a:xfrm>
            <a:off x="7916860" y="1458119"/>
            <a:ext cx="582295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-10" b="1">
                <a:solidFill>
                  <a:srgbClr val="000033"/>
                </a:solidFill>
                <a:latin typeface="Arial"/>
                <a:cs typeface="Arial"/>
              </a:rPr>
              <a:t>W</a:t>
            </a:r>
            <a:r>
              <a:rPr dirty="0" sz="1000" b="1">
                <a:solidFill>
                  <a:srgbClr val="000033"/>
                </a:solidFill>
                <a:latin typeface="Arial"/>
                <a:cs typeface="Arial"/>
              </a:rPr>
              <a:t>indows</a:t>
            </a:r>
            <a:endParaRPr sz="1000">
              <a:latin typeface="Arial"/>
              <a:cs typeface="Arial"/>
            </a:endParaRPr>
          </a:p>
        </p:txBody>
      </p:sp>
      <p:sp>
        <p:nvSpPr>
          <p:cNvPr id="241" name="object 241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dirty="0"/>
              <a:t>32</a:t>
            </a:fld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78476" y="232756"/>
            <a:ext cx="4659630" cy="1371600"/>
            <a:chOff x="278476" y="232756"/>
            <a:chExt cx="4659630" cy="13716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8476" y="232756"/>
              <a:ext cx="4659283" cy="76061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8476" y="843742"/>
              <a:ext cx="2489662" cy="760614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07340" y="261620"/>
            <a:ext cx="4572000" cy="1244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tabLst>
                <a:tab pos="2865120" algn="l"/>
              </a:tabLst>
            </a:pPr>
            <a:r>
              <a:rPr dirty="0"/>
              <a:t>Background	Sys</a:t>
            </a:r>
            <a:r>
              <a:rPr dirty="0" spc="-5"/>
              <a:t>t</a:t>
            </a:r>
            <a:r>
              <a:rPr dirty="0"/>
              <a:t>em  </a:t>
            </a:r>
            <a:r>
              <a:rPr dirty="0"/>
              <a:t>Processes</a:t>
            </a:r>
          </a:p>
        </p:txBody>
      </p:sp>
      <p:grpSp>
        <p:nvGrpSpPr>
          <p:cNvPr id="6" name="object 6"/>
          <p:cNvGrpSpPr/>
          <p:nvPr/>
        </p:nvGrpSpPr>
        <p:grpSpPr>
          <a:xfrm>
            <a:off x="357447" y="1762298"/>
            <a:ext cx="8325484" cy="4439285"/>
            <a:chOff x="357447" y="1762298"/>
            <a:chExt cx="8325484" cy="4439285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7447" y="1762298"/>
              <a:ext cx="4239491" cy="615141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05840" y="2448098"/>
              <a:ext cx="282632" cy="282632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80901" y="2269374"/>
              <a:ext cx="5989320" cy="615141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05840" y="2955173"/>
              <a:ext cx="282632" cy="282632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80901" y="2776450"/>
              <a:ext cx="6163886" cy="615141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82385" y="3491345"/>
              <a:ext cx="320040" cy="320039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57447" y="3283527"/>
              <a:ext cx="3374967" cy="706581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05840" y="4073236"/>
              <a:ext cx="282632" cy="282632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80901" y="3894512"/>
              <a:ext cx="3611879" cy="615141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05840" y="4580312"/>
              <a:ext cx="282632" cy="282632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80901" y="4401589"/>
              <a:ext cx="6076603" cy="615141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05840" y="5087388"/>
              <a:ext cx="282632" cy="282632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80901" y="4908664"/>
              <a:ext cx="7701741" cy="552796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334192" y="5353396"/>
              <a:ext cx="6766559" cy="490450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334192" y="5710843"/>
              <a:ext cx="5623560" cy="490450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96240" y="1893146"/>
              <a:ext cx="260773" cy="260773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018539" y="2460752"/>
              <a:ext cx="223520" cy="223520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018539" y="2968752"/>
              <a:ext cx="223520" cy="223520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96240" y="3502490"/>
              <a:ext cx="260773" cy="260773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018539" y="4086351"/>
              <a:ext cx="223520" cy="223519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018539" y="4594352"/>
              <a:ext cx="223520" cy="223519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018539" y="5102352"/>
              <a:ext cx="223520" cy="223519"/>
            </a:xfrm>
            <a:prstGeom prst="rect">
              <a:avLst/>
            </a:prstGeom>
          </p:spPr>
        </p:pic>
      </p:grpSp>
      <p:sp>
        <p:nvSpPr>
          <p:cNvPr id="29" name="object 29"/>
          <p:cNvSpPr txBox="1"/>
          <p:nvPr/>
        </p:nvSpPr>
        <p:spPr>
          <a:xfrm>
            <a:off x="740740" y="1605449"/>
            <a:ext cx="7886700" cy="4521200"/>
          </a:xfrm>
          <a:prstGeom prst="rect">
            <a:avLst/>
          </a:prstGeom>
        </p:spPr>
        <p:txBody>
          <a:bodyPr wrap="square" lIns="0" tIns="1924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515"/>
              </a:spcBef>
            </a:pPr>
            <a:r>
              <a:rPr dirty="0" sz="2800" i="1">
                <a:solidFill>
                  <a:srgbClr val="FFFFFF"/>
                </a:solidFill>
                <a:latin typeface="Arial"/>
                <a:cs typeface="Arial"/>
              </a:rPr>
              <a:t>Core</a:t>
            </a:r>
            <a:r>
              <a:rPr dirty="0" sz="2800" spc="-25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800" spc="-5" i="1">
                <a:solidFill>
                  <a:srgbClr val="FFFFFF"/>
                </a:solidFill>
                <a:latin typeface="Arial"/>
                <a:cs typeface="Arial"/>
              </a:rPr>
              <a:t>system</a:t>
            </a:r>
            <a:r>
              <a:rPr dirty="0" sz="2800" spc="-30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800" i="1">
                <a:solidFill>
                  <a:srgbClr val="FFFFFF"/>
                </a:solidFill>
                <a:latin typeface="Arial"/>
                <a:cs typeface="Arial"/>
              </a:rPr>
              <a:t>processes,</a:t>
            </a:r>
            <a:endParaRPr sz="2800">
              <a:latin typeface="Arial"/>
              <a:cs typeface="Arial"/>
            </a:endParaRPr>
          </a:p>
          <a:p>
            <a:pPr marL="639445" marR="1545590">
              <a:lnSpc>
                <a:spcPct val="138900"/>
              </a:lnSpc>
              <a:spcBef>
                <a:spcPts val="100"/>
              </a:spcBef>
            </a:pPr>
            <a:r>
              <a:rPr dirty="0" sz="2400">
                <a:solidFill>
                  <a:srgbClr val="FFFFFF"/>
                </a:solidFill>
                <a:latin typeface="Arial MT"/>
                <a:cs typeface="Arial MT"/>
              </a:rPr>
              <a:t>logon process, </a:t>
            </a:r>
            <a:r>
              <a:rPr dirty="0" sz="2400" spc="-5">
                <a:solidFill>
                  <a:srgbClr val="FFFFFF"/>
                </a:solidFill>
                <a:latin typeface="Arial MT"/>
                <a:cs typeface="Arial MT"/>
              </a:rPr>
              <a:t>the </a:t>
            </a:r>
            <a:r>
              <a:rPr dirty="0" sz="2400">
                <a:solidFill>
                  <a:srgbClr val="FFFFFF"/>
                </a:solidFill>
                <a:latin typeface="Arial MT"/>
                <a:cs typeface="Arial MT"/>
              </a:rPr>
              <a:t>session manager, </a:t>
            </a:r>
            <a:r>
              <a:rPr dirty="0" sz="2400" spc="-5">
                <a:solidFill>
                  <a:srgbClr val="FFFFFF"/>
                </a:solidFill>
                <a:latin typeface="Arial MT"/>
                <a:cs typeface="Arial MT"/>
              </a:rPr>
              <a:t>etc. </a:t>
            </a:r>
            <a:r>
              <a:rPr dirty="0" sz="2400">
                <a:solidFill>
                  <a:srgbClr val="FFFFFF"/>
                </a:solidFill>
                <a:latin typeface="Arial MT"/>
                <a:cs typeface="Arial MT"/>
              </a:rPr>
              <a:t> not</a:t>
            </a:r>
            <a:r>
              <a:rPr dirty="0" sz="24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Arial MT"/>
                <a:cs typeface="Arial MT"/>
              </a:rPr>
              <a:t>started </a:t>
            </a:r>
            <a:r>
              <a:rPr dirty="0" sz="2400">
                <a:solidFill>
                  <a:srgbClr val="FFFFFF"/>
                </a:solidFill>
                <a:latin typeface="Arial MT"/>
                <a:cs typeface="Arial MT"/>
              </a:rPr>
              <a:t>by</a:t>
            </a:r>
            <a:r>
              <a:rPr dirty="0" sz="24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Arial MT"/>
                <a:cs typeface="Arial MT"/>
              </a:rPr>
              <a:t>the </a:t>
            </a:r>
            <a:r>
              <a:rPr dirty="0" sz="2400">
                <a:solidFill>
                  <a:srgbClr val="FFFFFF"/>
                </a:solidFill>
                <a:latin typeface="Arial MT"/>
                <a:cs typeface="Arial MT"/>
              </a:rPr>
              <a:t>service</a:t>
            </a:r>
            <a:r>
              <a:rPr dirty="0" sz="2400" spc="-5">
                <a:solidFill>
                  <a:srgbClr val="FFFFFF"/>
                </a:solidFill>
                <a:latin typeface="Arial MT"/>
                <a:cs typeface="Arial MT"/>
              </a:rPr>
              <a:t> control </a:t>
            </a:r>
            <a:r>
              <a:rPr dirty="0" sz="2400">
                <a:solidFill>
                  <a:srgbClr val="FFFFFF"/>
                </a:solidFill>
                <a:latin typeface="Arial MT"/>
                <a:cs typeface="Arial MT"/>
              </a:rPr>
              <a:t>manager</a:t>
            </a:r>
            <a:endParaRPr sz="24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215"/>
              </a:spcBef>
            </a:pPr>
            <a:r>
              <a:rPr dirty="0" sz="2800" i="1">
                <a:solidFill>
                  <a:srgbClr val="FFFFFF"/>
                </a:solidFill>
                <a:latin typeface="Arial"/>
                <a:cs typeface="Arial"/>
              </a:rPr>
              <a:t>Service</a:t>
            </a:r>
            <a:r>
              <a:rPr dirty="0" sz="2800" spc="-50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800" i="1">
                <a:solidFill>
                  <a:srgbClr val="FFFFFF"/>
                </a:solidFill>
                <a:latin typeface="Arial"/>
                <a:cs typeface="Arial"/>
              </a:rPr>
              <a:t>processes</a:t>
            </a:r>
            <a:endParaRPr sz="2800">
              <a:latin typeface="Arial"/>
              <a:cs typeface="Arial"/>
            </a:endParaRPr>
          </a:p>
          <a:p>
            <a:pPr marL="639445">
              <a:lnSpc>
                <a:spcPct val="100000"/>
              </a:lnSpc>
              <a:spcBef>
                <a:spcPts val="1345"/>
              </a:spcBef>
            </a:pPr>
            <a:r>
              <a:rPr dirty="0" sz="2400">
                <a:solidFill>
                  <a:srgbClr val="FFFFFF"/>
                </a:solidFill>
                <a:latin typeface="Arial MT"/>
                <a:cs typeface="Arial MT"/>
              </a:rPr>
              <a:t>Host</a:t>
            </a:r>
            <a:r>
              <a:rPr dirty="0" sz="2400" spc="-3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Arial MT"/>
                <a:cs typeface="Arial MT"/>
              </a:rPr>
              <a:t>Windows</a:t>
            </a:r>
            <a:r>
              <a:rPr dirty="0" sz="2400" spc="-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FFFFFF"/>
                </a:solidFill>
                <a:latin typeface="Arial MT"/>
                <a:cs typeface="Arial MT"/>
              </a:rPr>
              <a:t>services</a:t>
            </a:r>
            <a:endParaRPr sz="2400">
              <a:latin typeface="Arial MT"/>
              <a:cs typeface="Arial MT"/>
            </a:endParaRPr>
          </a:p>
          <a:p>
            <a:pPr marL="639445">
              <a:lnSpc>
                <a:spcPct val="100000"/>
              </a:lnSpc>
              <a:spcBef>
                <a:spcPts val="1120"/>
              </a:spcBef>
            </a:pPr>
            <a:r>
              <a:rPr dirty="0" sz="2400" spc="-5">
                <a:solidFill>
                  <a:srgbClr val="FFFFFF"/>
                </a:solidFill>
                <a:latin typeface="Arial MT"/>
                <a:cs typeface="Arial MT"/>
              </a:rPr>
              <a:t>i.e.;</a:t>
            </a:r>
            <a:r>
              <a:rPr dirty="0" sz="240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Arial MT"/>
                <a:cs typeface="Arial MT"/>
              </a:rPr>
              <a:t>Task</a:t>
            </a:r>
            <a:r>
              <a:rPr dirty="0" sz="24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FFFFFF"/>
                </a:solidFill>
                <a:latin typeface="Arial MT"/>
                <a:cs typeface="Arial MT"/>
              </a:rPr>
              <a:t>Scheduler</a:t>
            </a:r>
            <a:r>
              <a:rPr dirty="0" sz="24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dirty="0" sz="24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FFFFFF"/>
                </a:solidFill>
                <a:latin typeface="Arial MT"/>
                <a:cs typeface="Arial MT"/>
              </a:rPr>
              <a:t>Spooler</a:t>
            </a:r>
            <a:r>
              <a:rPr dirty="0" sz="24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FFFFFF"/>
                </a:solidFill>
                <a:latin typeface="Arial MT"/>
                <a:cs typeface="Arial MT"/>
              </a:rPr>
              <a:t>services</a:t>
            </a:r>
            <a:endParaRPr sz="2400">
              <a:latin typeface="Arial MT"/>
              <a:cs typeface="Arial MT"/>
            </a:endParaRPr>
          </a:p>
          <a:p>
            <a:pPr marL="633095" marR="5080" indent="6350">
              <a:lnSpc>
                <a:spcPct val="99400"/>
              </a:lnSpc>
              <a:spcBef>
                <a:spcPts val="1135"/>
              </a:spcBef>
            </a:pPr>
            <a:r>
              <a:rPr dirty="0" sz="2400">
                <a:solidFill>
                  <a:srgbClr val="FFFFFF"/>
                </a:solidFill>
                <a:latin typeface="Arial MT"/>
                <a:cs typeface="Arial MT"/>
              </a:rPr>
              <a:t>Many</a:t>
            </a:r>
            <a:r>
              <a:rPr dirty="0" sz="2400" spc="-5">
                <a:solidFill>
                  <a:srgbClr val="FFFFFF"/>
                </a:solidFill>
                <a:latin typeface="Arial MT"/>
                <a:cs typeface="Arial MT"/>
              </a:rPr>
              <a:t> Windows</a:t>
            </a:r>
            <a:r>
              <a:rPr dirty="0" sz="2400">
                <a:solidFill>
                  <a:srgbClr val="FFFFFF"/>
                </a:solidFill>
                <a:latin typeface="Arial MT"/>
                <a:cs typeface="Arial MT"/>
              </a:rPr>
              <a:t> server </a:t>
            </a:r>
            <a:r>
              <a:rPr dirty="0" sz="2400" spc="-5">
                <a:solidFill>
                  <a:srgbClr val="FFFFFF"/>
                </a:solidFill>
                <a:latin typeface="Arial MT"/>
                <a:cs typeface="Arial MT"/>
              </a:rPr>
              <a:t>applications,</a:t>
            </a:r>
            <a:r>
              <a:rPr dirty="0" sz="2400">
                <a:solidFill>
                  <a:srgbClr val="FFFFFF"/>
                </a:solidFill>
                <a:latin typeface="Arial MT"/>
                <a:cs typeface="Arial MT"/>
              </a:rPr>
              <a:t> such</a:t>
            </a:r>
            <a:r>
              <a:rPr dirty="0" sz="2400" spc="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FFFFFF"/>
                </a:solidFill>
                <a:latin typeface="Arial MT"/>
                <a:cs typeface="Arial MT"/>
              </a:rPr>
              <a:t>as </a:t>
            </a:r>
            <a:r>
              <a:rPr dirty="0" sz="2400" spc="-5">
                <a:solidFill>
                  <a:srgbClr val="FFFFFF"/>
                </a:solidFill>
                <a:latin typeface="Arial MT"/>
                <a:cs typeface="Arial MT"/>
              </a:rPr>
              <a:t>Microsoft </a:t>
            </a:r>
            <a:r>
              <a:rPr dirty="0" sz="2400" spc="-65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Arial MT"/>
                <a:cs typeface="Arial MT"/>
              </a:rPr>
              <a:t>SQL </a:t>
            </a:r>
            <a:r>
              <a:rPr dirty="0" sz="2400">
                <a:solidFill>
                  <a:srgbClr val="FFFFFF"/>
                </a:solidFill>
                <a:latin typeface="Arial MT"/>
                <a:cs typeface="Arial MT"/>
              </a:rPr>
              <a:t>Server and </a:t>
            </a:r>
            <a:r>
              <a:rPr dirty="0" sz="2400" spc="-5">
                <a:solidFill>
                  <a:srgbClr val="FFFFFF"/>
                </a:solidFill>
                <a:latin typeface="Arial MT"/>
                <a:cs typeface="Arial MT"/>
              </a:rPr>
              <a:t>Microsoft </a:t>
            </a:r>
            <a:r>
              <a:rPr dirty="0" sz="2400">
                <a:solidFill>
                  <a:srgbClr val="FFFFFF"/>
                </a:solidFill>
                <a:latin typeface="Arial MT"/>
                <a:cs typeface="Arial MT"/>
              </a:rPr>
              <a:t>Exchange Server, also </a:t>
            </a:r>
            <a:r>
              <a:rPr dirty="0" sz="2400" spc="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FFFFFF"/>
                </a:solidFill>
                <a:latin typeface="Arial MT"/>
                <a:cs typeface="Arial MT"/>
              </a:rPr>
              <a:t>include</a:t>
            </a:r>
            <a:r>
              <a:rPr dirty="0" sz="2400" spc="-5">
                <a:solidFill>
                  <a:srgbClr val="FFFFFF"/>
                </a:solidFill>
                <a:latin typeface="Arial MT"/>
                <a:cs typeface="Arial MT"/>
              </a:rPr>
              <a:t> components that </a:t>
            </a:r>
            <a:r>
              <a:rPr dirty="0" sz="2400">
                <a:solidFill>
                  <a:srgbClr val="FFFFFF"/>
                </a:solidFill>
                <a:latin typeface="Arial MT"/>
                <a:cs typeface="Arial MT"/>
              </a:rPr>
              <a:t>run</a:t>
            </a:r>
            <a:r>
              <a:rPr dirty="0" sz="2400" spc="-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FFFFFF"/>
                </a:solidFill>
                <a:latin typeface="Arial MT"/>
                <a:cs typeface="Arial MT"/>
              </a:rPr>
              <a:t>as</a:t>
            </a:r>
            <a:r>
              <a:rPr dirty="0" sz="2400" spc="-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FFFFFF"/>
                </a:solidFill>
                <a:latin typeface="Arial MT"/>
                <a:cs typeface="Arial MT"/>
              </a:rPr>
              <a:t>services.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30" name="object 30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dirty="0"/>
              <a:t>32</a:t>
            </a:fld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7076" y="224443"/>
            <a:ext cx="3819697" cy="76061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5939" y="253683"/>
            <a:ext cx="3724275" cy="635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System</a:t>
            </a:r>
            <a:r>
              <a:rPr dirty="0" spc="-50"/>
              <a:t> </a:t>
            </a:r>
            <a:r>
              <a:rPr dirty="0" spc="-5"/>
              <a:t>Threads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432261" y="1379912"/>
            <a:ext cx="8412480" cy="4090035"/>
            <a:chOff x="432261" y="1379912"/>
            <a:chExt cx="8412480" cy="4090035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32261" y="1379912"/>
              <a:ext cx="8262851" cy="49045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89709" y="1733203"/>
              <a:ext cx="1126374" cy="540327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84810" y="2273530"/>
              <a:ext cx="236912" cy="236912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59872" y="2182090"/>
              <a:ext cx="7606145" cy="415636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13163" y="2485505"/>
              <a:ext cx="5640185" cy="45720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84810" y="2946861"/>
              <a:ext cx="236912" cy="236912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59872" y="2855422"/>
              <a:ext cx="3429000" cy="45720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84810" y="3304309"/>
              <a:ext cx="236912" cy="236912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59872" y="3208712"/>
              <a:ext cx="6172199" cy="45720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84810" y="3670069"/>
              <a:ext cx="236912" cy="236912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59872" y="3578628"/>
              <a:ext cx="7656022" cy="457200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57200" y="4052454"/>
              <a:ext cx="282632" cy="278476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32261" y="3944389"/>
              <a:ext cx="4925291" cy="540327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84810" y="4484716"/>
              <a:ext cx="236912" cy="236912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059872" y="4393276"/>
              <a:ext cx="6654337" cy="453043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084810" y="4838007"/>
              <a:ext cx="236912" cy="236912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059872" y="4746567"/>
              <a:ext cx="6970222" cy="419792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413163" y="5049981"/>
              <a:ext cx="7431577" cy="419792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72439" y="1498599"/>
              <a:ext cx="223520" cy="223520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094739" y="2285153"/>
              <a:ext cx="186266" cy="186266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094739" y="2958253"/>
              <a:ext cx="186266" cy="186266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094739" y="3313853"/>
              <a:ext cx="186266" cy="186266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094739" y="3682153"/>
              <a:ext cx="186266" cy="186266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72439" y="4064000"/>
              <a:ext cx="223520" cy="223519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094739" y="4494953"/>
              <a:ext cx="186266" cy="186266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094739" y="4850553"/>
              <a:ext cx="186266" cy="186266"/>
            </a:xfrm>
            <a:prstGeom prst="rect">
              <a:avLst/>
            </a:prstGeom>
          </p:spPr>
        </p:pic>
      </p:grpSp>
      <p:sp>
        <p:nvSpPr>
          <p:cNvPr id="31" name="object 31"/>
          <p:cNvSpPr txBox="1"/>
          <p:nvPr/>
        </p:nvSpPr>
        <p:spPr>
          <a:xfrm>
            <a:off x="815339" y="1404620"/>
            <a:ext cx="7987665" cy="4000500"/>
          </a:xfrm>
          <a:prstGeom prst="rect">
            <a:avLst/>
          </a:prstGeom>
        </p:spPr>
        <p:txBody>
          <a:bodyPr wrap="square" lIns="0" tIns="33020" rIns="0" bIns="0" rtlCol="0" vert="horz">
            <a:spAutoFit/>
          </a:bodyPr>
          <a:lstStyle/>
          <a:p>
            <a:pPr marL="12700" marR="154940" indent="1270">
              <a:lnSpc>
                <a:spcPts val="2800"/>
              </a:lnSpc>
              <a:spcBef>
                <a:spcPts val="260"/>
              </a:spcBef>
            </a:pPr>
            <a:r>
              <a:rPr dirty="0" sz="2400" spc="-5">
                <a:solidFill>
                  <a:srgbClr val="FFFFFF"/>
                </a:solidFill>
                <a:latin typeface="Arial MT"/>
                <a:cs typeface="Arial MT"/>
              </a:rPr>
              <a:t>Functions </a:t>
            </a:r>
            <a:r>
              <a:rPr dirty="0" sz="2400">
                <a:solidFill>
                  <a:srgbClr val="FFFFFF"/>
                </a:solidFill>
                <a:latin typeface="Arial MT"/>
                <a:cs typeface="Arial MT"/>
              </a:rPr>
              <a:t>in </a:t>
            </a:r>
            <a:r>
              <a:rPr dirty="0" sz="2400" spc="-5">
                <a:solidFill>
                  <a:srgbClr val="FFFFFF"/>
                </a:solidFill>
                <a:latin typeface="Arial MT"/>
                <a:cs typeface="Arial MT"/>
              </a:rPr>
              <a:t>OS </a:t>
            </a:r>
            <a:r>
              <a:rPr dirty="0" sz="2400">
                <a:solidFill>
                  <a:srgbClr val="FFFFFF"/>
                </a:solidFill>
                <a:latin typeface="Arial MT"/>
                <a:cs typeface="Arial MT"/>
              </a:rPr>
              <a:t>and some drivers </a:t>
            </a:r>
            <a:r>
              <a:rPr dirty="0" sz="2400" spc="-5">
                <a:solidFill>
                  <a:srgbClr val="FFFFFF"/>
                </a:solidFill>
                <a:latin typeface="Arial MT"/>
                <a:cs typeface="Arial MT"/>
              </a:rPr>
              <a:t>that </a:t>
            </a:r>
            <a:r>
              <a:rPr dirty="0" sz="2400">
                <a:solidFill>
                  <a:srgbClr val="FFFFFF"/>
                </a:solidFill>
                <a:latin typeface="Arial MT"/>
                <a:cs typeface="Arial MT"/>
              </a:rPr>
              <a:t>need </a:t>
            </a:r>
            <a:r>
              <a:rPr dirty="0" sz="2400" spc="-5">
                <a:solidFill>
                  <a:srgbClr val="FFFFFF"/>
                </a:solidFill>
                <a:latin typeface="Arial MT"/>
                <a:cs typeface="Arial MT"/>
              </a:rPr>
              <a:t>to </a:t>
            </a:r>
            <a:r>
              <a:rPr dirty="0" sz="2400">
                <a:solidFill>
                  <a:srgbClr val="FFFFFF"/>
                </a:solidFill>
                <a:latin typeface="Arial MT"/>
                <a:cs typeface="Arial MT"/>
              </a:rPr>
              <a:t>run as real </a:t>
            </a:r>
            <a:r>
              <a:rPr dirty="0" sz="2400" spc="-65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Arial MT"/>
                <a:cs typeface="Arial MT"/>
              </a:rPr>
              <a:t>threads</a:t>
            </a:r>
            <a:endParaRPr sz="2400">
              <a:latin typeface="Arial MT"/>
              <a:cs typeface="Arial MT"/>
            </a:endParaRPr>
          </a:p>
          <a:p>
            <a:pPr marL="635000" marR="166370" indent="6350">
              <a:lnSpc>
                <a:spcPct val="100000"/>
              </a:lnSpc>
              <a:spcBef>
                <a:spcPts val="540"/>
              </a:spcBef>
            </a:pP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E.g.,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 need</a:t>
            </a:r>
            <a:r>
              <a:rPr dirty="0" sz="2000" spc="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dirty="0" sz="2000" spc="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run</a:t>
            </a:r>
            <a:r>
              <a:rPr dirty="0" sz="2000" spc="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concurrently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with</a:t>
            </a:r>
            <a:r>
              <a:rPr dirty="0" sz="2000" spc="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other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system</a:t>
            </a:r>
            <a:r>
              <a:rPr dirty="0" sz="2000" spc="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activity,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 wait on </a:t>
            </a:r>
            <a:r>
              <a:rPr dirty="0" sz="2000" spc="-54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timers,</a:t>
            </a:r>
            <a:r>
              <a:rPr dirty="0" sz="20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perform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background “housekeeping”</a:t>
            </a:r>
            <a:r>
              <a:rPr dirty="0" sz="20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work</a:t>
            </a:r>
            <a:endParaRPr sz="2000">
              <a:latin typeface="Arial MT"/>
              <a:cs typeface="Arial MT"/>
            </a:endParaRPr>
          </a:p>
          <a:p>
            <a:pPr marL="641350">
              <a:lnSpc>
                <a:spcPct val="100000"/>
              </a:lnSpc>
              <a:spcBef>
                <a:spcPts val="500"/>
              </a:spcBef>
            </a:pP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Always</a:t>
            </a:r>
            <a:r>
              <a:rPr dirty="0" sz="2000" spc="-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run</a:t>
            </a:r>
            <a:r>
              <a:rPr dirty="0" sz="200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dirty="0" sz="200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kernel</a:t>
            </a:r>
            <a:r>
              <a:rPr dirty="0" sz="200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mode</a:t>
            </a:r>
            <a:endParaRPr sz="2000">
              <a:latin typeface="Arial MT"/>
              <a:cs typeface="Arial MT"/>
            </a:endParaRPr>
          </a:p>
          <a:p>
            <a:pPr marL="641350">
              <a:lnSpc>
                <a:spcPct val="100000"/>
              </a:lnSpc>
              <a:spcBef>
                <a:spcPts val="400"/>
              </a:spcBef>
            </a:pPr>
            <a:r>
              <a:rPr dirty="0" sz="2000" spc="-5" i="1">
                <a:solidFill>
                  <a:srgbClr val="FFFFFF"/>
                </a:solidFill>
                <a:latin typeface="Arial"/>
                <a:cs typeface="Arial"/>
              </a:rPr>
              <a:t>Preemptible</a:t>
            </a:r>
            <a:r>
              <a:rPr dirty="0" sz="2000" spc="-10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(unless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 they</a:t>
            </a:r>
            <a:r>
              <a:rPr dirty="0" sz="20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raise 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IRQL to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 2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or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above)</a:t>
            </a:r>
            <a:endParaRPr sz="2000">
              <a:latin typeface="Arial MT"/>
              <a:cs typeface="Arial MT"/>
            </a:endParaRPr>
          </a:p>
          <a:p>
            <a:pPr marL="641350">
              <a:lnSpc>
                <a:spcPct val="100000"/>
              </a:lnSpc>
              <a:spcBef>
                <a:spcPts val="500"/>
              </a:spcBef>
            </a:pP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For</a:t>
            </a:r>
            <a:r>
              <a:rPr dirty="0" sz="2000" spc="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details,</a:t>
            </a:r>
            <a:r>
              <a:rPr dirty="0" sz="2000" spc="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see</a:t>
            </a:r>
            <a:r>
              <a:rPr dirty="0" sz="2000" spc="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DDK</a:t>
            </a:r>
            <a:r>
              <a:rPr dirty="0" sz="2000" spc="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documentation</a:t>
            </a:r>
            <a:r>
              <a:rPr dirty="0" sz="2000" spc="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on</a:t>
            </a:r>
            <a:r>
              <a:rPr dirty="0" sz="2000" spc="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PsCreateSystemThread</a:t>
            </a:r>
            <a:endParaRPr sz="2000">
              <a:latin typeface="Arial MT"/>
              <a:cs typeface="Arial MT"/>
            </a:endParaRPr>
          </a:p>
          <a:p>
            <a:pPr marL="13970">
              <a:lnSpc>
                <a:spcPct val="100000"/>
              </a:lnSpc>
              <a:spcBef>
                <a:spcPts val="500"/>
              </a:spcBef>
            </a:pPr>
            <a:r>
              <a:rPr dirty="0" sz="2400" spc="-5">
                <a:solidFill>
                  <a:srgbClr val="FFFFFF"/>
                </a:solidFill>
                <a:latin typeface="Arial MT"/>
                <a:cs typeface="Arial MT"/>
              </a:rPr>
              <a:t>What</a:t>
            </a:r>
            <a:r>
              <a:rPr dirty="0" sz="240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FFFFFF"/>
                </a:solidFill>
                <a:latin typeface="Arial MT"/>
                <a:cs typeface="Arial MT"/>
              </a:rPr>
              <a:t>process</a:t>
            </a:r>
            <a:r>
              <a:rPr dirty="0" sz="24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FFFFFF"/>
                </a:solidFill>
                <a:latin typeface="Arial MT"/>
                <a:cs typeface="Arial MT"/>
              </a:rPr>
              <a:t>do</a:t>
            </a:r>
            <a:r>
              <a:rPr dirty="0" sz="24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Arial MT"/>
                <a:cs typeface="Arial MT"/>
              </a:rPr>
              <a:t>they</a:t>
            </a:r>
            <a:r>
              <a:rPr dirty="0" sz="240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FFFFFF"/>
                </a:solidFill>
                <a:latin typeface="Arial MT"/>
                <a:cs typeface="Arial MT"/>
              </a:rPr>
              <a:t>appear</a:t>
            </a:r>
            <a:r>
              <a:rPr dirty="0" sz="24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FFFFFF"/>
                </a:solidFill>
                <a:latin typeface="Arial MT"/>
                <a:cs typeface="Arial MT"/>
              </a:rPr>
              <a:t>in?</a:t>
            </a:r>
            <a:endParaRPr sz="2400">
              <a:latin typeface="Arial MT"/>
              <a:cs typeface="Arial MT"/>
            </a:endParaRPr>
          </a:p>
          <a:p>
            <a:pPr marL="641350">
              <a:lnSpc>
                <a:spcPct val="100000"/>
              </a:lnSpc>
              <a:spcBef>
                <a:spcPts val="620"/>
              </a:spcBef>
            </a:pP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“System”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process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 (NT4: PID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 2,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 W2K: PID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 8,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XP: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 PID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 4)</a:t>
            </a:r>
            <a:endParaRPr sz="2000">
              <a:latin typeface="Arial MT"/>
              <a:cs typeface="Arial MT"/>
            </a:endParaRPr>
          </a:p>
          <a:p>
            <a:pPr marL="635000" marR="5080" indent="6350">
              <a:lnSpc>
                <a:spcPct val="100000"/>
              </a:lnSpc>
              <a:spcBef>
                <a:spcPts val="400"/>
              </a:spcBef>
            </a:pP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Windows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2000</a:t>
            </a:r>
            <a:r>
              <a:rPr dirty="0" sz="2000" spc="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&amp; 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later,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windowing</a:t>
            </a:r>
            <a:r>
              <a:rPr dirty="0" sz="2000" spc="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system threads (from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Win32k.sys)</a:t>
            </a:r>
            <a:r>
              <a:rPr dirty="0" sz="2000" spc="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appear</a:t>
            </a:r>
            <a:r>
              <a:rPr dirty="0" sz="2000" spc="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dirty="0" sz="2000" spc="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“csrss.exe”</a:t>
            </a:r>
            <a:r>
              <a:rPr dirty="0" sz="2000" spc="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(Windows</a:t>
            </a:r>
            <a:r>
              <a:rPr dirty="0" sz="2000" spc="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subsystem</a:t>
            </a:r>
            <a:r>
              <a:rPr dirty="0" sz="2000" spc="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process)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32" name="object 32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dirty="0"/>
              <a:t>32</a:t>
            </a:fld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61603" y="1230283"/>
            <a:ext cx="6779259" cy="5457825"/>
            <a:chOff x="361603" y="1230283"/>
            <a:chExt cx="6779259" cy="545782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61603" y="1230283"/>
              <a:ext cx="2385752" cy="428105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43741" y="1666701"/>
              <a:ext cx="195349" cy="199505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14647" y="1558636"/>
              <a:ext cx="3724102" cy="403167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43741" y="1982585"/>
              <a:ext cx="195349" cy="199505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14647" y="1874519"/>
              <a:ext cx="3595254" cy="407323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43741" y="2302625"/>
              <a:ext cx="195349" cy="19534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14647" y="2194559"/>
              <a:ext cx="2286000" cy="403167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43741" y="2618508"/>
              <a:ext cx="195349" cy="199505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14647" y="2510444"/>
              <a:ext cx="3632661" cy="407323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43741" y="2934392"/>
              <a:ext cx="195349" cy="199505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14647" y="2826327"/>
              <a:ext cx="3695006" cy="407323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86541" y="3275213"/>
              <a:ext cx="236912" cy="236912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61603" y="3146367"/>
              <a:ext cx="3466406" cy="494607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43741" y="3645131"/>
              <a:ext cx="195349" cy="199505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14647" y="3541221"/>
              <a:ext cx="2618508" cy="403167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86541" y="3985953"/>
              <a:ext cx="236912" cy="236912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61603" y="3857104"/>
              <a:ext cx="1317567" cy="494607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43741" y="4360025"/>
              <a:ext cx="195349" cy="195349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14647" y="4251959"/>
              <a:ext cx="3823854" cy="403167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86541" y="4696690"/>
              <a:ext cx="236912" cy="236912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361603" y="4567844"/>
              <a:ext cx="5918661" cy="494607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843741" y="5070763"/>
              <a:ext cx="195349" cy="199505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814647" y="4962698"/>
              <a:ext cx="4243646" cy="403167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386541" y="5407428"/>
              <a:ext cx="236912" cy="236912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361603" y="5278581"/>
              <a:ext cx="4227021" cy="494607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843741" y="5781501"/>
              <a:ext cx="195349" cy="199505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814647" y="5673436"/>
              <a:ext cx="3200400" cy="403167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843741" y="6097385"/>
              <a:ext cx="195349" cy="199505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814647" y="5989319"/>
              <a:ext cx="3836323" cy="407323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43741" y="6417425"/>
              <a:ext cx="195349" cy="195349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814647" y="6309359"/>
              <a:ext cx="6325985" cy="378229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396874" y="1307572"/>
              <a:ext cx="186266" cy="186266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854074" y="1678073"/>
              <a:ext cx="149013" cy="149013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854074" y="1995573"/>
              <a:ext cx="149013" cy="149013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854074" y="2313073"/>
              <a:ext cx="149013" cy="149013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854074" y="2630573"/>
              <a:ext cx="149013" cy="149013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854074" y="2948073"/>
              <a:ext cx="149013" cy="149013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396874" y="3286232"/>
              <a:ext cx="186266" cy="186266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854074" y="3659273"/>
              <a:ext cx="149013" cy="149013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396874" y="3997432"/>
              <a:ext cx="186266" cy="186266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854074" y="4370473"/>
              <a:ext cx="149013" cy="149013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396874" y="4708630"/>
              <a:ext cx="186266" cy="186266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854074" y="5081672"/>
              <a:ext cx="149013" cy="149013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396874" y="5419831"/>
              <a:ext cx="186266" cy="186266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854074" y="5792872"/>
              <a:ext cx="149013" cy="149013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854074" y="6110372"/>
              <a:ext cx="149013" cy="149013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854074" y="6427872"/>
              <a:ext cx="149013" cy="149013"/>
            </a:xfrm>
            <a:prstGeom prst="rect">
              <a:avLst/>
            </a:prstGeom>
          </p:spPr>
        </p:pic>
      </p:grpSp>
      <p:sp>
        <p:nvSpPr>
          <p:cNvPr id="50" name="object 50"/>
          <p:cNvSpPr txBox="1"/>
          <p:nvPr/>
        </p:nvSpPr>
        <p:spPr>
          <a:xfrm>
            <a:off x="669934" y="1128078"/>
            <a:ext cx="6445885" cy="5502275"/>
          </a:xfrm>
          <a:prstGeom prst="rect">
            <a:avLst/>
          </a:prstGeom>
        </p:spPr>
        <p:txBody>
          <a:bodyPr wrap="square" lIns="0" tIns="1117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80"/>
              </a:spcBef>
            </a:pP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Memory</a:t>
            </a:r>
            <a:r>
              <a:rPr dirty="0" sz="2000" spc="-5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Manager</a:t>
            </a:r>
            <a:endParaRPr sz="2000">
              <a:latin typeface="Arial MT"/>
              <a:cs typeface="Arial MT"/>
            </a:endParaRPr>
          </a:p>
          <a:p>
            <a:pPr marL="412115" marR="2625090">
              <a:lnSpc>
                <a:spcPct val="130200"/>
              </a:lnSpc>
              <a:spcBef>
                <a:spcPts val="45"/>
              </a:spcBef>
            </a:pPr>
            <a:r>
              <a:rPr dirty="0" sz="1600" spc="-5">
                <a:solidFill>
                  <a:srgbClr val="FFFFFF"/>
                </a:solidFill>
                <a:latin typeface="Arial MT"/>
                <a:cs typeface="Arial MT"/>
              </a:rPr>
              <a:t>Modified </a:t>
            </a:r>
            <a:r>
              <a:rPr dirty="0" sz="1600">
                <a:solidFill>
                  <a:srgbClr val="FFFFFF"/>
                </a:solidFill>
                <a:latin typeface="Arial MT"/>
                <a:cs typeface="Arial MT"/>
              </a:rPr>
              <a:t>Page </a:t>
            </a:r>
            <a:r>
              <a:rPr dirty="0" sz="1600" spc="-5">
                <a:solidFill>
                  <a:srgbClr val="FFFFFF"/>
                </a:solidFill>
                <a:latin typeface="Arial MT"/>
                <a:cs typeface="Arial MT"/>
              </a:rPr>
              <a:t>Writer for </a:t>
            </a:r>
            <a:r>
              <a:rPr dirty="0" sz="1600">
                <a:solidFill>
                  <a:srgbClr val="FFFFFF"/>
                </a:solidFill>
                <a:latin typeface="Arial MT"/>
                <a:cs typeface="Arial MT"/>
              </a:rPr>
              <a:t>mapped </a:t>
            </a:r>
            <a:r>
              <a:rPr dirty="0" sz="1600" spc="-5">
                <a:solidFill>
                  <a:srgbClr val="FFFFFF"/>
                </a:solidFill>
                <a:latin typeface="Arial MT"/>
                <a:cs typeface="Arial MT"/>
              </a:rPr>
              <a:t>files </a:t>
            </a:r>
            <a:r>
              <a:rPr dirty="0" sz="1600" spc="-43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600" spc="-5">
                <a:solidFill>
                  <a:srgbClr val="FFFFFF"/>
                </a:solidFill>
                <a:latin typeface="Arial MT"/>
                <a:cs typeface="Arial MT"/>
              </a:rPr>
              <a:t>Modified </a:t>
            </a:r>
            <a:r>
              <a:rPr dirty="0" sz="1600">
                <a:solidFill>
                  <a:srgbClr val="FFFFFF"/>
                </a:solidFill>
                <a:latin typeface="Arial MT"/>
                <a:cs typeface="Arial MT"/>
              </a:rPr>
              <a:t>Page </a:t>
            </a:r>
            <a:r>
              <a:rPr dirty="0" sz="1600" spc="-5">
                <a:solidFill>
                  <a:srgbClr val="FFFFFF"/>
                </a:solidFill>
                <a:latin typeface="Arial MT"/>
                <a:cs typeface="Arial MT"/>
              </a:rPr>
              <a:t>Writer for </a:t>
            </a:r>
            <a:r>
              <a:rPr dirty="0" sz="1600">
                <a:solidFill>
                  <a:srgbClr val="FFFFFF"/>
                </a:solidFill>
                <a:latin typeface="Arial MT"/>
                <a:cs typeface="Arial MT"/>
              </a:rPr>
              <a:t>paging </a:t>
            </a:r>
            <a:r>
              <a:rPr dirty="0" sz="1600" spc="-5">
                <a:solidFill>
                  <a:srgbClr val="FFFFFF"/>
                </a:solidFill>
                <a:latin typeface="Arial MT"/>
                <a:cs typeface="Arial MT"/>
              </a:rPr>
              <a:t>files </a:t>
            </a:r>
            <a:r>
              <a:rPr dirty="0" sz="1600">
                <a:solidFill>
                  <a:srgbClr val="FFFFFF"/>
                </a:solidFill>
                <a:latin typeface="Arial MT"/>
                <a:cs typeface="Arial MT"/>
              </a:rPr>
              <a:t> Balance</a:t>
            </a:r>
            <a:r>
              <a:rPr dirty="0" sz="1600" spc="-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600">
                <a:solidFill>
                  <a:srgbClr val="FFFFFF"/>
                </a:solidFill>
                <a:latin typeface="Arial MT"/>
                <a:cs typeface="Arial MT"/>
              </a:rPr>
              <a:t>Set</a:t>
            </a:r>
            <a:r>
              <a:rPr dirty="0" sz="16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600">
                <a:solidFill>
                  <a:srgbClr val="FFFFFF"/>
                </a:solidFill>
                <a:latin typeface="Arial MT"/>
                <a:cs typeface="Arial MT"/>
              </a:rPr>
              <a:t>Manager</a:t>
            </a:r>
            <a:endParaRPr sz="1600">
              <a:latin typeface="Arial MT"/>
              <a:cs typeface="Arial MT"/>
            </a:endParaRPr>
          </a:p>
          <a:p>
            <a:pPr marL="412115" marR="2636520">
              <a:lnSpc>
                <a:spcPct val="130200"/>
              </a:lnSpc>
            </a:pPr>
            <a:r>
              <a:rPr dirty="0" sz="1600">
                <a:solidFill>
                  <a:srgbClr val="FFFFFF"/>
                </a:solidFill>
                <a:latin typeface="Arial MT"/>
                <a:cs typeface="Arial MT"/>
              </a:rPr>
              <a:t>Swapper (kernel </a:t>
            </a:r>
            <a:r>
              <a:rPr dirty="0" sz="1600" spc="-5">
                <a:solidFill>
                  <a:srgbClr val="FFFFFF"/>
                </a:solidFill>
                <a:latin typeface="Arial MT"/>
                <a:cs typeface="Arial MT"/>
              </a:rPr>
              <a:t>stack, </a:t>
            </a:r>
            <a:r>
              <a:rPr dirty="0" sz="1600">
                <a:solidFill>
                  <a:srgbClr val="FFFFFF"/>
                </a:solidFill>
                <a:latin typeface="Arial MT"/>
                <a:cs typeface="Arial MT"/>
              </a:rPr>
              <a:t>working </a:t>
            </a:r>
            <a:r>
              <a:rPr dirty="0" sz="1600" spc="-5">
                <a:solidFill>
                  <a:srgbClr val="FFFFFF"/>
                </a:solidFill>
                <a:latin typeface="Arial MT"/>
                <a:cs typeface="Arial MT"/>
              </a:rPr>
              <a:t>sets) </a:t>
            </a:r>
            <a:r>
              <a:rPr dirty="0" sz="160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600" spc="-5">
                <a:solidFill>
                  <a:srgbClr val="FFFFFF"/>
                </a:solidFill>
                <a:latin typeface="Arial MT"/>
                <a:cs typeface="Arial MT"/>
              </a:rPr>
              <a:t>Zero</a:t>
            </a:r>
            <a:r>
              <a:rPr dirty="0" sz="1600">
                <a:solidFill>
                  <a:srgbClr val="FFFFFF"/>
                </a:solidFill>
                <a:latin typeface="Arial MT"/>
                <a:cs typeface="Arial MT"/>
              </a:rPr>
              <a:t> page </a:t>
            </a:r>
            <a:r>
              <a:rPr dirty="0" sz="1600" spc="-5">
                <a:solidFill>
                  <a:srgbClr val="FFFFFF"/>
                </a:solidFill>
                <a:latin typeface="Arial MT"/>
                <a:cs typeface="Arial MT"/>
              </a:rPr>
              <a:t>thread</a:t>
            </a:r>
            <a:r>
              <a:rPr dirty="0" sz="160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600" spc="-5">
                <a:solidFill>
                  <a:srgbClr val="FFFFFF"/>
                </a:solidFill>
                <a:latin typeface="Arial MT"/>
                <a:cs typeface="Arial MT"/>
              </a:rPr>
              <a:t>(thread</a:t>
            </a:r>
            <a:r>
              <a:rPr dirty="0" sz="1600">
                <a:solidFill>
                  <a:srgbClr val="FFFFFF"/>
                </a:solidFill>
                <a:latin typeface="Arial MT"/>
                <a:cs typeface="Arial MT"/>
              </a:rPr>
              <a:t> 0,</a:t>
            </a:r>
            <a:r>
              <a:rPr dirty="0" sz="1600" spc="-5">
                <a:solidFill>
                  <a:srgbClr val="FFFFFF"/>
                </a:solidFill>
                <a:latin typeface="Arial MT"/>
                <a:cs typeface="Arial MT"/>
              </a:rPr>
              <a:t> priority </a:t>
            </a:r>
            <a:r>
              <a:rPr dirty="0" sz="1600">
                <a:solidFill>
                  <a:srgbClr val="FFFFFF"/>
                </a:solidFill>
                <a:latin typeface="Arial MT"/>
                <a:cs typeface="Arial MT"/>
              </a:rPr>
              <a:t>0)</a:t>
            </a:r>
            <a:endParaRPr sz="16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635"/>
              </a:spcBef>
            </a:pP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Security Reference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Monitor</a:t>
            </a:r>
            <a:endParaRPr sz="2000">
              <a:latin typeface="Arial MT"/>
              <a:cs typeface="Arial MT"/>
            </a:endParaRPr>
          </a:p>
          <a:p>
            <a:pPr marL="412115">
              <a:lnSpc>
                <a:spcPct val="100000"/>
              </a:lnSpc>
              <a:spcBef>
                <a:spcPts val="645"/>
              </a:spcBef>
            </a:pPr>
            <a:r>
              <a:rPr dirty="0" sz="1600">
                <a:solidFill>
                  <a:srgbClr val="FFFFFF"/>
                </a:solidFill>
                <a:latin typeface="Arial MT"/>
                <a:cs typeface="Arial MT"/>
              </a:rPr>
              <a:t>Command</a:t>
            </a:r>
            <a:r>
              <a:rPr dirty="0" sz="1600" spc="-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600">
                <a:solidFill>
                  <a:srgbClr val="FFFFFF"/>
                </a:solidFill>
                <a:latin typeface="Arial MT"/>
                <a:cs typeface="Arial MT"/>
              </a:rPr>
              <a:t>Server</a:t>
            </a:r>
            <a:r>
              <a:rPr dirty="0" sz="1600" spc="-3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600" spc="-5">
                <a:solidFill>
                  <a:srgbClr val="FFFFFF"/>
                </a:solidFill>
                <a:latin typeface="Arial MT"/>
                <a:cs typeface="Arial MT"/>
              </a:rPr>
              <a:t>Thread</a:t>
            </a:r>
            <a:endParaRPr sz="16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635"/>
              </a:spcBef>
            </a:pP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Network</a:t>
            </a:r>
            <a:endParaRPr sz="2000">
              <a:latin typeface="Arial MT"/>
              <a:cs typeface="Arial MT"/>
            </a:endParaRPr>
          </a:p>
          <a:p>
            <a:pPr marL="412115">
              <a:lnSpc>
                <a:spcPct val="100000"/>
              </a:lnSpc>
              <a:spcBef>
                <a:spcPts val="645"/>
              </a:spcBef>
            </a:pPr>
            <a:r>
              <a:rPr dirty="0" sz="1600" spc="-5">
                <a:solidFill>
                  <a:srgbClr val="FFFFFF"/>
                </a:solidFill>
                <a:latin typeface="Arial MT"/>
                <a:cs typeface="Arial MT"/>
              </a:rPr>
              <a:t>Redirector </a:t>
            </a:r>
            <a:r>
              <a:rPr dirty="0" sz="1600">
                <a:solidFill>
                  <a:srgbClr val="FFFFFF"/>
                </a:solidFill>
                <a:latin typeface="Arial MT"/>
                <a:cs typeface="Arial MT"/>
              </a:rPr>
              <a:t>and Server</a:t>
            </a:r>
            <a:r>
              <a:rPr dirty="0" sz="1600" spc="-5">
                <a:solidFill>
                  <a:srgbClr val="FFFFFF"/>
                </a:solidFill>
                <a:latin typeface="Arial MT"/>
                <a:cs typeface="Arial MT"/>
              </a:rPr>
              <a:t> Worker Threads</a:t>
            </a:r>
            <a:endParaRPr sz="16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635"/>
              </a:spcBef>
            </a:pP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Threads</a:t>
            </a:r>
            <a:r>
              <a:rPr dirty="0" sz="20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created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 by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drivers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 for</a:t>
            </a:r>
            <a:r>
              <a:rPr dirty="0" sz="20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their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exclusive use</a:t>
            </a:r>
            <a:endParaRPr sz="2000">
              <a:latin typeface="Arial MT"/>
              <a:cs typeface="Arial MT"/>
            </a:endParaRPr>
          </a:p>
          <a:p>
            <a:pPr marL="412115">
              <a:lnSpc>
                <a:spcPct val="100000"/>
              </a:lnSpc>
              <a:spcBef>
                <a:spcPts val="645"/>
              </a:spcBef>
            </a:pPr>
            <a:r>
              <a:rPr dirty="0" sz="1600">
                <a:solidFill>
                  <a:srgbClr val="FFFFFF"/>
                </a:solidFill>
                <a:latin typeface="Arial MT"/>
                <a:cs typeface="Arial MT"/>
              </a:rPr>
              <a:t>Examples:</a:t>
            </a:r>
            <a:r>
              <a:rPr dirty="0" sz="160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600" spc="-5">
                <a:solidFill>
                  <a:srgbClr val="FFFFFF"/>
                </a:solidFill>
                <a:latin typeface="Arial MT"/>
                <a:cs typeface="Arial MT"/>
              </a:rPr>
              <a:t>Floppy</a:t>
            </a:r>
            <a:r>
              <a:rPr dirty="0" sz="16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600">
                <a:solidFill>
                  <a:srgbClr val="FFFFFF"/>
                </a:solidFill>
                <a:latin typeface="Arial MT"/>
                <a:cs typeface="Arial MT"/>
              </a:rPr>
              <a:t>driver,</a:t>
            </a:r>
            <a:r>
              <a:rPr dirty="0" sz="160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600">
                <a:solidFill>
                  <a:srgbClr val="FFFFFF"/>
                </a:solidFill>
                <a:latin typeface="Arial MT"/>
                <a:cs typeface="Arial MT"/>
              </a:rPr>
              <a:t>parallel</a:t>
            </a:r>
            <a:r>
              <a:rPr dirty="0" sz="16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600">
                <a:solidFill>
                  <a:srgbClr val="FFFFFF"/>
                </a:solidFill>
                <a:latin typeface="Arial MT"/>
                <a:cs typeface="Arial MT"/>
              </a:rPr>
              <a:t>port</a:t>
            </a:r>
            <a:r>
              <a:rPr dirty="0" sz="160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600">
                <a:solidFill>
                  <a:srgbClr val="FFFFFF"/>
                </a:solidFill>
                <a:latin typeface="Arial MT"/>
                <a:cs typeface="Arial MT"/>
              </a:rPr>
              <a:t>driver</a:t>
            </a:r>
            <a:endParaRPr sz="16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635"/>
              </a:spcBef>
            </a:pP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Pool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 Executive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Worker Threads</a:t>
            </a:r>
            <a:endParaRPr sz="2000">
              <a:latin typeface="Arial MT"/>
              <a:cs typeface="Arial MT"/>
            </a:endParaRPr>
          </a:p>
          <a:p>
            <a:pPr marL="412115">
              <a:lnSpc>
                <a:spcPct val="100000"/>
              </a:lnSpc>
              <a:spcBef>
                <a:spcPts val="645"/>
              </a:spcBef>
            </a:pPr>
            <a:r>
              <a:rPr dirty="0" sz="1600">
                <a:solidFill>
                  <a:srgbClr val="FFFFFF"/>
                </a:solidFill>
                <a:latin typeface="Arial MT"/>
                <a:cs typeface="Arial MT"/>
              </a:rPr>
              <a:t>Used</a:t>
            </a:r>
            <a:r>
              <a:rPr dirty="0" sz="16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600">
                <a:solidFill>
                  <a:srgbClr val="FFFFFF"/>
                </a:solidFill>
                <a:latin typeface="Arial MT"/>
                <a:cs typeface="Arial MT"/>
              </a:rPr>
              <a:t>by</a:t>
            </a:r>
            <a:r>
              <a:rPr dirty="0" sz="16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600">
                <a:solidFill>
                  <a:srgbClr val="FFFFFF"/>
                </a:solidFill>
                <a:latin typeface="Arial MT"/>
                <a:cs typeface="Arial MT"/>
              </a:rPr>
              <a:t>drivers,</a:t>
            </a:r>
            <a:r>
              <a:rPr dirty="0" sz="16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600" spc="-5">
                <a:solidFill>
                  <a:srgbClr val="FFFFFF"/>
                </a:solidFill>
                <a:latin typeface="Arial MT"/>
                <a:cs typeface="Arial MT"/>
              </a:rPr>
              <a:t>file</a:t>
            </a:r>
            <a:r>
              <a:rPr dirty="0" sz="16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600" spc="-5">
                <a:solidFill>
                  <a:srgbClr val="FFFFFF"/>
                </a:solidFill>
                <a:latin typeface="Arial MT"/>
                <a:cs typeface="Arial MT"/>
              </a:rPr>
              <a:t>systems,</a:t>
            </a:r>
            <a:r>
              <a:rPr dirty="0" sz="16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600">
                <a:solidFill>
                  <a:srgbClr val="FFFFFF"/>
                </a:solidFill>
                <a:latin typeface="Arial MT"/>
                <a:cs typeface="Arial MT"/>
              </a:rPr>
              <a:t>…</a:t>
            </a:r>
            <a:endParaRPr sz="1600">
              <a:latin typeface="Arial MT"/>
              <a:cs typeface="Arial MT"/>
            </a:endParaRPr>
          </a:p>
          <a:p>
            <a:pPr marL="412115">
              <a:lnSpc>
                <a:spcPct val="100000"/>
              </a:lnSpc>
              <a:spcBef>
                <a:spcPts val="580"/>
              </a:spcBef>
            </a:pPr>
            <a:r>
              <a:rPr dirty="0" sz="1600" spc="-5">
                <a:solidFill>
                  <a:srgbClr val="FFFFFF"/>
                </a:solidFill>
                <a:latin typeface="Arial MT"/>
                <a:cs typeface="Arial MT"/>
              </a:rPr>
              <a:t>Work</a:t>
            </a:r>
            <a:r>
              <a:rPr dirty="0" sz="16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600">
                <a:solidFill>
                  <a:srgbClr val="FFFFFF"/>
                </a:solidFill>
                <a:latin typeface="Arial MT"/>
                <a:cs typeface="Arial MT"/>
              </a:rPr>
              <a:t>queued</a:t>
            </a:r>
            <a:r>
              <a:rPr dirty="0" sz="1600" spc="-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600">
                <a:solidFill>
                  <a:srgbClr val="FFFFFF"/>
                </a:solidFill>
                <a:latin typeface="Arial MT"/>
                <a:cs typeface="Arial MT"/>
              </a:rPr>
              <a:t>using</a:t>
            </a:r>
            <a:r>
              <a:rPr dirty="0" sz="16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600" spc="-5">
                <a:solidFill>
                  <a:srgbClr val="FFFFFF"/>
                </a:solidFill>
                <a:latin typeface="Arial MT"/>
                <a:cs typeface="Arial MT"/>
              </a:rPr>
              <a:t>ExQueueWorkItem</a:t>
            </a:r>
            <a:endParaRPr sz="1600">
              <a:latin typeface="Arial MT"/>
              <a:cs typeface="Arial MT"/>
            </a:endParaRPr>
          </a:p>
          <a:p>
            <a:pPr marL="412115">
              <a:lnSpc>
                <a:spcPct val="100000"/>
              </a:lnSpc>
              <a:spcBef>
                <a:spcPts val="580"/>
              </a:spcBef>
            </a:pPr>
            <a:r>
              <a:rPr dirty="0" sz="1600" spc="-5">
                <a:solidFill>
                  <a:srgbClr val="FFFFFF"/>
                </a:solidFill>
                <a:latin typeface="Arial MT"/>
                <a:cs typeface="Arial MT"/>
              </a:rPr>
              <a:t>System</a:t>
            </a:r>
            <a:r>
              <a:rPr dirty="0" sz="1600" spc="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600" spc="-5">
                <a:solidFill>
                  <a:srgbClr val="FFFFFF"/>
                </a:solidFill>
                <a:latin typeface="Arial MT"/>
                <a:cs typeface="Arial MT"/>
              </a:rPr>
              <a:t>thread</a:t>
            </a:r>
            <a:r>
              <a:rPr dirty="0" sz="1600" spc="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600" spc="-5">
                <a:solidFill>
                  <a:srgbClr val="FFFFFF"/>
                </a:solidFill>
                <a:latin typeface="Arial MT"/>
                <a:cs typeface="Arial MT"/>
              </a:rPr>
              <a:t>(ExpWorkerThreadBalanceManager)</a:t>
            </a:r>
            <a:r>
              <a:rPr dirty="0" sz="1600" spc="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600">
                <a:solidFill>
                  <a:srgbClr val="FFFFFF"/>
                </a:solidFill>
                <a:latin typeface="Arial MT"/>
                <a:cs typeface="Arial MT"/>
              </a:rPr>
              <a:t>manages</a:t>
            </a:r>
            <a:r>
              <a:rPr dirty="0" sz="1600" spc="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600">
                <a:solidFill>
                  <a:srgbClr val="FFFFFF"/>
                </a:solidFill>
                <a:latin typeface="Arial MT"/>
                <a:cs typeface="Arial MT"/>
              </a:rPr>
              <a:t>pool</a:t>
            </a:r>
            <a:endParaRPr sz="1600">
              <a:latin typeface="Arial MT"/>
              <a:cs typeface="Arial MT"/>
            </a:endParaRPr>
          </a:p>
        </p:txBody>
      </p:sp>
      <p:pic>
        <p:nvPicPr>
          <p:cNvPr id="51" name="object 51"/>
          <p:cNvPicPr/>
          <p:nvPr/>
        </p:nvPicPr>
        <p:blipFill>
          <a:blip r:embed="rId32" cstate="print"/>
          <a:stretch>
            <a:fillRect/>
          </a:stretch>
        </p:blipFill>
        <p:spPr>
          <a:xfrm>
            <a:off x="507076" y="374072"/>
            <a:ext cx="6754091" cy="760614"/>
          </a:xfrm>
          <a:prstGeom prst="rect">
            <a:avLst/>
          </a:prstGeom>
        </p:spPr>
      </p:pic>
      <p:sp>
        <p:nvSpPr>
          <p:cNvPr id="52" name="object 52"/>
          <p:cNvSpPr txBox="1">
            <a:spLocks noGrp="1"/>
          </p:cNvSpPr>
          <p:nvPr>
            <p:ph type="title"/>
          </p:nvPr>
        </p:nvSpPr>
        <p:spPr>
          <a:xfrm>
            <a:off x="536574" y="402432"/>
            <a:ext cx="6660515" cy="635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Examples</a:t>
            </a:r>
            <a:r>
              <a:rPr dirty="0" spc="-20"/>
              <a:t> </a:t>
            </a:r>
            <a:r>
              <a:rPr dirty="0"/>
              <a:t>of</a:t>
            </a:r>
            <a:r>
              <a:rPr dirty="0" spc="-20"/>
              <a:t> </a:t>
            </a:r>
            <a:r>
              <a:rPr dirty="0" spc="-5"/>
              <a:t>System</a:t>
            </a:r>
            <a:r>
              <a:rPr dirty="0" spc="-20"/>
              <a:t> </a:t>
            </a:r>
            <a:r>
              <a:rPr dirty="0" spc="-5"/>
              <a:t>Threads</a:t>
            </a:r>
          </a:p>
        </p:txBody>
      </p:sp>
      <p:sp>
        <p:nvSpPr>
          <p:cNvPr id="53" name="object 5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dirty="0"/>
              <a:t>32</a:t>
            </a:fld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74072" y="120534"/>
            <a:ext cx="6413500" cy="1371600"/>
            <a:chOff x="374072" y="120534"/>
            <a:chExt cx="6413500" cy="13716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4072" y="120534"/>
              <a:ext cx="6413268" cy="76061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4072" y="731519"/>
              <a:ext cx="3985952" cy="760614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02589" y="148908"/>
            <a:ext cx="6322060" cy="1244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tabLst>
                <a:tab pos="2469515" algn="l"/>
              </a:tabLst>
            </a:pPr>
            <a:r>
              <a:rPr dirty="0" spc="-5"/>
              <a:t>Identifying	System</a:t>
            </a:r>
            <a:r>
              <a:rPr dirty="0" spc="-45"/>
              <a:t> </a:t>
            </a:r>
            <a:r>
              <a:rPr dirty="0" spc="-5"/>
              <a:t>Threads: </a:t>
            </a:r>
            <a:r>
              <a:rPr dirty="0" spc="-1100"/>
              <a:t> </a:t>
            </a:r>
            <a:r>
              <a:rPr dirty="0"/>
              <a:t>Process</a:t>
            </a:r>
            <a:r>
              <a:rPr dirty="0" spc="-15"/>
              <a:t> </a:t>
            </a:r>
            <a:r>
              <a:rPr dirty="0"/>
              <a:t>Explorer</a:t>
            </a:r>
          </a:p>
        </p:txBody>
      </p:sp>
      <p:grpSp>
        <p:nvGrpSpPr>
          <p:cNvPr id="6" name="object 6"/>
          <p:cNvGrpSpPr/>
          <p:nvPr/>
        </p:nvGrpSpPr>
        <p:grpSpPr>
          <a:xfrm>
            <a:off x="361603" y="1487978"/>
            <a:ext cx="4239895" cy="4834255"/>
            <a:chOff x="361603" y="1487978"/>
            <a:chExt cx="4239895" cy="4834255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61603" y="1487978"/>
              <a:ext cx="3121428" cy="453043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43741" y="1995055"/>
              <a:ext cx="236912" cy="236912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18803" y="1841268"/>
              <a:ext cx="3059083" cy="46966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59625" y="2211185"/>
              <a:ext cx="989214" cy="45720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43741" y="2730730"/>
              <a:ext cx="236912" cy="236912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18803" y="2576945"/>
              <a:ext cx="3528752" cy="469669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59625" y="2946861"/>
              <a:ext cx="1180407" cy="45720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86541" y="3470563"/>
              <a:ext cx="236912" cy="232756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61603" y="3316778"/>
              <a:ext cx="4202083" cy="465512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18803" y="3670068"/>
              <a:ext cx="3491345" cy="419792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18803" y="3973484"/>
              <a:ext cx="3578628" cy="419792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18803" y="4281054"/>
              <a:ext cx="453043" cy="457200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43741" y="4788130"/>
              <a:ext cx="216130" cy="220287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18803" y="4646813"/>
              <a:ext cx="3208712" cy="432261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159625" y="4979323"/>
              <a:ext cx="835428" cy="415636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43741" y="5448992"/>
              <a:ext cx="216130" cy="216130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18803" y="5307676"/>
              <a:ext cx="3782291" cy="432261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159625" y="5640185"/>
              <a:ext cx="3175461" cy="378229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159625" y="5906192"/>
              <a:ext cx="1612668" cy="415636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396239" y="1589828"/>
              <a:ext cx="186266" cy="186266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853439" y="2006388"/>
              <a:ext cx="186266" cy="186266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853439" y="2742988"/>
              <a:ext cx="186266" cy="186266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396239" y="3479588"/>
              <a:ext cx="186266" cy="186266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853439" y="4800219"/>
              <a:ext cx="167640" cy="167639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853439" y="5460619"/>
              <a:ext cx="167640" cy="167640"/>
            </a:xfrm>
            <a:prstGeom prst="rect">
              <a:avLst/>
            </a:prstGeom>
          </p:spPr>
        </p:pic>
      </p:grpSp>
      <p:sp>
        <p:nvSpPr>
          <p:cNvPr id="32" name="object 32"/>
          <p:cNvSpPr txBox="1"/>
          <p:nvPr/>
        </p:nvSpPr>
        <p:spPr>
          <a:xfrm>
            <a:off x="840739" y="1397635"/>
            <a:ext cx="3723004" cy="4831080"/>
          </a:xfrm>
          <a:prstGeom prst="rect">
            <a:avLst/>
          </a:prstGeom>
        </p:spPr>
        <p:txBody>
          <a:bodyPr wrap="square" lIns="0" tIns="1244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80"/>
              </a:spcBef>
            </a:pP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With</a:t>
            </a:r>
            <a:r>
              <a:rPr dirty="0" sz="2000" spc="-3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Process</a:t>
            </a:r>
            <a:r>
              <a:rPr dirty="0" sz="2000" spc="-3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Explorer:</a:t>
            </a:r>
            <a:endParaRPr sz="2000">
              <a:latin typeface="Arial MT"/>
              <a:cs typeface="Arial MT"/>
            </a:endParaRPr>
          </a:p>
          <a:p>
            <a:pPr marL="354965" marR="719455">
              <a:lnSpc>
                <a:spcPct val="100800"/>
              </a:lnSpc>
              <a:spcBef>
                <a:spcPts val="860"/>
              </a:spcBef>
            </a:pP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Double</a:t>
            </a:r>
            <a:r>
              <a:rPr dirty="0" sz="2000" spc="-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click</a:t>
            </a:r>
            <a:r>
              <a:rPr dirty="0" sz="2000" spc="-3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on</a:t>
            </a:r>
            <a:r>
              <a:rPr dirty="0" sz="2000" spc="-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System </a:t>
            </a:r>
            <a:r>
              <a:rPr dirty="0" sz="2000" spc="-54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process</a:t>
            </a:r>
            <a:endParaRPr sz="2000">
              <a:latin typeface="Arial MT"/>
              <a:cs typeface="Arial MT"/>
            </a:endParaRPr>
          </a:p>
          <a:p>
            <a:pPr marL="354965" marR="267335">
              <a:lnSpc>
                <a:spcPct val="100800"/>
              </a:lnSpc>
              <a:spcBef>
                <a:spcPts val="960"/>
              </a:spcBef>
            </a:pP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Go</a:t>
            </a:r>
            <a:r>
              <a:rPr dirty="0" sz="20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dirty="0" sz="20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Threads</a:t>
            </a:r>
            <a:r>
              <a:rPr dirty="0" sz="20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tab</a:t>
            </a:r>
            <a:r>
              <a:rPr dirty="0" sz="20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–</a:t>
            </a:r>
            <a:r>
              <a:rPr dirty="0" sz="20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sort</a:t>
            </a:r>
            <a:r>
              <a:rPr dirty="0" sz="20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by </a:t>
            </a:r>
            <a:r>
              <a:rPr dirty="0" sz="2000" spc="-54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CPU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 time</a:t>
            </a:r>
            <a:endParaRPr sz="2000">
              <a:latin typeface="Arial MT"/>
              <a:cs typeface="Arial MT"/>
            </a:endParaRPr>
          </a:p>
          <a:p>
            <a:pPr marL="12700" marR="30480">
              <a:lnSpc>
                <a:spcPct val="98900"/>
              </a:lnSpc>
              <a:spcBef>
                <a:spcPts val="1005"/>
              </a:spcBef>
            </a:pP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As</a:t>
            </a:r>
            <a:r>
              <a:rPr dirty="0" sz="20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explained</a:t>
            </a:r>
            <a:r>
              <a:rPr dirty="0" sz="20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before,</a:t>
            </a:r>
            <a:r>
              <a:rPr dirty="0" sz="20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threads</a:t>
            </a:r>
            <a:r>
              <a:rPr dirty="0" sz="20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run </a:t>
            </a:r>
            <a:r>
              <a:rPr dirty="0" sz="2000" spc="-54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between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clock 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ticks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(or at high </a:t>
            </a:r>
            <a:r>
              <a:rPr dirty="0" sz="2000" spc="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IRQL)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and 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thus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don’t appear 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to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 run</a:t>
            </a:r>
            <a:endParaRPr sz="2000">
              <a:latin typeface="Arial MT"/>
              <a:cs typeface="Arial MT"/>
            </a:endParaRPr>
          </a:p>
          <a:p>
            <a:pPr marL="354965" marR="576580">
              <a:lnSpc>
                <a:spcPct val="100000"/>
              </a:lnSpc>
              <a:spcBef>
                <a:spcPts val="935"/>
              </a:spcBef>
            </a:pPr>
            <a:r>
              <a:rPr dirty="0" sz="1800">
                <a:solidFill>
                  <a:srgbClr val="FFFFFF"/>
                </a:solidFill>
                <a:latin typeface="Arial MT"/>
                <a:cs typeface="Arial MT"/>
              </a:rPr>
              <a:t>Sort by </a:t>
            </a:r>
            <a:r>
              <a:rPr dirty="0" sz="1800" spc="-5">
                <a:solidFill>
                  <a:srgbClr val="FFFFFF"/>
                </a:solidFill>
                <a:latin typeface="Arial MT"/>
                <a:cs typeface="Arial MT"/>
              </a:rPr>
              <a:t>context switch delta </a:t>
            </a:r>
            <a:r>
              <a:rPr dirty="0" sz="1800" spc="-49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FFFFFF"/>
                </a:solidFill>
                <a:latin typeface="Arial MT"/>
                <a:cs typeface="Arial MT"/>
              </a:rPr>
              <a:t>column</a:t>
            </a:r>
            <a:endParaRPr sz="1800">
              <a:latin typeface="Arial MT"/>
              <a:cs typeface="Arial MT"/>
            </a:endParaRPr>
          </a:p>
          <a:p>
            <a:pPr marL="354965" marR="5080">
              <a:lnSpc>
                <a:spcPct val="98800"/>
              </a:lnSpc>
              <a:spcBef>
                <a:spcPts val="905"/>
              </a:spcBef>
            </a:pPr>
            <a:r>
              <a:rPr dirty="0" sz="1800" spc="-5">
                <a:solidFill>
                  <a:srgbClr val="FFFFFF"/>
                </a:solidFill>
                <a:latin typeface="Arial MT"/>
                <a:cs typeface="Arial MT"/>
              </a:rPr>
              <a:t>Cswitch Delta: </a:t>
            </a:r>
            <a:r>
              <a:rPr dirty="0" sz="1800">
                <a:solidFill>
                  <a:srgbClr val="FFFFFF"/>
                </a:solidFill>
                <a:latin typeface="Arial MT"/>
                <a:cs typeface="Arial MT"/>
              </a:rPr>
              <a:t>number of </a:t>
            </a:r>
            <a:r>
              <a:rPr dirty="0" sz="1800" spc="-5">
                <a:solidFill>
                  <a:srgbClr val="FFFFFF"/>
                </a:solidFill>
                <a:latin typeface="Arial MT"/>
                <a:cs typeface="Arial MT"/>
              </a:rPr>
              <a:t>context </a:t>
            </a:r>
            <a:r>
              <a:rPr dirty="0" sz="1800" spc="-49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Arial MT"/>
                <a:cs typeface="Arial MT"/>
              </a:rPr>
              <a:t>switches </a:t>
            </a:r>
            <a:r>
              <a:rPr dirty="0" sz="1800">
                <a:solidFill>
                  <a:srgbClr val="FFFFFF"/>
                </a:solidFill>
                <a:latin typeface="Arial MT"/>
                <a:cs typeface="Arial MT"/>
              </a:rPr>
              <a:t>per Process Explorer </a:t>
            </a:r>
            <a:r>
              <a:rPr dirty="0" sz="1800" spc="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Arial MT"/>
                <a:cs typeface="Arial MT"/>
              </a:rPr>
              <a:t>refresh interval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33" name="object 33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4643437" y="1587501"/>
            <a:ext cx="4184648" cy="3517898"/>
          </a:xfrm>
          <a:prstGeom prst="rect">
            <a:avLst/>
          </a:prstGeom>
        </p:spPr>
      </p:pic>
      <p:sp>
        <p:nvSpPr>
          <p:cNvPr id="34" name="object 3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dirty="0"/>
              <a:t>32</a:t>
            </a:fld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7076" y="444730"/>
            <a:ext cx="4912821" cy="76061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6574" y="474663"/>
            <a:ext cx="4826635" cy="635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598545" algn="l"/>
              </a:tabLst>
            </a:pPr>
            <a:r>
              <a:rPr dirty="0"/>
              <a:t>Process-Based	Code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515388" y="1637607"/>
            <a:ext cx="7768590" cy="3944620"/>
            <a:chOff x="515388" y="1637607"/>
            <a:chExt cx="7768590" cy="394462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5388" y="1637607"/>
              <a:ext cx="7768243" cy="39069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68679" y="1903614"/>
              <a:ext cx="1791392" cy="428105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59625" y="2364971"/>
              <a:ext cx="216130" cy="21613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34687" y="2244436"/>
              <a:ext cx="2273531" cy="45720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59625" y="2718261"/>
              <a:ext cx="216130" cy="21613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34687" y="2601882"/>
              <a:ext cx="2818014" cy="453043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40327" y="3084021"/>
              <a:ext cx="232756" cy="236912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15388" y="2955175"/>
              <a:ext cx="1849582" cy="494607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59625" y="3466407"/>
              <a:ext cx="216130" cy="220287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34687" y="3350028"/>
              <a:ext cx="5066606" cy="457200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59625" y="3823854"/>
              <a:ext cx="216130" cy="216130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34687" y="3703320"/>
              <a:ext cx="3084021" cy="457200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795548" y="4168832"/>
              <a:ext cx="199505" cy="199505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770611" y="4060767"/>
              <a:ext cx="6425737" cy="403167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159625" y="4497185"/>
              <a:ext cx="216130" cy="216130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134687" y="4376651"/>
              <a:ext cx="2323406" cy="457200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40327" y="4862945"/>
              <a:ext cx="232756" cy="236912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15388" y="4734098"/>
              <a:ext cx="4950228" cy="494607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159625" y="5245330"/>
              <a:ext cx="216130" cy="216130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134687" y="5128951"/>
              <a:ext cx="3695006" cy="453043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549274" y="1713972"/>
              <a:ext cx="186266" cy="186266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171574" y="2374202"/>
              <a:ext cx="167640" cy="167639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171574" y="2729802"/>
              <a:ext cx="167640" cy="167639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549274" y="3095731"/>
              <a:ext cx="186266" cy="186266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171574" y="3479102"/>
              <a:ext cx="167640" cy="167639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171574" y="3834702"/>
              <a:ext cx="167640" cy="167639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806575" y="4179973"/>
              <a:ext cx="149013" cy="149013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171574" y="4507802"/>
              <a:ext cx="167640" cy="167639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549274" y="4873730"/>
              <a:ext cx="186266" cy="186266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171574" y="5257101"/>
              <a:ext cx="167640" cy="167640"/>
            </a:xfrm>
            <a:prstGeom prst="rect">
              <a:avLst/>
            </a:prstGeom>
          </p:spPr>
        </p:pic>
      </p:grpSp>
      <p:sp>
        <p:nvSpPr>
          <p:cNvPr id="35" name="object 35"/>
          <p:cNvSpPr txBox="1"/>
          <p:nvPr/>
        </p:nvSpPr>
        <p:spPr>
          <a:xfrm>
            <a:off x="892174" y="1633538"/>
            <a:ext cx="7341234" cy="3850004"/>
          </a:xfrm>
          <a:prstGeom prst="rect">
            <a:avLst/>
          </a:prstGeom>
        </p:spPr>
        <p:txBody>
          <a:bodyPr wrap="square" lIns="0" tIns="53340" rIns="0" bIns="0" rtlCol="0" vert="horz">
            <a:spAutoFit/>
          </a:bodyPr>
          <a:lstStyle/>
          <a:p>
            <a:pPr marL="12700" marR="5080" indent="1270">
              <a:lnSpc>
                <a:spcPts val="2100"/>
              </a:lnSpc>
              <a:spcBef>
                <a:spcPts val="420"/>
              </a:spcBef>
            </a:pP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OS</a:t>
            </a:r>
            <a:r>
              <a:rPr dirty="0" sz="2000" spc="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components</a:t>
            </a:r>
            <a:r>
              <a:rPr dirty="0" sz="2000" spc="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that</a:t>
            </a:r>
            <a:r>
              <a:rPr dirty="0" sz="2000" spc="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run</a:t>
            </a:r>
            <a:r>
              <a:rPr dirty="0" sz="2000" spc="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dirty="0" sz="2000" spc="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separate</a:t>
            </a:r>
            <a:r>
              <a:rPr dirty="0" sz="2000" spc="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executables</a:t>
            </a:r>
            <a:r>
              <a:rPr dirty="0" sz="2000" spc="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(.exe’s),</a:t>
            </a:r>
            <a:r>
              <a:rPr dirty="0" sz="2000" spc="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dirty="0" sz="2000" spc="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their </a:t>
            </a:r>
            <a:r>
              <a:rPr dirty="0" sz="2000" spc="-54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own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processes</a:t>
            </a:r>
            <a:endParaRPr sz="2000">
              <a:latin typeface="Arial MT"/>
              <a:cs typeface="Arial MT"/>
            </a:endParaRPr>
          </a:p>
          <a:p>
            <a:pPr marL="641350">
              <a:lnSpc>
                <a:spcPct val="100000"/>
              </a:lnSpc>
              <a:spcBef>
                <a:spcPts val="730"/>
              </a:spcBef>
            </a:pPr>
            <a:r>
              <a:rPr dirty="0" sz="1800" spc="-5">
                <a:solidFill>
                  <a:srgbClr val="FFFFFF"/>
                </a:solidFill>
                <a:latin typeface="Arial MT"/>
                <a:cs typeface="Arial MT"/>
              </a:rPr>
              <a:t>Started</a:t>
            </a:r>
            <a:r>
              <a:rPr dirty="0" sz="180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FFFFFF"/>
                </a:solidFill>
                <a:latin typeface="Arial MT"/>
                <a:cs typeface="Arial MT"/>
              </a:rPr>
              <a:t>by</a:t>
            </a:r>
            <a:r>
              <a:rPr dirty="0" sz="180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Arial MT"/>
                <a:cs typeface="Arial MT"/>
              </a:rPr>
              <a:t>system</a:t>
            </a:r>
            <a:endParaRPr sz="1800">
              <a:latin typeface="Arial MT"/>
              <a:cs typeface="Arial MT"/>
            </a:endParaRPr>
          </a:p>
          <a:p>
            <a:pPr marL="641350">
              <a:lnSpc>
                <a:spcPct val="100000"/>
              </a:lnSpc>
              <a:spcBef>
                <a:spcPts val="640"/>
              </a:spcBef>
            </a:pPr>
            <a:r>
              <a:rPr dirty="0" sz="1800">
                <a:solidFill>
                  <a:srgbClr val="FFFFFF"/>
                </a:solidFill>
                <a:latin typeface="Arial MT"/>
                <a:cs typeface="Arial MT"/>
              </a:rPr>
              <a:t>Not</a:t>
            </a:r>
            <a:r>
              <a:rPr dirty="0" sz="180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Arial MT"/>
                <a:cs typeface="Arial MT"/>
              </a:rPr>
              <a:t>tied</a:t>
            </a:r>
            <a:r>
              <a:rPr dirty="0" sz="18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dirty="0" sz="18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dirty="0" sz="18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FFFFFF"/>
                </a:solidFill>
                <a:latin typeface="Arial MT"/>
                <a:cs typeface="Arial MT"/>
              </a:rPr>
              <a:t>user</a:t>
            </a:r>
            <a:r>
              <a:rPr dirty="0" sz="18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FFFFFF"/>
                </a:solidFill>
                <a:latin typeface="Arial MT"/>
                <a:cs typeface="Arial MT"/>
              </a:rPr>
              <a:t>logon</a:t>
            </a:r>
            <a:endParaRPr sz="1800">
              <a:latin typeface="Arial MT"/>
              <a:cs typeface="Arial MT"/>
            </a:endParaRPr>
          </a:p>
          <a:p>
            <a:pPr marL="13970">
              <a:lnSpc>
                <a:spcPct val="100000"/>
              </a:lnSpc>
              <a:spcBef>
                <a:spcPts val="670"/>
              </a:spcBef>
            </a:pP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Three</a:t>
            </a:r>
            <a:r>
              <a:rPr dirty="0" sz="2000" spc="-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types:</a:t>
            </a:r>
            <a:endParaRPr sz="2000">
              <a:latin typeface="Arial MT"/>
              <a:cs typeface="Arial MT"/>
            </a:endParaRPr>
          </a:p>
          <a:p>
            <a:pPr marL="641350">
              <a:lnSpc>
                <a:spcPct val="100000"/>
              </a:lnSpc>
              <a:spcBef>
                <a:spcPts val="670"/>
              </a:spcBef>
            </a:pPr>
            <a:r>
              <a:rPr dirty="0" sz="1800">
                <a:solidFill>
                  <a:srgbClr val="FFFFFF"/>
                </a:solidFill>
                <a:latin typeface="Arial MT"/>
                <a:cs typeface="Arial MT"/>
              </a:rPr>
              <a:t>Environment</a:t>
            </a:r>
            <a:r>
              <a:rPr dirty="0" sz="180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Arial MT"/>
                <a:cs typeface="Arial MT"/>
              </a:rPr>
              <a:t>Subsystems</a:t>
            </a:r>
            <a:r>
              <a:rPr dirty="0" sz="180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FFFFFF"/>
                </a:solidFill>
                <a:latin typeface="Arial MT"/>
                <a:cs typeface="Arial MT"/>
              </a:rPr>
              <a:t>(already</a:t>
            </a:r>
            <a:r>
              <a:rPr dirty="0" sz="18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FFFFFF"/>
                </a:solidFill>
                <a:latin typeface="Arial MT"/>
                <a:cs typeface="Arial MT"/>
              </a:rPr>
              <a:t>described)</a:t>
            </a:r>
            <a:endParaRPr sz="1800">
              <a:latin typeface="Arial MT"/>
              <a:cs typeface="Arial MT"/>
            </a:endParaRPr>
          </a:p>
          <a:p>
            <a:pPr marL="641350">
              <a:lnSpc>
                <a:spcPct val="100000"/>
              </a:lnSpc>
              <a:spcBef>
                <a:spcPts val="640"/>
              </a:spcBef>
            </a:pPr>
            <a:r>
              <a:rPr dirty="0" sz="1800" spc="-5">
                <a:solidFill>
                  <a:srgbClr val="FFFB00"/>
                </a:solidFill>
                <a:latin typeface="Arial MT"/>
                <a:cs typeface="Arial MT"/>
              </a:rPr>
              <a:t>System</a:t>
            </a:r>
            <a:r>
              <a:rPr dirty="0" sz="1800" spc="-25">
                <a:solidFill>
                  <a:srgbClr val="FFFB00"/>
                </a:solidFill>
                <a:latin typeface="Arial MT"/>
                <a:cs typeface="Arial MT"/>
              </a:rPr>
              <a:t> </a:t>
            </a:r>
            <a:r>
              <a:rPr dirty="0" sz="1800" spc="-5">
                <a:solidFill>
                  <a:srgbClr val="FFFB00"/>
                </a:solidFill>
                <a:latin typeface="Arial MT"/>
                <a:cs typeface="Arial MT"/>
              </a:rPr>
              <a:t>startup</a:t>
            </a:r>
            <a:r>
              <a:rPr dirty="0" sz="1800" spc="-15">
                <a:solidFill>
                  <a:srgbClr val="FFFB00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FFFB00"/>
                </a:solidFill>
                <a:latin typeface="Arial MT"/>
                <a:cs typeface="Arial MT"/>
              </a:rPr>
              <a:t>processes</a:t>
            </a:r>
            <a:endParaRPr sz="1800">
              <a:latin typeface="Arial MT"/>
              <a:cs typeface="Arial MT"/>
            </a:endParaRPr>
          </a:p>
          <a:p>
            <a:pPr marL="1184275">
              <a:lnSpc>
                <a:spcPct val="100000"/>
              </a:lnSpc>
              <a:spcBef>
                <a:spcPts val="615"/>
              </a:spcBef>
            </a:pPr>
            <a:r>
              <a:rPr dirty="0" sz="1600" spc="-5">
                <a:solidFill>
                  <a:srgbClr val="FFFFFF"/>
                </a:solidFill>
                <a:latin typeface="Arial MT"/>
                <a:cs typeface="Arial MT"/>
              </a:rPr>
              <a:t>note, “system</a:t>
            </a:r>
            <a:r>
              <a:rPr dirty="0" sz="160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600" spc="-5">
                <a:solidFill>
                  <a:srgbClr val="FFFFFF"/>
                </a:solidFill>
                <a:latin typeface="Arial MT"/>
                <a:cs typeface="Arial MT"/>
              </a:rPr>
              <a:t>startup</a:t>
            </a:r>
            <a:r>
              <a:rPr dirty="0" sz="1600" spc="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600">
                <a:solidFill>
                  <a:srgbClr val="FFFFFF"/>
                </a:solidFill>
                <a:latin typeface="Arial MT"/>
                <a:cs typeface="Arial MT"/>
              </a:rPr>
              <a:t>processes” is not an</a:t>
            </a:r>
            <a:r>
              <a:rPr dirty="0" sz="1600" spc="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600" spc="-5">
                <a:solidFill>
                  <a:srgbClr val="FFFFFF"/>
                </a:solidFill>
                <a:latin typeface="Arial MT"/>
                <a:cs typeface="Arial MT"/>
              </a:rPr>
              <a:t>official</a:t>
            </a:r>
            <a:r>
              <a:rPr dirty="0" sz="1600" spc="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600" spc="-5">
                <a:solidFill>
                  <a:srgbClr val="FFFFFF"/>
                </a:solidFill>
                <a:latin typeface="Arial MT"/>
                <a:cs typeface="Arial MT"/>
              </a:rPr>
              <a:t>MS-defined</a:t>
            </a:r>
            <a:r>
              <a:rPr dirty="0" sz="1600" spc="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600">
                <a:solidFill>
                  <a:srgbClr val="FFFFFF"/>
                </a:solidFill>
                <a:latin typeface="Arial MT"/>
                <a:cs typeface="Arial MT"/>
              </a:rPr>
              <a:t>name</a:t>
            </a:r>
            <a:endParaRPr sz="1600">
              <a:latin typeface="Arial MT"/>
              <a:cs typeface="Arial MT"/>
            </a:endParaRPr>
          </a:p>
          <a:p>
            <a:pPr marL="641350">
              <a:lnSpc>
                <a:spcPct val="100000"/>
              </a:lnSpc>
              <a:spcBef>
                <a:spcPts val="605"/>
              </a:spcBef>
            </a:pPr>
            <a:r>
              <a:rPr dirty="0" sz="1800" spc="-5">
                <a:solidFill>
                  <a:srgbClr val="FFFFFF"/>
                </a:solidFill>
                <a:latin typeface="Arial MT"/>
                <a:cs typeface="Arial MT"/>
              </a:rPr>
              <a:t>Windows</a:t>
            </a:r>
            <a:r>
              <a:rPr dirty="0" sz="1800" spc="-4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FFFFFF"/>
                </a:solidFill>
                <a:latin typeface="Arial MT"/>
                <a:cs typeface="Arial MT"/>
              </a:rPr>
              <a:t>Services</a:t>
            </a:r>
            <a:endParaRPr sz="1800">
              <a:latin typeface="Arial MT"/>
              <a:cs typeface="Arial MT"/>
            </a:endParaRPr>
          </a:p>
          <a:p>
            <a:pPr algn="ctr" marR="2800985">
              <a:lnSpc>
                <a:spcPct val="100000"/>
              </a:lnSpc>
              <a:spcBef>
                <a:spcPts val="670"/>
              </a:spcBef>
            </a:pP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Let’s</a:t>
            </a:r>
            <a:r>
              <a:rPr dirty="0" sz="20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examine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 the system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process</a:t>
            </a:r>
            <a:r>
              <a:rPr dirty="0" sz="20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“tree”</a:t>
            </a:r>
            <a:endParaRPr sz="2000">
              <a:latin typeface="Arial MT"/>
              <a:cs typeface="Arial MT"/>
            </a:endParaRPr>
          </a:p>
          <a:p>
            <a:pPr algn="ctr" marR="2823210">
              <a:lnSpc>
                <a:spcPct val="100000"/>
              </a:lnSpc>
              <a:spcBef>
                <a:spcPts val="670"/>
              </a:spcBef>
            </a:pPr>
            <a:r>
              <a:rPr dirty="0" sz="1800">
                <a:solidFill>
                  <a:srgbClr val="FFFFFF"/>
                </a:solidFill>
                <a:latin typeface="Arial MT"/>
                <a:cs typeface="Arial MT"/>
              </a:rPr>
              <a:t>Use</a:t>
            </a:r>
            <a:r>
              <a:rPr dirty="0" sz="18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Arial MT"/>
                <a:cs typeface="Arial MT"/>
              </a:rPr>
              <a:t>Tlist</a:t>
            </a:r>
            <a:r>
              <a:rPr dirty="0" sz="18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Arial MT"/>
                <a:cs typeface="Arial MT"/>
              </a:rPr>
              <a:t>/T</a:t>
            </a:r>
            <a:r>
              <a:rPr dirty="0" sz="180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FFFFFF"/>
                </a:solidFill>
                <a:latin typeface="Arial MT"/>
                <a:cs typeface="Arial MT"/>
              </a:rPr>
              <a:t>or</a:t>
            </a:r>
            <a:r>
              <a:rPr dirty="0" sz="18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FFFFFF"/>
                </a:solidFill>
                <a:latin typeface="Arial MT"/>
                <a:cs typeface="Arial MT"/>
              </a:rPr>
              <a:t>Process</a:t>
            </a:r>
            <a:r>
              <a:rPr dirty="0" sz="180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FFFFFF"/>
                </a:solidFill>
                <a:latin typeface="Arial MT"/>
                <a:cs typeface="Arial MT"/>
              </a:rPr>
              <a:t>Explorer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36" name="object 3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dirty="0"/>
              <a:t>32</a:t>
            </a:fld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3290" y="299258"/>
            <a:ext cx="6109854" cy="76061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84175" y="330201"/>
            <a:ext cx="6010910" cy="635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625850" algn="l"/>
              </a:tabLst>
            </a:pPr>
            <a:r>
              <a:rPr dirty="0"/>
              <a:t>Sys</a:t>
            </a:r>
            <a:r>
              <a:rPr dirty="0" spc="-5"/>
              <a:t>t</a:t>
            </a:r>
            <a:r>
              <a:rPr dirty="0"/>
              <a:t>em</a:t>
            </a:r>
            <a:r>
              <a:rPr dirty="0" spc="-5"/>
              <a:t> </a:t>
            </a:r>
            <a:r>
              <a:rPr dirty="0"/>
              <a:t>S</a:t>
            </a:r>
            <a:r>
              <a:rPr dirty="0" spc="-5"/>
              <a:t>t</a:t>
            </a:r>
            <a:r>
              <a:rPr dirty="0"/>
              <a:t>ar</a:t>
            </a:r>
            <a:r>
              <a:rPr dirty="0" spc="-5"/>
              <a:t>t</a:t>
            </a:r>
            <a:r>
              <a:rPr dirty="0"/>
              <a:t>up	Processes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1059872" y="3462250"/>
            <a:ext cx="7515225" cy="2997200"/>
            <a:chOff x="1059872" y="3462250"/>
            <a:chExt cx="7515225" cy="299720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59872" y="3462250"/>
              <a:ext cx="2552006" cy="407323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13163" y="3769821"/>
              <a:ext cx="5128952" cy="35329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13163" y="4023360"/>
              <a:ext cx="6986846" cy="35329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13163" y="4264429"/>
              <a:ext cx="2693323" cy="35329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13163" y="4505498"/>
              <a:ext cx="6122323" cy="390698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59872" y="4808912"/>
              <a:ext cx="5561214" cy="407323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13163" y="5116483"/>
              <a:ext cx="5128952" cy="35329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13163" y="5357552"/>
              <a:ext cx="7161414" cy="35329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13163" y="5611090"/>
              <a:ext cx="6413268" cy="35329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13163" y="5852159"/>
              <a:ext cx="7161414" cy="353290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13163" y="6105697"/>
              <a:ext cx="6097385" cy="353290"/>
            </a:xfrm>
            <a:prstGeom prst="rect">
              <a:avLst/>
            </a:prstGeom>
          </p:spPr>
        </p:pic>
      </p:grpSp>
      <p:grpSp>
        <p:nvGrpSpPr>
          <p:cNvPr id="16" name="object 16"/>
          <p:cNvGrpSpPr/>
          <p:nvPr/>
        </p:nvGrpSpPr>
        <p:grpSpPr>
          <a:xfrm>
            <a:off x="436418" y="1151312"/>
            <a:ext cx="8101330" cy="2120265"/>
            <a:chOff x="436418" y="1151312"/>
            <a:chExt cx="8101330" cy="2120265"/>
          </a:xfrm>
        </p:grpSpPr>
        <p:pic>
          <p:nvPicPr>
            <p:cNvPr id="17" name="object 1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36418" y="1151312"/>
              <a:ext cx="5985163" cy="502920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84810" y="1662544"/>
              <a:ext cx="216130" cy="220287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59872" y="1546167"/>
              <a:ext cx="3516283" cy="457200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84810" y="2019992"/>
              <a:ext cx="216130" cy="216130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059872" y="1903614"/>
              <a:ext cx="3412374" cy="453043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084810" y="2377440"/>
              <a:ext cx="216130" cy="216130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059872" y="2256905"/>
              <a:ext cx="5382491" cy="457200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084810" y="2730730"/>
              <a:ext cx="216130" cy="216130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059872" y="2614352"/>
              <a:ext cx="7477297" cy="403167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413163" y="2917766"/>
              <a:ext cx="5802283" cy="353290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473074" y="1239838"/>
              <a:ext cx="223520" cy="223520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095374" y="1675702"/>
              <a:ext cx="167640" cy="167639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095374" y="2031302"/>
              <a:ext cx="167640" cy="167639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095374" y="2386902"/>
              <a:ext cx="167640" cy="167639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095374" y="2742502"/>
              <a:ext cx="167640" cy="167639"/>
            </a:xfrm>
            <a:prstGeom prst="rect">
              <a:avLst/>
            </a:prstGeom>
          </p:spPr>
        </p:pic>
      </p:grpSp>
      <p:sp>
        <p:nvSpPr>
          <p:cNvPr id="32" name="object 32"/>
          <p:cNvSpPr txBox="1"/>
          <p:nvPr/>
        </p:nvSpPr>
        <p:spPr>
          <a:xfrm>
            <a:off x="817573" y="1025293"/>
            <a:ext cx="7679690" cy="2193290"/>
          </a:xfrm>
          <a:prstGeom prst="rect">
            <a:avLst/>
          </a:prstGeom>
        </p:spPr>
        <p:txBody>
          <a:bodyPr wrap="square" lIns="0" tIns="1333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0"/>
              </a:spcBef>
            </a:pPr>
            <a:r>
              <a:rPr dirty="0" sz="2400" spc="-5">
                <a:solidFill>
                  <a:srgbClr val="FFFFFF"/>
                </a:solidFill>
                <a:latin typeface="Arial MT"/>
                <a:cs typeface="Arial MT"/>
              </a:rPr>
              <a:t>First</a:t>
            </a:r>
            <a:r>
              <a:rPr dirty="0" sz="240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Arial MT"/>
                <a:cs typeface="Arial MT"/>
              </a:rPr>
              <a:t>two</a:t>
            </a:r>
            <a:r>
              <a:rPr dirty="0" sz="24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FFFFFF"/>
                </a:solidFill>
                <a:latin typeface="Arial MT"/>
                <a:cs typeface="Arial MT"/>
              </a:rPr>
              <a:t>processes</a:t>
            </a:r>
            <a:r>
              <a:rPr dirty="0" sz="24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FFFFFF"/>
                </a:solidFill>
                <a:latin typeface="Arial MT"/>
                <a:cs typeface="Arial MT"/>
              </a:rPr>
              <a:t>aren’t</a:t>
            </a:r>
            <a:r>
              <a:rPr dirty="0" sz="240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FFFFFF"/>
                </a:solidFill>
                <a:latin typeface="Arial MT"/>
                <a:cs typeface="Arial MT"/>
              </a:rPr>
              <a:t>real</a:t>
            </a:r>
            <a:r>
              <a:rPr dirty="0" sz="24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FFFFFF"/>
                </a:solidFill>
                <a:latin typeface="Arial MT"/>
                <a:cs typeface="Arial MT"/>
              </a:rPr>
              <a:t>processes</a:t>
            </a:r>
            <a:endParaRPr sz="2400">
              <a:latin typeface="Arial MT"/>
              <a:cs typeface="Arial MT"/>
            </a:endParaRPr>
          </a:p>
          <a:p>
            <a:pPr marL="639445" marR="3968750">
              <a:lnSpc>
                <a:spcPct val="129600"/>
              </a:lnSpc>
              <a:spcBef>
                <a:spcPts val="70"/>
              </a:spcBef>
            </a:pPr>
            <a:r>
              <a:rPr dirty="0" sz="1800">
                <a:solidFill>
                  <a:srgbClr val="FFFFFF"/>
                </a:solidFill>
                <a:latin typeface="Arial MT"/>
                <a:cs typeface="Arial MT"/>
              </a:rPr>
              <a:t>not</a:t>
            </a:r>
            <a:r>
              <a:rPr dirty="0" sz="1800" spc="-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FFFFFF"/>
                </a:solidFill>
                <a:latin typeface="Arial MT"/>
                <a:cs typeface="Arial MT"/>
              </a:rPr>
              <a:t>running</a:t>
            </a:r>
            <a:r>
              <a:rPr dirty="0" sz="18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dirty="0" sz="180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FFFFFF"/>
                </a:solidFill>
                <a:latin typeface="Arial MT"/>
                <a:cs typeface="Arial MT"/>
              </a:rPr>
              <a:t>user</a:t>
            </a:r>
            <a:r>
              <a:rPr dirty="0" sz="180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FFFFFF"/>
                </a:solidFill>
                <a:latin typeface="Arial MT"/>
                <a:cs typeface="Arial MT"/>
              </a:rPr>
              <a:t>mode</a:t>
            </a:r>
            <a:r>
              <a:rPr dirty="0" sz="18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Arial MT"/>
                <a:cs typeface="Arial MT"/>
              </a:rPr>
              <a:t>.EXE </a:t>
            </a:r>
            <a:r>
              <a:rPr dirty="0" sz="1800" spc="-484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FFFFFF"/>
                </a:solidFill>
                <a:latin typeface="Arial MT"/>
                <a:cs typeface="Arial MT"/>
              </a:rPr>
              <a:t>no</a:t>
            </a:r>
            <a:r>
              <a:rPr dirty="0" sz="1800" spc="-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FFFFFF"/>
                </a:solidFill>
                <a:latin typeface="Arial MT"/>
                <a:cs typeface="Arial MT"/>
              </a:rPr>
              <a:t>user-mode</a:t>
            </a:r>
            <a:r>
              <a:rPr dirty="0" sz="180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FFFFFF"/>
                </a:solidFill>
                <a:latin typeface="Arial MT"/>
                <a:cs typeface="Arial MT"/>
              </a:rPr>
              <a:t>address</a:t>
            </a:r>
            <a:r>
              <a:rPr dirty="0" sz="1800" spc="-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FFFFFF"/>
                </a:solidFill>
                <a:latin typeface="Arial MT"/>
                <a:cs typeface="Arial MT"/>
              </a:rPr>
              <a:t>space</a:t>
            </a:r>
            <a:endParaRPr sz="1800">
              <a:latin typeface="Arial MT"/>
              <a:cs typeface="Arial MT"/>
            </a:endParaRPr>
          </a:p>
          <a:p>
            <a:pPr marL="639445">
              <a:lnSpc>
                <a:spcPct val="100000"/>
              </a:lnSpc>
              <a:spcBef>
                <a:spcPts val="640"/>
              </a:spcBef>
            </a:pPr>
            <a:r>
              <a:rPr dirty="0" sz="1800" spc="-5">
                <a:solidFill>
                  <a:srgbClr val="FFFFFF"/>
                </a:solidFill>
                <a:latin typeface="Arial MT"/>
                <a:cs typeface="Arial MT"/>
              </a:rPr>
              <a:t>different utilities</a:t>
            </a:r>
            <a:r>
              <a:rPr dirty="0" sz="1800">
                <a:solidFill>
                  <a:srgbClr val="FFFFFF"/>
                </a:solidFill>
                <a:latin typeface="Arial MT"/>
                <a:cs typeface="Arial MT"/>
              </a:rPr>
              <a:t> report </a:t>
            </a:r>
            <a:r>
              <a:rPr dirty="0" sz="1800" spc="-5">
                <a:solidFill>
                  <a:srgbClr val="FFFFFF"/>
                </a:solidFill>
                <a:latin typeface="Arial MT"/>
                <a:cs typeface="Arial MT"/>
              </a:rPr>
              <a:t>them</a:t>
            </a:r>
            <a:r>
              <a:rPr dirty="0" sz="180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Arial MT"/>
                <a:cs typeface="Arial MT"/>
              </a:rPr>
              <a:t>with</a:t>
            </a:r>
            <a:r>
              <a:rPr dirty="0" sz="1800" spc="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Arial MT"/>
                <a:cs typeface="Arial MT"/>
              </a:rPr>
              <a:t>different</a:t>
            </a:r>
            <a:r>
              <a:rPr dirty="0" sz="1800">
                <a:solidFill>
                  <a:srgbClr val="FFFFFF"/>
                </a:solidFill>
                <a:latin typeface="Arial MT"/>
                <a:cs typeface="Arial MT"/>
              </a:rPr>
              <a:t> names</a:t>
            </a:r>
            <a:endParaRPr sz="1800">
              <a:latin typeface="Arial MT"/>
              <a:cs typeface="Arial MT"/>
            </a:endParaRPr>
          </a:p>
          <a:p>
            <a:pPr marL="633095" marR="5080" indent="6350">
              <a:lnSpc>
                <a:spcPts val="1970"/>
              </a:lnSpc>
              <a:spcBef>
                <a:spcPts val="865"/>
              </a:spcBef>
            </a:pPr>
            <a:r>
              <a:rPr dirty="0" sz="1800" spc="-5">
                <a:solidFill>
                  <a:srgbClr val="FFFFFF"/>
                </a:solidFill>
                <a:latin typeface="Arial MT"/>
                <a:cs typeface="Arial MT"/>
              </a:rPr>
              <a:t>data</a:t>
            </a:r>
            <a:r>
              <a:rPr dirty="0" sz="1800" spc="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Arial MT"/>
                <a:cs typeface="Arial MT"/>
              </a:rPr>
              <a:t>structures</a:t>
            </a:r>
            <a:r>
              <a:rPr dirty="0" sz="180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Arial MT"/>
                <a:cs typeface="Arial MT"/>
              </a:rPr>
              <a:t>for</a:t>
            </a:r>
            <a:r>
              <a:rPr dirty="0" sz="1800" spc="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Arial MT"/>
                <a:cs typeface="Arial MT"/>
              </a:rPr>
              <a:t>these</a:t>
            </a:r>
            <a:r>
              <a:rPr dirty="0" sz="1800" spc="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FFFFFF"/>
                </a:solidFill>
                <a:latin typeface="Arial MT"/>
                <a:cs typeface="Arial MT"/>
              </a:rPr>
              <a:t>processes (and</a:t>
            </a:r>
            <a:r>
              <a:rPr dirty="0" sz="1800" spc="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Arial MT"/>
                <a:cs typeface="Arial MT"/>
              </a:rPr>
              <a:t>their</a:t>
            </a:r>
            <a:r>
              <a:rPr dirty="0" sz="180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Arial MT"/>
                <a:cs typeface="Arial MT"/>
              </a:rPr>
              <a:t>initial</a:t>
            </a:r>
            <a:r>
              <a:rPr dirty="0" sz="1800" spc="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Arial MT"/>
                <a:cs typeface="Arial MT"/>
              </a:rPr>
              <a:t>threads)</a:t>
            </a:r>
            <a:r>
              <a:rPr dirty="0" sz="1800">
                <a:solidFill>
                  <a:srgbClr val="FFFFFF"/>
                </a:solidFill>
                <a:latin typeface="Arial MT"/>
                <a:cs typeface="Arial MT"/>
              </a:rPr>
              <a:t> are</a:t>
            </a:r>
            <a:r>
              <a:rPr dirty="0" sz="1800" spc="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FFFFFF"/>
                </a:solidFill>
                <a:latin typeface="Arial MT"/>
                <a:cs typeface="Arial MT"/>
              </a:rPr>
              <a:t>“pre- </a:t>
            </a:r>
            <a:r>
              <a:rPr dirty="0" sz="1800" spc="-484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Arial MT"/>
                <a:cs typeface="Arial MT"/>
              </a:rPr>
              <a:t>created” </a:t>
            </a:r>
            <a:r>
              <a:rPr dirty="0" sz="180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dirty="0" sz="1800" spc="-5">
                <a:solidFill>
                  <a:srgbClr val="FFFFFF"/>
                </a:solidFill>
                <a:latin typeface="Arial MT"/>
                <a:cs typeface="Arial MT"/>
              </a:rPr>
              <a:t> NtosKrnl.Exe </a:t>
            </a:r>
            <a:r>
              <a:rPr dirty="0" sz="1800">
                <a:solidFill>
                  <a:srgbClr val="FFFFFF"/>
                </a:solidFill>
                <a:latin typeface="Arial MT"/>
                <a:cs typeface="Arial MT"/>
              </a:rPr>
              <a:t>and loaded along </a:t>
            </a:r>
            <a:r>
              <a:rPr dirty="0" sz="1800" spc="-5">
                <a:solidFill>
                  <a:srgbClr val="FFFFFF"/>
                </a:solidFill>
                <a:latin typeface="Arial MT"/>
                <a:cs typeface="Arial MT"/>
              </a:rPr>
              <a:t>with</a:t>
            </a:r>
            <a:r>
              <a:rPr dirty="0" sz="180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dirty="0" sz="1800">
                <a:solidFill>
                  <a:srgbClr val="FFFFFF"/>
                </a:solidFill>
                <a:latin typeface="Arial MT"/>
                <a:cs typeface="Arial MT"/>
              </a:rPr>
              <a:t> code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36" name="object 3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dirty="0"/>
              <a:t>32</a:t>
            </a:fld>
          </a:p>
        </p:txBody>
      </p:sp>
      <p:sp>
        <p:nvSpPr>
          <p:cNvPr id="33" name="object 33"/>
          <p:cNvSpPr txBox="1"/>
          <p:nvPr/>
        </p:nvSpPr>
        <p:spPr>
          <a:xfrm>
            <a:off x="1082674" y="3519742"/>
            <a:ext cx="54673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FFFFFF"/>
                </a:solidFill>
                <a:latin typeface="Arial MT"/>
                <a:cs typeface="Arial MT"/>
              </a:rPr>
              <a:t>(</a:t>
            </a:r>
            <a:r>
              <a:rPr dirty="0" sz="1800" spc="-5">
                <a:solidFill>
                  <a:srgbClr val="FFFFFF"/>
                </a:solidFill>
                <a:latin typeface="Arial MT"/>
                <a:cs typeface="Arial MT"/>
              </a:rPr>
              <a:t>I</a:t>
            </a:r>
            <a:r>
              <a:rPr dirty="0" sz="1800">
                <a:solidFill>
                  <a:srgbClr val="FFFFFF"/>
                </a:solidFill>
                <a:latin typeface="Arial MT"/>
                <a:cs typeface="Arial MT"/>
              </a:rPr>
              <a:t>dle)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1082674" y="4865942"/>
            <a:ext cx="9398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solidFill>
                  <a:srgbClr val="FFFFFF"/>
                </a:solidFill>
                <a:latin typeface="Arial MT"/>
                <a:cs typeface="Arial MT"/>
              </a:rPr>
              <a:t>(System)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2285999" y="3519742"/>
            <a:ext cx="6242685" cy="288671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2065"/>
              </a:lnSpc>
              <a:spcBef>
                <a:spcPts val="100"/>
              </a:spcBef>
            </a:pPr>
            <a:r>
              <a:rPr dirty="0" sz="1800">
                <a:solidFill>
                  <a:srgbClr val="FFFFFF"/>
                </a:solidFill>
                <a:latin typeface="Arial MT"/>
                <a:cs typeface="Arial MT"/>
              </a:rPr>
              <a:t>Process</a:t>
            </a:r>
            <a:r>
              <a:rPr dirty="0" sz="1800" spc="-4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FFFFFF"/>
                </a:solidFill>
                <a:latin typeface="Arial MT"/>
                <a:cs typeface="Arial MT"/>
              </a:rPr>
              <a:t>id</a:t>
            </a:r>
            <a:r>
              <a:rPr dirty="0" sz="1800" spc="-3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FFFFFF"/>
                </a:solidFill>
                <a:latin typeface="Arial MT"/>
                <a:cs typeface="Arial MT"/>
              </a:rPr>
              <a:t>0</a:t>
            </a:r>
            <a:endParaRPr sz="1800">
              <a:latin typeface="Arial MT"/>
              <a:cs typeface="Arial MT"/>
            </a:endParaRPr>
          </a:p>
          <a:p>
            <a:pPr marL="920750">
              <a:lnSpc>
                <a:spcPts val="1985"/>
              </a:lnSpc>
            </a:pPr>
            <a:r>
              <a:rPr dirty="0" sz="1800">
                <a:solidFill>
                  <a:srgbClr val="FFFFFF"/>
                </a:solidFill>
                <a:latin typeface="Arial MT"/>
                <a:cs typeface="Arial MT"/>
              </a:rPr>
              <a:t>Part</a:t>
            </a:r>
            <a:r>
              <a:rPr dirty="0" sz="180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dirty="0" sz="18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dirty="0" sz="18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FFFFFF"/>
                </a:solidFill>
                <a:latin typeface="Arial MT"/>
                <a:cs typeface="Arial MT"/>
              </a:rPr>
              <a:t>loaded</a:t>
            </a:r>
            <a:r>
              <a:rPr dirty="0" sz="18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Arial MT"/>
                <a:cs typeface="Arial MT"/>
              </a:rPr>
              <a:t>system</a:t>
            </a:r>
            <a:r>
              <a:rPr dirty="0" sz="18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FFFFFF"/>
                </a:solidFill>
                <a:latin typeface="Arial MT"/>
                <a:cs typeface="Arial MT"/>
              </a:rPr>
              <a:t>image</a:t>
            </a:r>
            <a:endParaRPr sz="1800">
              <a:latin typeface="Arial MT"/>
              <a:cs typeface="Arial MT"/>
            </a:endParaRPr>
          </a:p>
          <a:p>
            <a:pPr marL="920750" marR="180340">
              <a:lnSpc>
                <a:spcPts val="1900"/>
              </a:lnSpc>
              <a:spcBef>
                <a:spcPts val="200"/>
              </a:spcBef>
            </a:pPr>
            <a:r>
              <a:rPr dirty="0" sz="1800">
                <a:solidFill>
                  <a:srgbClr val="FFFFFF"/>
                </a:solidFill>
                <a:latin typeface="Arial MT"/>
                <a:cs typeface="Arial MT"/>
              </a:rPr>
              <a:t>Home</a:t>
            </a:r>
            <a:r>
              <a:rPr dirty="0" sz="18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Arial MT"/>
                <a:cs typeface="Arial MT"/>
              </a:rPr>
              <a:t>for</a:t>
            </a:r>
            <a:r>
              <a:rPr dirty="0" sz="18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FFFFFF"/>
                </a:solidFill>
                <a:latin typeface="Arial MT"/>
                <a:cs typeface="Arial MT"/>
              </a:rPr>
              <a:t>idle</a:t>
            </a:r>
            <a:r>
              <a:rPr dirty="0" sz="1800" spc="-5">
                <a:solidFill>
                  <a:srgbClr val="FFFFFF"/>
                </a:solidFill>
                <a:latin typeface="Arial MT"/>
                <a:cs typeface="Arial MT"/>
              </a:rPr>
              <a:t> thread(s)</a:t>
            </a:r>
            <a:r>
              <a:rPr dirty="0" sz="18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FFFFFF"/>
                </a:solidFill>
                <a:latin typeface="Arial MT"/>
                <a:cs typeface="Arial MT"/>
              </a:rPr>
              <a:t>(not</a:t>
            </a:r>
            <a:r>
              <a:rPr dirty="0" sz="18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dirty="0" sz="1800" spc="-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FFFFFF"/>
                </a:solidFill>
                <a:latin typeface="Arial MT"/>
                <a:cs typeface="Arial MT"/>
              </a:rPr>
              <a:t>real</a:t>
            </a:r>
            <a:r>
              <a:rPr dirty="0" sz="1800" spc="-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FFFFFF"/>
                </a:solidFill>
                <a:latin typeface="Arial MT"/>
                <a:cs typeface="Arial MT"/>
              </a:rPr>
              <a:t>process</a:t>
            </a:r>
            <a:r>
              <a:rPr dirty="0" sz="18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FFFFFF"/>
                </a:solidFill>
                <a:latin typeface="Arial MT"/>
                <a:cs typeface="Arial MT"/>
              </a:rPr>
              <a:t>nor</a:t>
            </a:r>
            <a:r>
              <a:rPr dirty="0" sz="18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FFFFFF"/>
                </a:solidFill>
                <a:latin typeface="Arial MT"/>
                <a:cs typeface="Arial MT"/>
              </a:rPr>
              <a:t>real </a:t>
            </a:r>
            <a:r>
              <a:rPr dirty="0" sz="1800" spc="-484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Arial MT"/>
                <a:cs typeface="Arial MT"/>
              </a:rPr>
              <a:t>threads)</a:t>
            </a:r>
            <a:endParaRPr sz="1800">
              <a:latin typeface="Arial MT"/>
              <a:cs typeface="Arial MT"/>
            </a:endParaRPr>
          </a:p>
          <a:p>
            <a:pPr marL="920750">
              <a:lnSpc>
                <a:spcPts val="1880"/>
              </a:lnSpc>
            </a:pPr>
            <a:r>
              <a:rPr dirty="0" sz="1800">
                <a:solidFill>
                  <a:srgbClr val="FFFFFF"/>
                </a:solidFill>
                <a:latin typeface="Arial MT"/>
                <a:cs typeface="Arial MT"/>
              </a:rPr>
              <a:t>Called</a:t>
            </a:r>
            <a:r>
              <a:rPr dirty="0" sz="18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Arial MT"/>
                <a:cs typeface="Arial MT"/>
              </a:rPr>
              <a:t>“System</a:t>
            </a:r>
            <a:r>
              <a:rPr dirty="0" sz="18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FFFFFF"/>
                </a:solidFill>
                <a:latin typeface="Arial MT"/>
                <a:cs typeface="Arial MT"/>
              </a:rPr>
              <a:t>Process”</a:t>
            </a:r>
            <a:r>
              <a:rPr dirty="0" sz="18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dirty="0" sz="18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FFFFFF"/>
                </a:solidFill>
                <a:latin typeface="Arial MT"/>
                <a:cs typeface="Arial MT"/>
              </a:rPr>
              <a:t>many</a:t>
            </a:r>
            <a:r>
              <a:rPr dirty="0" sz="18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FFFFFF"/>
                </a:solidFill>
                <a:latin typeface="Arial MT"/>
                <a:cs typeface="Arial MT"/>
              </a:rPr>
              <a:t>displays</a:t>
            </a:r>
            <a:endParaRPr sz="1800">
              <a:latin typeface="Arial MT"/>
              <a:cs typeface="Arial MT"/>
            </a:endParaRPr>
          </a:p>
          <a:p>
            <a:pPr marL="12700">
              <a:lnSpc>
                <a:spcPts val="2065"/>
              </a:lnSpc>
              <a:spcBef>
                <a:spcPts val="670"/>
              </a:spcBef>
            </a:pPr>
            <a:r>
              <a:rPr dirty="0" sz="1800">
                <a:solidFill>
                  <a:srgbClr val="FFFFFF"/>
                </a:solidFill>
                <a:latin typeface="Arial MT"/>
                <a:cs typeface="Arial MT"/>
              </a:rPr>
              <a:t>Process</a:t>
            </a:r>
            <a:r>
              <a:rPr dirty="0" sz="18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FFFFFF"/>
                </a:solidFill>
                <a:latin typeface="Arial MT"/>
                <a:cs typeface="Arial MT"/>
              </a:rPr>
              <a:t>id</a:t>
            </a:r>
            <a:r>
              <a:rPr dirty="0" sz="1800" spc="-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FFFFFF"/>
                </a:solidFill>
                <a:latin typeface="Arial MT"/>
                <a:cs typeface="Arial MT"/>
              </a:rPr>
              <a:t>2</a:t>
            </a:r>
            <a:r>
              <a:rPr dirty="0" sz="18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800" i="1">
                <a:solidFill>
                  <a:srgbClr val="FFFFFF"/>
                </a:solidFill>
                <a:latin typeface="Arial"/>
                <a:cs typeface="Arial"/>
              </a:rPr>
              <a:t>(8</a:t>
            </a:r>
            <a:r>
              <a:rPr dirty="0" sz="1800" spc="-5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i="1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dirty="0" sz="1800" spc="-5" i="1">
                <a:solidFill>
                  <a:srgbClr val="FFFFFF"/>
                </a:solidFill>
                <a:latin typeface="Arial"/>
                <a:cs typeface="Arial"/>
              </a:rPr>
              <a:t> Windows</a:t>
            </a:r>
            <a:r>
              <a:rPr dirty="0" sz="1800" spc="-15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i="1">
                <a:solidFill>
                  <a:srgbClr val="FFFFFF"/>
                </a:solidFill>
                <a:latin typeface="Arial"/>
                <a:cs typeface="Arial"/>
              </a:rPr>
              <a:t>2000;</a:t>
            </a:r>
            <a:r>
              <a:rPr dirty="0" sz="1800" spc="-10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i="1">
                <a:solidFill>
                  <a:srgbClr val="FFFFFF"/>
                </a:solidFill>
                <a:latin typeface="Arial"/>
                <a:cs typeface="Arial"/>
              </a:rPr>
              <a:t>4</a:t>
            </a:r>
            <a:r>
              <a:rPr dirty="0" sz="1800" spc="-5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i="1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dirty="0" sz="1800" spc="-10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i="1">
                <a:solidFill>
                  <a:srgbClr val="FFFFFF"/>
                </a:solidFill>
                <a:latin typeface="Arial"/>
                <a:cs typeface="Arial"/>
              </a:rPr>
              <a:t>XP)</a:t>
            </a:r>
            <a:endParaRPr sz="1800">
              <a:latin typeface="Arial"/>
              <a:cs typeface="Arial"/>
            </a:endParaRPr>
          </a:p>
          <a:p>
            <a:pPr marL="920750">
              <a:lnSpc>
                <a:spcPts val="1935"/>
              </a:lnSpc>
            </a:pPr>
            <a:r>
              <a:rPr dirty="0" sz="1800">
                <a:solidFill>
                  <a:srgbClr val="FFFFFF"/>
                </a:solidFill>
                <a:latin typeface="Arial MT"/>
                <a:cs typeface="Arial MT"/>
              </a:rPr>
              <a:t>Part</a:t>
            </a:r>
            <a:r>
              <a:rPr dirty="0" sz="180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dirty="0" sz="18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dirty="0" sz="18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FFFFFF"/>
                </a:solidFill>
                <a:latin typeface="Arial MT"/>
                <a:cs typeface="Arial MT"/>
              </a:rPr>
              <a:t>loaded</a:t>
            </a:r>
            <a:r>
              <a:rPr dirty="0" sz="18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Arial MT"/>
                <a:cs typeface="Arial MT"/>
              </a:rPr>
              <a:t>system</a:t>
            </a:r>
            <a:r>
              <a:rPr dirty="0" sz="18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FFFFFF"/>
                </a:solidFill>
                <a:latin typeface="Arial MT"/>
                <a:cs typeface="Arial MT"/>
              </a:rPr>
              <a:t>image</a:t>
            </a:r>
            <a:endParaRPr sz="1800">
              <a:latin typeface="Arial MT"/>
              <a:cs typeface="Arial MT"/>
            </a:endParaRPr>
          </a:p>
          <a:p>
            <a:pPr marL="920750" marR="5080" indent="-635">
              <a:lnSpc>
                <a:spcPct val="90300"/>
              </a:lnSpc>
              <a:spcBef>
                <a:spcPts val="80"/>
              </a:spcBef>
            </a:pPr>
            <a:r>
              <a:rPr dirty="0" sz="1800" spc="-5">
                <a:solidFill>
                  <a:srgbClr val="FFFFFF"/>
                </a:solidFill>
                <a:latin typeface="Arial MT"/>
                <a:cs typeface="Arial MT"/>
              </a:rPr>
              <a:t>Home for kernel-defined threads (not </a:t>
            </a:r>
            <a:r>
              <a:rPr dirty="0" sz="1800">
                <a:solidFill>
                  <a:srgbClr val="FFFFFF"/>
                </a:solidFill>
                <a:latin typeface="Arial MT"/>
                <a:cs typeface="Arial MT"/>
              </a:rPr>
              <a:t>a </a:t>
            </a:r>
            <a:r>
              <a:rPr dirty="0" sz="1800" spc="-5">
                <a:solidFill>
                  <a:srgbClr val="FFFFFF"/>
                </a:solidFill>
                <a:latin typeface="Arial MT"/>
                <a:cs typeface="Arial MT"/>
              </a:rPr>
              <a:t>real process) </a:t>
            </a:r>
            <a:r>
              <a:rPr dirty="0" sz="1800" spc="-49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Arial MT"/>
                <a:cs typeface="Arial MT"/>
              </a:rPr>
              <a:t>Thread</a:t>
            </a:r>
            <a:r>
              <a:rPr dirty="0" sz="1800">
                <a:solidFill>
                  <a:srgbClr val="FFFFFF"/>
                </a:solidFill>
                <a:latin typeface="Arial MT"/>
                <a:cs typeface="Arial MT"/>
              </a:rPr>
              <a:t> 0 </a:t>
            </a:r>
            <a:r>
              <a:rPr dirty="0" sz="1800" spc="-5">
                <a:solidFill>
                  <a:srgbClr val="FFFFFF"/>
                </a:solidFill>
                <a:latin typeface="Arial MT"/>
                <a:cs typeface="Arial MT"/>
              </a:rPr>
              <a:t>(routine</a:t>
            </a:r>
            <a:r>
              <a:rPr dirty="0" sz="1800">
                <a:solidFill>
                  <a:srgbClr val="FFFFFF"/>
                </a:solidFill>
                <a:latin typeface="Arial MT"/>
                <a:cs typeface="Arial MT"/>
              </a:rPr>
              <a:t> name Phase1</a:t>
            </a:r>
            <a:r>
              <a:rPr dirty="0" sz="1800" spc="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Arial MT"/>
                <a:cs typeface="Arial MT"/>
              </a:rPr>
              <a:t>Initialization) </a:t>
            </a:r>
            <a:r>
              <a:rPr dirty="0" sz="180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Arial MT"/>
                <a:cs typeface="Arial MT"/>
              </a:rPr>
              <a:t>launches</a:t>
            </a:r>
            <a:r>
              <a:rPr dirty="0" sz="180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dirty="0" sz="18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Arial MT"/>
                <a:cs typeface="Arial MT"/>
              </a:rPr>
              <a:t>first</a:t>
            </a:r>
            <a:r>
              <a:rPr dirty="0" sz="18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Arial MT"/>
                <a:cs typeface="Arial MT"/>
              </a:rPr>
              <a:t>“real”</a:t>
            </a:r>
            <a:r>
              <a:rPr dirty="0" sz="18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Arial MT"/>
                <a:cs typeface="Arial MT"/>
              </a:rPr>
              <a:t>process,</a:t>
            </a:r>
            <a:r>
              <a:rPr dirty="0" sz="18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Arial MT"/>
                <a:cs typeface="Arial MT"/>
              </a:rPr>
              <a:t>running</a:t>
            </a:r>
            <a:r>
              <a:rPr dirty="0" sz="18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Arial MT"/>
                <a:cs typeface="Arial MT"/>
              </a:rPr>
              <a:t>smss.exe...</a:t>
            </a:r>
            <a:endParaRPr sz="1800">
              <a:latin typeface="Arial MT"/>
              <a:cs typeface="Arial MT"/>
            </a:endParaRPr>
          </a:p>
          <a:p>
            <a:pPr marL="920750">
              <a:lnSpc>
                <a:spcPts val="2000"/>
              </a:lnSpc>
            </a:pPr>
            <a:r>
              <a:rPr dirty="0" sz="1800" spc="-5">
                <a:solidFill>
                  <a:srgbClr val="FFFFFF"/>
                </a:solidFill>
                <a:latin typeface="Arial MT"/>
                <a:cs typeface="Arial MT"/>
              </a:rPr>
              <a:t>...and then </a:t>
            </a:r>
            <a:r>
              <a:rPr dirty="0" sz="1800">
                <a:solidFill>
                  <a:srgbClr val="FFFFFF"/>
                </a:solidFill>
                <a:latin typeface="Arial MT"/>
                <a:cs typeface="Arial MT"/>
              </a:rPr>
              <a:t>becomes</a:t>
            </a:r>
            <a:r>
              <a:rPr dirty="0" sz="18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Arial MT"/>
                <a:cs typeface="Arial MT"/>
              </a:rPr>
              <a:t>the </a:t>
            </a:r>
            <a:r>
              <a:rPr dirty="0" sz="1800">
                <a:solidFill>
                  <a:srgbClr val="FFFFFF"/>
                </a:solidFill>
                <a:latin typeface="Arial MT"/>
                <a:cs typeface="Arial MT"/>
              </a:rPr>
              <a:t>zero</a:t>
            </a:r>
            <a:r>
              <a:rPr dirty="0" sz="1800" spc="-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FFFFFF"/>
                </a:solidFill>
                <a:latin typeface="Arial MT"/>
                <a:cs typeface="Arial MT"/>
              </a:rPr>
              <a:t>page</a:t>
            </a:r>
            <a:r>
              <a:rPr dirty="0" sz="1800" spc="-5">
                <a:solidFill>
                  <a:srgbClr val="FFFFFF"/>
                </a:solidFill>
                <a:latin typeface="Arial MT"/>
                <a:cs typeface="Arial MT"/>
              </a:rPr>
              <a:t> thread</a:t>
            </a:r>
            <a:endParaRPr sz="1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7076" y="444730"/>
            <a:ext cx="7680959" cy="76061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6574" y="474663"/>
            <a:ext cx="7592059" cy="635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625850" algn="l"/>
              </a:tabLst>
            </a:pPr>
            <a:r>
              <a:rPr dirty="0" spc="-5"/>
              <a:t>System</a:t>
            </a:r>
            <a:r>
              <a:rPr dirty="0" spc="15"/>
              <a:t> </a:t>
            </a:r>
            <a:r>
              <a:rPr dirty="0" spc="-5"/>
              <a:t>Startup	</a:t>
            </a:r>
            <a:r>
              <a:rPr dirty="0"/>
              <a:t>Processes</a:t>
            </a:r>
            <a:r>
              <a:rPr dirty="0" spc="-70"/>
              <a:t> </a:t>
            </a:r>
            <a:r>
              <a:rPr dirty="0" spc="-5"/>
              <a:t>(cont.)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906087" y="1379912"/>
            <a:ext cx="8138159" cy="4863465"/>
            <a:chOff x="906087" y="1379912"/>
            <a:chExt cx="8138159" cy="4863465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06087" y="1379912"/>
              <a:ext cx="3108960" cy="32835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27563" y="1596044"/>
              <a:ext cx="2464723" cy="32835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27563" y="1812173"/>
              <a:ext cx="5424054" cy="328352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327563" y="2028305"/>
              <a:ext cx="1791392" cy="328352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327563" y="2256904"/>
              <a:ext cx="2452254" cy="328352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327563" y="2473036"/>
              <a:ext cx="5282737" cy="36576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06087" y="2739044"/>
              <a:ext cx="3374967" cy="407323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06087" y="3054926"/>
              <a:ext cx="7897091" cy="382385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327563" y="3325090"/>
              <a:ext cx="723207" cy="328352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327563" y="3541221"/>
              <a:ext cx="6475614" cy="328352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327563" y="3769822"/>
              <a:ext cx="2082337" cy="365760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06087" y="4035828"/>
              <a:ext cx="7606145" cy="378229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327563" y="4301836"/>
              <a:ext cx="6666806" cy="328352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327563" y="4517966"/>
              <a:ext cx="4305992" cy="365760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06087" y="4783974"/>
              <a:ext cx="4800600" cy="407323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06087" y="5099857"/>
              <a:ext cx="8138159" cy="382385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327563" y="5370021"/>
              <a:ext cx="6716683" cy="328352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327563" y="5598621"/>
              <a:ext cx="1359131" cy="365759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906087" y="5864629"/>
              <a:ext cx="6334297" cy="378229"/>
            </a:xfrm>
            <a:prstGeom prst="rect">
              <a:avLst/>
            </a:prstGeom>
          </p:spPr>
        </p:pic>
      </p:grpSp>
      <p:sp>
        <p:nvSpPr>
          <p:cNvPr id="24" name="object 24"/>
          <p:cNvSpPr txBox="1"/>
          <p:nvPr/>
        </p:nvSpPr>
        <p:spPr>
          <a:xfrm>
            <a:off x="930274" y="1384618"/>
            <a:ext cx="883919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5">
                <a:solidFill>
                  <a:srgbClr val="FFFFFF"/>
                </a:solidFill>
                <a:latin typeface="Arial MT"/>
                <a:cs typeface="Arial MT"/>
              </a:rPr>
              <a:t>smss.exe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930274" y="2792286"/>
            <a:ext cx="883919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5">
                <a:solidFill>
                  <a:srgbClr val="FFFFFF"/>
                </a:solidFill>
                <a:latin typeface="Arial MT"/>
                <a:cs typeface="Arial MT"/>
              </a:rPr>
              <a:t>csrss.exe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2352675" y="1384618"/>
            <a:ext cx="5355590" cy="16770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3495">
              <a:lnSpc>
                <a:spcPts val="1810"/>
              </a:lnSpc>
              <a:spcBef>
                <a:spcPts val="100"/>
              </a:spcBef>
            </a:pPr>
            <a:r>
              <a:rPr dirty="0" sz="1600">
                <a:solidFill>
                  <a:srgbClr val="FFFFFF"/>
                </a:solidFill>
                <a:latin typeface="Arial MT"/>
                <a:cs typeface="Arial MT"/>
              </a:rPr>
              <a:t>Session</a:t>
            </a:r>
            <a:r>
              <a:rPr dirty="0" sz="1600" spc="-5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600">
                <a:solidFill>
                  <a:srgbClr val="FFFFFF"/>
                </a:solidFill>
                <a:latin typeface="Arial MT"/>
                <a:cs typeface="Arial MT"/>
              </a:rPr>
              <a:t>Manager</a:t>
            </a:r>
            <a:endParaRPr sz="1600">
              <a:latin typeface="Arial MT"/>
              <a:cs typeface="Arial MT"/>
            </a:endParaRPr>
          </a:p>
          <a:p>
            <a:pPr marL="12700">
              <a:lnSpc>
                <a:spcPts val="1700"/>
              </a:lnSpc>
            </a:pPr>
            <a:r>
              <a:rPr dirty="0" sz="1600" spc="-5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dirty="0" sz="16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600" spc="-5">
                <a:solidFill>
                  <a:srgbClr val="FFFFFF"/>
                </a:solidFill>
                <a:latin typeface="Arial MT"/>
                <a:cs typeface="Arial MT"/>
              </a:rPr>
              <a:t>first</a:t>
            </a:r>
            <a:r>
              <a:rPr dirty="0" sz="16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600" spc="-5">
                <a:solidFill>
                  <a:srgbClr val="FFFFFF"/>
                </a:solidFill>
                <a:latin typeface="Arial MT"/>
                <a:cs typeface="Arial MT"/>
              </a:rPr>
              <a:t>“created”</a:t>
            </a:r>
            <a:r>
              <a:rPr dirty="0" sz="16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600">
                <a:solidFill>
                  <a:srgbClr val="FFFFFF"/>
                </a:solidFill>
                <a:latin typeface="Arial MT"/>
                <a:cs typeface="Arial MT"/>
              </a:rPr>
              <a:t>process</a:t>
            </a:r>
            <a:endParaRPr sz="1600">
              <a:latin typeface="Arial MT"/>
              <a:cs typeface="Arial MT"/>
            </a:endParaRPr>
          </a:p>
          <a:p>
            <a:pPr marL="12700">
              <a:lnSpc>
                <a:spcPts val="1700"/>
              </a:lnSpc>
            </a:pPr>
            <a:r>
              <a:rPr dirty="0" sz="1600" spc="-5">
                <a:solidFill>
                  <a:srgbClr val="FFFFFF"/>
                </a:solidFill>
                <a:latin typeface="Arial MT"/>
                <a:cs typeface="Arial MT"/>
              </a:rPr>
              <a:t>Takes</a:t>
            </a:r>
            <a:r>
              <a:rPr dirty="0" sz="1600" spc="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600" spc="-5">
                <a:solidFill>
                  <a:srgbClr val="FFFFFF"/>
                </a:solidFill>
                <a:latin typeface="Arial MT"/>
                <a:cs typeface="Arial MT"/>
              </a:rPr>
              <a:t>parameters</a:t>
            </a:r>
            <a:r>
              <a:rPr dirty="0" sz="1600" spc="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600" spc="-5">
                <a:solidFill>
                  <a:srgbClr val="FFFFFF"/>
                </a:solidFill>
                <a:latin typeface="Arial MT"/>
                <a:cs typeface="Arial MT"/>
              </a:rPr>
              <a:t>from</a:t>
            </a:r>
            <a:r>
              <a:rPr dirty="0" sz="1600" spc="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600" spc="-5">
                <a:solidFill>
                  <a:srgbClr val="FFFFFF"/>
                </a:solidFill>
                <a:latin typeface="Arial MT"/>
                <a:cs typeface="Arial MT"/>
              </a:rPr>
              <a:t>\HKEY_LOCAL_MACHINE\System</a:t>
            </a:r>
            <a:endParaRPr sz="1600">
              <a:latin typeface="Arial MT"/>
              <a:cs typeface="Arial MT"/>
            </a:endParaRPr>
          </a:p>
          <a:p>
            <a:pPr marL="12700">
              <a:lnSpc>
                <a:spcPts val="1750"/>
              </a:lnSpc>
            </a:pPr>
            <a:r>
              <a:rPr dirty="0" sz="1600" spc="-5">
                <a:solidFill>
                  <a:srgbClr val="FFFFFF"/>
                </a:solidFill>
                <a:latin typeface="Arial MT"/>
                <a:cs typeface="Arial MT"/>
              </a:rPr>
              <a:t>\CurrentControlSet</a:t>
            </a:r>
            <a:endParaRPr sz="1600">
              <a:latin typeface="Arial MT"/>
              <a:cs typeface="Arial MT"/>
            </a:endParaRPr>
          </a:p>
          <a:p>
            <a:pPr marL="12700">
              <a:lnSpc>
                <a:spcPts val="1750"/>
              </a:lnSpc>
            </a:pPr>
            <a:r>
              <a:rPr dirty="0" sz="1600" spc="-5">
                <a:solidFill>
                  <a:srgbClr val="FFFFFF"/>
                </a:solidFill>
                <a:latin typeface="Arial MT"/>
                <a:cs typeface="Arial MT"/>
              </a:rPr>
              <a:t>\Control\Session</a:t>
            </a:r>
            <a:r>
              <a:rPr dirty="0" sz="160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600">
                <a:solidFill>
                  <a:srgbClr val="FFFFFF"/>
                </a:solidFill>
                <a:latin typeface="Arial MT"/>
                <a:cs typeface="Arial MT"/>
              </a:rPr>
              <a:t>Manager</a:t>
            </a:r>
            <a:endParaRPr sz="1600">
              <a:latin typeface="Arial MT"/>
              <a:cs typeface="Arial MT"/>
            </a:endParaRPr>
          </a:p>
          <a:p>
            <a:pPr marL="12700">
              <a:lnSpc>
                <a:spcPts val="1810"/>
              </a:lnSpc>
            </a:pPr>
            <a:r>
              <a:rPr dirty="0" sz="1600">
                <a:solidFill>
                  <a:srgbClr val="FFFFFF"/>
                </a:solidFill>
                <a:latin typeface="Arial MT"/>
                <a:cs typeface="Arial MT"/>
              </a:rPr>
              <a:t>Launches</a:t>
            </a:r>
            <a:r>
              <a:rPr dirty="0" sz="16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600">
                <a:solidFill>
                  <a:srgbClr val="FFFFFF"/>
                </a:solidFill>
                <a:latin typeface="Arial MT"/>
                <a:cs typeface="Arial MT"/>
              </a:rPr>
              <a:t>required</a:t>
            </a:r>
            <a:r>
              <a:rPr dirty="0" sz="1600" spc="-5">
                <a:solidFill>
                  <a:srgbClr val="FFFFFF"/>
                </a:solidFill>
                <a:latin typeface="Arial MT"/>
                <a:cs typeface="Arial MT"/>
              </a:rPr>
              <a:t> subsystems</a:t>
            </a:r>
            <a:r>
              <a:rPr dirty="0" sz="16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600">
                <a:solidFill>
                  <a:srgbClr val="FFFFFF"/>
                </a:solidFill>
                <a:latin typeface="Arial MT"/>
                <a:cs typeface="Arial MT"/>
              </a:rPr>
              <a:t>(csrss)</a:t>
            </a:r>
            <a:r>
              <a:rPr dirty="0" sz="16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60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dirty="0" sz="1600" spc="-5">
                <a:solidFill>
                  <a:srgbClr val="FFFFFF"/>
                </a:solidFill>
                <a:latin typeface="Arial MT"/>
                <a:cs typeface="Arial MT"/>
              </a:rPr>
              <a:t> then </a:t>
            </a:r>
            <a:r>
              <a:rPr dirty="0" sz="1600">
                <a:solidFill>
                  <a:srgbClr val="FFFFFF"/>
                </a:solidFill>
                <a:latin typeface="Arial MT"/>
                <a:cs typeface="Arial MT"/>
              </a:rPr>
              <a:t>winlogon</a:t>
            </a:r>
            <a:endParaRPr sz="1600">
              <a:latin typeface="Arial MT"/>
              <a:cs typeface="Arial MT"/>
            </a:endParaRPr>
          </a:p>
          <a:p>
            <a:pPr marL="23495">
              <a:lnSpc>
                <a:spcPct val="100000"/>
              </a:lnSpc>
              <a:spcBef>
                <a:spcPts val="560"/>
              </a:spcBef>
            </a:pPr>
            <a:r>
              <a:rPr dirty="0" sz="1600" spc="-5">
                <a:solidFill>
                  <a:srgbClr val="FFFFFF"/>
                </a:solidFill>
                <a:latin typeface="Arial MT"/>
                <a:cs typeface="Arial MT"/>
              </a:rPr>
              <a:t>Windows</a:t>
            </a:r>
            <a:r>
              <a:rPr dirty="0" sz="160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600" spc="-5">
                <a:solidFill>
                  <a:srgbClr val="FFFFFF"/>
                </a:solidFill>
                <a:latin typeface="Arial MT"/>
                <a:cs typeface="Arial MT"/>
              </a:rPr>
              <a:t>subsystem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930274" y="3109786"/>
            <a:ext cx="1212215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5">
                <a:solidFill>
                  <a:srgbClr val="FFFFFF"/>
                </a:solidFill>
                <a:latin typeface="Arial MT"/>
                <a:cs typeface="Arial MT"/>
              </a:rPr>
              <a:t>winlogon.exe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930274" y="4087686"/>
            <a:ext cx="1155065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5">
                <a:solidFill>
                  <a:srgbClr val="FFFFFF"/>
                </a:solidFill>
                <a:latin typeface="Arial MT"/>
                <a:cs typeface="Arial MT"/>
              </a:rPr>
              <a:t>services.exe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930274" y="4763325"/>
            <a:ext cx="1064895" cy="660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30200"/>
              </a:lnSpc>
              <a:spcBef>
                <a:spcPts val="100"/>
              </a:spcBef>
            </a:pPr>
            <a:r>
              <a:rPr dirty="0" sz="1600" spc="-5">
                <a:solidFill>
                  <a:srgbClr val="FFFFFF"/>
                </a:solidFill>
                <a:latin typeface="Arial MT"/>
                <a:cs typeface="Arial MT"/>
              </a:rPr>
              <a:t>lsass.exe </a:t>
            </a:r>
            <a:r>
              <a:rPr dirty="0" sz="1600">
                <a:solidFill>
                  <a:srgbClr val="FFFFFF"/>
                </a:solidFill>
                <a:latin typeface="Arial MT"/>
                <a:cs typeface="Arial MT"/>
              </a:rPr>
              <a:t> userini</a:t>
            </a:r>
            <a:r>
              <a:rPr dirty="0" sz="1600" spc="-5">
                <a:solidFill>
                  <a:srgbClr val="FFFFFF"/>
                </a:solidFill>
                <a:latin typeface="Arial MT"/>
                <a:cs typeface="Arial MT"/>
              </a:rPr>
              <a:t>t.</a:t>
            </a:r>
            <a:r>
              <a:rPr dirty="0" sz="1600">
                <a:solidFill>
                  <a:srgbClr val="FFFFFF"/>
                </a:solidFill>
                <a:latin typeface="Arial MT"/>
                <a:cs typeface="Arial MT"/>
              </a:rPr>
              <a:t>exe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930274" y="5916485"/>
            <a:ext cx="1144270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5">
                <a:solidFill>
                  <a:srgbClr val="FFFFFF"/>
                </a:solidFill>
                <a:latin typeface="Arial MT"/>
                <a:cs typeface="Arial MT"/>
              </a:rPr>
              <a:t>explorer.exe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2352675" y="3109786"/>
            <a:ext cx="6644640" cy="3075940"/>
          </a:xfrm>
          <a:prstGeom prst="rect">
            <a:avLst/>
          </a:prstGeom>
        </p:spPr>
        <p:txBody>
          <a:bodyPr wrap="square" lIns="0" tIns="41275" rIns="0" bIns="0" rtlCol="0" vert="horz">
            <a:spAutoFit/>
          </a:bodyPr>
          <a:lstStyle/>
          <a:p>
            <a:pPr marL="12700" marR="241935" indent="10795">
              <a:lnSpc>
                <a:spcPts val="1720"/>
              </a:lnSpc>
              <a:spcBef>
                <a:spcPts val="325"/>
              </a:spcBef>
            </a:pPr>
            <a:r>
              <a:rPr dirty="0" sz="1600">
                <a:solidFill>
                  <a:srgbClr val="FFFFFF"/>
                </a:solidFill>
                <a:latin typeface="Arial MT"/>
                <a:cs typeface="Arial MT"/>
              </a:rPr>
              <a:t>Logon</a:t>
            </a:r>
            <a:r>
              <a:rPr dirty="0" sz="1600" spc="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600">
                <a:solidFill>
                  <a:srgbClr val="FFFFFF"/>
                </a:solidFill>
                <a:latin typeface="Arial MT"/>
                <a:cs typeface="Arial MT"/>
              </a:rPr>
              <a:t>process: Launches</a:t>
            </a:r>
            <a:r>
              <a:rPr dirty="0" sz="1600" spc="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600" spc="-5">
                <a:solidFill>
                  <a:srgbClr val="FFFFFF"/>
                </a:solidFill>
                <a:latin typeface="Arial MT"/>
                <a:cs typeface="Arial MT"/>
              </a:rPr>
              <a:t>services.exe</a:t>
            </a:r>
            <a:r>
              <a:rPr dirty="0" sz="1600" spc="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600">
                <a:solidFill>
                  <a:srgbClr val="FFFFFF"/>
                </a:solidFill>
                <a:latin typeface="Arial MT"/>
                <a:cs typeface="Arial MT"/>
              </a:rPr>
              <a:t>&amp;</a:t>
            </a:r>
            <a:r>
              <a:rPr dirty="0" sz="1600" spc="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600" spc="-5">
                <a:solidFill>
                  <a:srgbClr val="FFFFFF"/>
                </a:solidFill>
                <a:latin typeface="Arial MT"/>
                <a:cs typeface="Arial MT"/>
              </a:rPr>
              <a:t>lsass.exe;</a:t>
            </a:r>
            <a:r>
              <a:rPr dirty="0" sz="1600" spc="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600" spc="-5">
                <a:solidFill>
                  <a:srgbClr val="FFFFFF"/>
                </a:solidFill>
                <a:latin typeface="Arial MT"/>
                <a:cs typeface="Arial MT"/>
              </a:rPr>
              <a:t>presents</a:t>
            </a:r>
            <a:r>
              <a:rPr dirty="0" sz="160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600" spc="-5">
                <a:solidFill>
                  <a:srgbClr val="FFFFFF"/>
                </a:solidFill>
                <a:latin typeface="Arial MT"/>
                <a:cs typeface="Arial MT"/>
              </a:rPr>
              <a:t>first</a:t>
            </a:r>
            <a:r>
              <a:rPr dirty="0" sz="1600">
                <a:solidFill>
                  <a:srgbClr val="FFFFFF"/>
                </a:solidFill>
                <a:latin typeface="Arial MT"/>
                <a:cs typeface="Arial MT"/>
              </a:rPr>
              <a:t> login </a:t>
            </a:r>
            <a:r>
              <a:rPr dirty="0" sz="1600" spc="-43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600">
                <a:solidFill>
                  <a:srgbClr val="FFFFFF"/>
                </a:solidFill>
                <a:latin typeface="Arial MT"/>
                <a:cs typeface="Arial MT"/>
              </a:rPr>
              <a:t>prompt</a:t>
            </a:r>
            <a:endParaRPr sz="1600">
              <a:latin typeface="Arial MT"/>
              <a:cs typeface="Arial MT"/>
            </a:endParaRPr>
          </a:p>
          <a:p>
            <a:pPr marL="12700">
              <a:lnSpc>
                <a:spcPts val="1610"/>
              </a:lnSpc>
            </a:pPr>
            <a:r>
              <a:rPr dirty="0" sz="1600" spc="-5">
                <a:solidFill>
                  <a:srgbClr val="FFFFFF"/>
                </a:solidFill>
                <a:latin typeface="Arial MT"/>
                <a:cs typeface="Arial MT"/>
              </a:rPr>
              <a:t>When</a:t>
            </a:r>
            <a:r>
              <a:rPr dirty="0" sz="1600">
                <a:solidFill>
                  <a:srgbClr val="FFFFFF"/>
                </a:solidFill>
                <a:latin typeface="Arial MT"/>
                <a:cs typeface="Arial MT"/>
              </a:rPr>
              <a:t> someone logs</a:t>
            </a:r>
            <a:r>
              <a:rPr dirty="0" sz="1600" spc="-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600">
                <a:solidFill>
                  <a:srgbClr val="FFFFFF"/>
                </a:solidFill>
                <a:latin typeface="Arial MT"/>
                <a:cs typeface="Arial MT"/>
              </a:rPr>
              <a:t>in,</a:t>
            </a:r>
            <a:r>
              <a:rPr dirty="0" sz="1600" spc="-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600">
                <a:solidFill>
                  <a:srgbClr val="FFFFFF"/>
                </a:solidFill>
                <a:latin typeface="Arial MT"/>
                <a:cs typeface="Arial MT"/>
              </a:rPr>
              <a:t>launches apps</a:t>
            </a:r>
            <a:r>
              <a:rPr dirty="0" sz="1600" spc="-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600">
                <a:solidFill>
                  <a:srgbClr val="FFFFFF"/>
                </a:solidFill>
                <a:latin typeface="Arial MT"/>
                <a:cs typeface="Arial MT"/>
              </a:rPr>
              <a:t>in </a:t>
            </a:r>
            <a:r>
              <a:rPr dirty="0" sz="1600" spc="-5">
                <a:solidFill>
                  <a:srgbClr val="FFFFFF"/>
                </a:solidFill>
                <a:latin typeface="Arial MT"/>
                <a:cs typeface="Arial MT"/>
              </a:rPr>
              <a:t>\Software\Microsoft\Windows</a:t>
            </a:r>
            <a:endParaRPr sz="1600">
              <a:latin typeface="Arial MT"/>
              <a:cs typeface="Arial MT"/>
            </a:endParaRPr>
          </a:p>
          <a:p>
            <a:pPr marL="12700">
              <a:lnSpc>
                <a:spcPts val="1860"/>
              </a:lnSpc>
            </a:pPr>
            <a:r>
              <a:rPr dirty="0" sz="1600" spc="-5">
                <a:solidFill>
                  <a:srgbClr val="FFFFFF"/>
                </a:solidFill>
                <a:latin typeface="Arial MT"/>
                <a:cs typeface="Arial MT"/>
              </a:rPr>
              <a:t>NT\WinLogon\Userinit</a:t>
            </a:r>
            <a:endParaRPr sz="1600">
              <a:latin typeface="Arial MT"/>
              <a:cs typeface="Arial MT"/>
            </a:endParaRPr>
          </a:p>
          <a:p>
            <a:pPr marL="12700" marR="50800" indent="10795">
              <a:lnSpc>
                <a:spcPts val="1720"/>
              </a:lnSpc>
              <a:spcBef>
                <a:spcPts val="785"/>
              </a:spcBef>
            </a:pPr>
            <a:r>
              <a:rPr dirty="0" sz="1600">
                <a:solidFill>
                  <a:srgbClr val="FFFFFF"/>
                </a:solidFill>
                <a:latin typeface="Arial MT"/>
                <a:cs typeface="Arial MT"/>
              </a:rPr>
              <a:t>Service </a:t>
            </a:r>
            <a:r>
              <a:rPr dirty="0" sz="1600" spc="-5">
                <a:solidFill>
                  <a:srgbClr val="FFFFFF"/>
                </a:solidFill>
                <a:latin typeface="Arial MT"/>
                <a:cs typeface="Arial MT"/>
              </a:rPr>
              <a:t>Controller; </a:t>
            </a:r>
            <a:r>
              <a:rPr dirty="0" sz="1600">
                <a:solidFill>
                  <a:srgbClr val="FFFFFF"/>
                </a:solidFill>
                <a:latin typeface="Arial MT"/>
                <a:cs typeface="Arial MT"/>
              </a:rPr>
              <a:t>also, home </a:t>
            </a:r>
            <a:r>
              <a:rPr dirty="0" sz="1600" spc="-5">
                <a:solidFill>
                  <a:srgbClr val="FFFFFF"/>
                </a:solidFill>
                <a:latin typeface="Arial MT"/>
                <a:cs typeface="Arial MT"/>
              </a:rPr>
              <a:t>for</a:t>
            </a:r>
            <a:r>
              <a:rPr dirty="0" sz="1600">
                <a:solidFill>
                  <a:srgbClr val="FFFFFF"/>
                </a:solidFill>
                <a:latin typeface="Arial MT"/>
                <a:cs typeface="Arial MT"/>
              </a:rPr>
              <a:t> many</a:t>
            </a:r>
            <a:r>
              <a:rPr dirty="0" sz="1600" spc="-5">
                <a:solidFill>
                  <a:srgbClr val="FFFFFF"/>
                </a:solidFill>
                <a:latin typeface="Arial MT"/>
                <a:cs typeface="Arial MT"/>
              </a:rPr>
              <a:t> Windows-supplied</a:t>
            </a:r>
            <a:r>
              <a:rPr dirty="0" sz="1600" spc="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600">
                <a:solidFill>
                  <a:srgbClr val="FFFFFF"/>
                </a:solidFill>
                <a:latin typeface="Arial MT"/>
                <a:cs typeface="Arial MT"/>
              </a:rPr>
              <a:t>services </a:t>
            </a:r>
            <a:r>
              <a:rPr dirty="0" sz="1600" spc="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600" spc="-5">
                <a:solidFill>
                  <a:srgbClr val="FFFFFF"/>
                </a:solidFill>
                <a:latin typeface="Arial MT"/>
                <a:cs typeface="Arial MT"/>
              </a:rPr>
              <a:t>Starts </a:t>
            </a:r>
            <a:r>
              <a:rPr dirty="0" sz="1600">
                <a:solidFill>
                  <a:srgbClr val="FFFFFF"/>
                </a:solidFill>
                <a:latin typeface="Arial MT"/>
                <a:cs typeface="Arial MT"/>
              </a:rPr>
              <a:t>processes</a:t>
            </a:r>
            <a:r>
              <a:rPr dirty="0" sz="1600" spc="-5">
                <a:solidFill>
                  <a:srgbClr val="FFFFFF"/>
                </a:solidFill>
                <a:latin typeface="Arial MT"/>
                <a:cs typeface="Arial MT"/>
              </a:rPr>
              <a:t> for</a:t>
            </a:r>
            <a:r>
              <a:rPr dirty="0" sz="1600">
                <a:solidFill>
                  <a:srgbClr val="FFFFFF"/>
                </a:solidFill>
                <a:latin typeface="Arial MT"/>
                <a:cs typeface="Arial MT"/>
              </a:rPr>
              <a:t> services</a:t>
            </a:r>
            <a:r>
              <a:rPr dirty="0" sz="1600" spc="-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600">
                <a:solidFill>
                  <a:srgbClr val="FFFFFF"/>
                </a:solidFill>
                <a:latin typeface="Arial MT"/>
                <a:cs typeface="Arial MT"/>
              </a:rPr>
              <a:t>not</a:t>
            </a:r>
            <a:r>
              <a:rPr dirty="0" sz="1600" spc="-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600">
                <a:solidFill>
                  <a:srgbClr val="FFFFFF"/>
                </a:solidFill>
                <a:latin typeface="Arial MT"/>
                <a:cs typeface="Arial MT"/>
              </a:rPr>
              <a:t>part of</a:t>
            </a:r>
            <a:r>
              <a:rPr dirty="0" sz="1600" spc="-5">
                <a:solidFill>
                  <a:srgbClr val="FFFFFF"/>
                </a:solidFill>
                <a:latin typeface="Arial MT"/>
                <a:cs typeface="Arial MT"/>
              </a:rPr>
              <a:t> services.exe</a:t>
            </a:r>
            <a:r>
              <a:rPr dirty="0" sz="1600" spc="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600">
                <a:solidFill>
                  <a:srgbClr val="FFFFFF"/>
                </a:solidFill>
                <a:latin typeface="Arial MT"/>
                <a:cs typeface="Arial MT"/>
              </a:rPr>
              <a:t>(driven by</a:t>
            </a:r>
            <a:r>
              <a:rPr dirty="0" sz="1600" spc="-5">
                <a:solidFill>
                  <a:srgbClr val="FFFFFF"/>
                </a:solidFill>
                <a:latin typeface="Arial MT"/>
                <a:cs typeface="Arial MT"/>
              </a:rPr>
              <a:t> \Registry</a:t>
            </a:r>
            <a:endParaRPr sz="1600">
              <a:latin typeface="Arial MT"/>
              <a:cs typeface="Arial MT"/>
            </a:endParaRPr>
          </a:p>
          <a:p>
            <a:pPr marL="12700">
              <a:lnSpc>
                <a:spcPts val="1670"/>
              </a:lnSpc>
            </a:pPr>
            <a:r>
              <a:rPr dirty="0" sz="1600" spc="-5">
                <a:solidFill>
                  <a:srgbClr val="FFFFFF"/>
                </a:solidFill>
                <a:latin typeface="Arial MT"/>
                <a:cs typeface="Arial MT"/>
              </a:rPr>
              <a:t>\Machine\System\CurrentControlSet\Services</a:t>
            </a:r>
            <a:r>
              <a:rPr dirty="0" sz="1600" spc="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600">
                <a:solidFill>
                  <a:srgbClr val="FFFFFF"/>
                </a:solidFill>
                <a:latin typeface="Arial MT"/>
                <a:cs typeface="Arial MT"/>
              </a:rPr>
              <a:t>)</a:t>
            </a:r>
            <a:endParaRPr sz="1600">
              <a:latin typeface="Arial MT"/>
              <a:cs typeface="Arial MT"/>
            </a:endParaRPr>
          </a:p>
          <a:p>
            <a:pPr marL="23495">
              <a:lnSpc>
                <a:spcPct val="100000"/>
              </a:lnSpc>
              <a:spcBef>
                <a:spcPts val="565"/>
              </a:spcBef>
            </a:pPr>
            <a:r>
              <a:rPr dirty="0" sz="1600">
                <a:solidFill>
                  <a:srgbClr val="FFFFFF"/>
                </a:solidFill>
                <a:latin typeface="Arial MT"/>
                <a:cs typeface="Arial MT"/>
              </a:rPr>
              <a:t>Local</a:t>
            </a:r>
            <a:r>
              <a:rPr dirty="0" sz="1600" spc="-5">
                <a:solidFill>
                  <a:srgbClr val="FFFFFF"/>
                </a:solidFill>
                <a:latin typeface="Arial MT"/>
                <a:cs typeface="Arial MT"/>
              </a:rPr>
              <a:t> Security Authentication </a:t>
            </a:r>
            <a:r>
              <a:rPr dirty="0" sz="1600">
                <a:solidFill>
                  <a:srgbClr val="FFFFFF"/>
                </a:solidFill>
                <a:latin typeface="Arial MT"/>
                <a:cs typeface="Arial MT"/>
              </a:rPr>
              <a:t>Server</a:t>
            </a:r>
            <a:endParaRPr sz="1600">
              <a:latin typeface="Arial MT"/>
              <a:cs typeface="Arial MT"/>
            </a:endParaRPr>
          </a:p>
          <a:p>
            <a:pPr algn="just" marL="12700" marR="5080" indent="10795">
              <a:lnSpc>
                <a:spcPct val="91600"/>
              </a:lnSpc>
              <a:spcBef>
                <a:spcPts val="740"/>
              </a:spcBef>
            </a:pPr>
            <a:r>
              <a:rPr dirty="0" sz="1600" spc="-5">
                <a:solidFill>
                  <a:srgbClr val="FFFFFF"/>
                </a:solidFill>
                <a:latin typeface="Arial MT"/>
                <a:cs typeface="Arial MT"/>
              </a:rPr>
              <a:t>Started after </a:t>
            </a:r>
            <a:r>
              <a:rPr dirty="0" sz="1600">
                <a:solidFill>
                  <a:srgbClr val="FFFFFF"/>
                </a:solidFill>
                <a:latin typeface="Arial MT"/>
                <a:cs typeface="Arial MT"/>
              </a:rPr>
              <a:t>logon; </a:t>
            </a:r>
            <a:r>
              <a:rPr dirty="0" sz="1600" spc="-5">
                <a:solidFill>
                  <a:srgbClr val="FFFFFF"/>
                </a:solidFill>
                <a:latin typeface="Arial MT"/>
                <a:cs typeface="Arial MT"/>
              </a:rPr>
              <a:t>starts Explorer.exe </a:t>
            </a:r>
            <a:r>
              <a:rPr dirty="0" sz="1600">
                <a:solidFill>
                  <a:srgbClr val="FFFFFF"/>
                </a:solidFill>
                <a:latin typeface="Arial MT"/>
                <a:cs typeface="Arial MT"/>
              </a:rPr>
              <a:t>(see </a:t>
            </a:r>
            <a:r>
              <a:rPr dirty="0" sz="1600" spc="-5">
                <a:solidFill>
                  <a:srgbClr val="FFFFFF"/>
                </a:solidFill>
                <a:latin typeface="Arial MT"/>
                <a:cs typeface="Arial MT"/>
              </a:rPr>
              <a:t>\Software\Microsoft\Windows </a:t>
            </a:r>
            <a:r>
              <a:rPr dirty="0" sz="1600" spc="-43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600" spc="-5">
                <a:solidFill>
                  <a:srgbClr val="FFFFFF"/>
                </a:solidFill>
                <a:latin typeface="Arial MT"/>
                <a:cs typeface="Arial MT"/>
              </a:rPr>
              <a:t>NT\CurrentVersion\WinLogon\Shell) </a:t>
            </a:r>
            <a:r>
              <a:rPr dirty="0" sz="1600">
                <a:solidFill>
                  <a:srgbClr val="FFFFFF"/>
                </a:solidFill>
                <a:latin typeface="Arial MT"/>
                <a:cs typeface="Arial MT"/>
              </a:rPr>
              <a:t>and </a:t>
            </a:r>
            <a:r>
              <a:rPr dirty="0" sz="1600" spc="-5">
                <a:solidFill>
                  <a:srgbClr val="FFFFFF"/>
                </a:solidFill>
                <a:latin typeface="Arial MT"/>
                <a:cs typeface="Arial MT"/>
              </a:rPr>
              <a:t>exits </a:t>
            </a:r>
            <a:r>
              <a:rPr dirty="0" sz="1600">
                <a:solidFill>
                  <a:srgbClr val="FFFFFF"/>
                </a:solidFill>
                <a:latin typeface="Arial MT"/>
                <a:cs typeface="Arial MT"/>
              </a:rPr>
              <a:t>(hence Explorer appears </a:t>
            </a:r>
            <a:r>
              <a:rPr dirty="0" sz="1600" spc="-5">
                <a:solidFill>
                  <a:srgbClr val="FFFFFF"/>
                </a:solidFill>
                <a:latin typeface="Arial MT"/>
                <a:cs typeface="Arial MT"/>
              </a:rPr>
              <a:t>to </a:t>
            </a:r>
            <a:r>
              <a:rPr dirty="0" sz="1600" spc="-43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600">
                <a:solidFill>
                  <a:srgbClr val="FFFFFF"/>
                </a:solidFill>
                <a:latin typeface="Arial MT"/>
                <a:cs typeface="Arial MT"/>
              </a:rPr>
              <a:t>be</a:t>
            </a:r>
            <a:r>
              <a:rPr dirty="0" sz="1600" spc="-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600">
                <a:solidFill>
                  <a:srgbClr val="FFFFFF"/>
                </a:solidFill>
                <a:latin typeface="Arial MT"/>
                <a:cs typeface="Arial MT"/>
              </a:rPr>
              <a:t>an orphan)</a:t>
            </a:r>
            <a:endParaRPr sz="1600">
              <a:latin typeface="Arial MT"/>
              <a:cs typeface="Arial MT"/>
            </a:endParaRPr>
          </a:p>
          <a:p>
            <a:pPr algn="just" marL="23495">
              <a:lnSpc>
                <a:spcPct val="100000"/>
              </a:lnSpc>
              <a:spcBef>
                <a:spcPts val="565"/>
              </a:spcBef>
            </a:pPr>
            <a:r>
              <a:rPr dirty="0" sz="1600">
                <a:solidFill>
                  <a:srgbClr val="FFFFFF"/>
                </a:solidFill>
                <a:latin typeface="Arial MT"/>
                <a:cs typeface="Arial MT"/>
              </a:rPr>
              <a:t>and </a:t>
            </a:r>
            <a:r>
              <a:rPr dirty="0" sz="1600" spc="-5">
                <a:solidFill>
                  <a:srgbClr val="FFFFFF"/>
                </a:solidFill>
                <a:latin typeface="Arial MT"/>
                <a:cs typeface="Arial MT"/>
              </a:rPr>
              <a:t>its </a:t>
            </a:r>
            <a:r>
              <a:rPr dirty="0" sz="1600">
                <a:solidFill>
                  <a:srgbClr val="FFFFFF"/>
                </a:solidFill>
                <a:latin typeface="Arial MT"/>
                <a:cs typeface="Arial MT"/>
              </a:rPr>
              <a:t>children are </a:t>
            </a:r>
            <a:r>
              <a:rPr dirty="0" sz="1600" spc="-5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dirty="0" sz="160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600" spc="-5">
                <a:solidFill>
                  <a:srgbClr val="FFFFFF"/>
                </a:solidFill>
                <a:latin typeface="Arial MT"/>
                <a:cs typeface="Arial MT"/>
              </a:rPr>
              <a:t>creators </a:t>
            </a:r>
            <a:r>
              <a:rPr dirty="0" sz="160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dirty="0" sz="1600" spc="-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600">
                <a:solidFill>
                  <a:srgbClr val="FFFFFF"/>
                </a:solidFill>
                <a:latin typeface="Arial MT"/>
                <a:cs typeface="Arial MT"/>
              </a:rPr>
              <a:t>all </a:t>
            </a:r>
            <a:r>
              <a:rPr dirty="0" sz="1600" spc="-5">
                <a:solidFill>
                  <a:srgbClr val="FFFFFF"/>
                </a:solidFill>
                <a:latin typeface="Arial MT"/>
                <a:cs typeface="Arial MT"/>
              </a:rPr>
              <a:t>interactive</a:t>
            </a:r>
            <a:r>
              <a:rPr dirty="0" sz="1600">
                <a:solidFill>
                  <a:srgbClr val="FFFFFF"/>
                </a:solidFill>
                <a:latin typeface="Arial MT"/>
                <a:cs typeface="Arial MT"/>
              </a:rPr>
              <a:t> apps</a:t>
            </a:r>
            <a:endParaRPr sz="1600">
              <a:latin typeface="Arial MT"/>
              <a:cs typeface="Arial MT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158750" y="1517650"/>
            <a:ext cx="8756650" cy="4578350"/>
            <a:chOff x="158750" y="1517650"/>
            <a:chExt cx="8756650" cy="4578350"/>
          </a:xfrm>
        </p:grpSpPr>
        <p:sp>
          <p:nvSpPr>
            <p:cNvPr id="33" name="object 33"/>
            <p:cNvSpPr/>
            <p:nvPr/>
          </p:nvSpPr>
          <p:spPr>
            <a:xfrm>
              <a:off x="393699" y="3352800"/>
              <a:ext cx="444500" cy="819785"/>
            </a:xfrm>
            <a:custGeom>
              <a:avLst/>
              <a:gdLst/>
              <a:ahLst/>
              <a:cxnLst/>
              <a:rect l="l" t="t" r="r" b="b"/>
              <a:pathLst>
                <a:path w="444500" h="819785">
                  <a:moveTo>
                    <a:pt x="444499" y="0"/>
                  </a:moveTo>
                  <a:lnTo>
                    <a:pt x="361949" y="13493"/>
                  </a:lnTo>
                  <a:lnTo>
                    <a:pt x="280987" y="27781"/>
                  </a:lnTo>
                  <a:lnTo>
                    <a:pt x="206374" y="44449"/>
                  </a:lnTo>
                  <a:lnTo>
                    <a:pt x="138906" y="65881"/>
                  </a:lnTo>
                  <a:lnTo>
                    <a:pt x="81756" y="91281"/>
                  </a:lnTo>
                  <a:lnTo>
                    <a:pt x="38099" y="123031"/>
                  </a:lnTo>
                  <a:lnTo>
                    <a:pt x="10318" y="161924"/>
                  </a:lnTo>
                  <a:lnTo>
                    <a:pt x="0" y="209549"/>
                  </a:lnTo>
                  <a:lnTo>
                    <a:pt x="2381" y="237331"/>
                  </a:lnTo>
                  <a:lnTo>
                    <a:pt x="38099" y="332581"/>
                  </a:lnTo>
                  <a:lnTo>
                    <a:pt x="81756" y="405606"/>
                  </a:lnTo>
                  <a:lnTo>
                    <a:pt x="138906" y="484981"/>
                  </a:lnTo>
                  <a:lnTo>
                    <a:pt x="206374" y="568324"/>
                  </a:lnTo>
                  <a:lnTo>
                    <a:pt x="280987" y="656431"/>
                  </a:lnTo>
                  <a:lnTo>
                    <a:pt x="361949" y="746918"/>
                  </a:lnTo>
                  <a:lnTo>
                    <a:pt x="427463" y="819360"/>
                  </a:lnTo>
                </a:path>
              </a:pathLst>
            </a:custGeom>
            <a:ln w="126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758830" y="4108928"/>
              <a:ext cx="79375" cy="82550"/>
            </a:xfrm>
            <a:custGeom>
              <a:avLst/>
              <a:gdLst/>
              <a:ahLst/>
              <a:cxnLst/>
              <a:rect l="l" t="t" r="r" b="b"/>
              <a:pathLst>
                <a:path w="79375" h="82550">
                  <a:moveTo>
                    <a:pt x="56516" y="0"/>
                  </a:moveTo>
                  <a:lnTo>
                    <a:pt x="0" y="51109"/>
                  </a:lnTo>
                  <a:lnTo>
                    <a:pt x="79369" y="82071"/>
                  </a:lnTo>
                  <a:lnTo>
                    <a:pt x="565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165099" y="3257550"/>
              <a:ext cx="661670" cy="1597025"/>
            </a:xfrm>
            <a:custGeom>
              <a:avLst/>
              <a:gdLst/>
              <a:ahLst/>
              <a:cxnLst/>
              <a:rect l="l" t="t" r="r" b="b"/>
              <a:pathLst>
                <a:path w="661669" h="1597025">
                  <a:moveTo>
                    <a:pt x="598487" y="37306"/>
                  </a:moveTo>
                  <a:lnTo>
                    <a:pt x="484187" y="19843"/>
                  </a:lnTo>
                  <a:lnTo>
                    <a:pt x="374650" y="6350"/>
                  </a:lnTo>
                  <a:lnTo>
                    <a:pt x="271462" y="0"/>
                  </a:lnTo>
                  <a:lnTo>
                    <a:pt x="180181" y="5556"/>
                  </a:lnTo>
                  <a:lnTo>
                    <a:pt x="103187" y="24606"/>
                  </a:lnTo>
                  <a:lnTo>
                    <a:pt x="45243" y="61912"/>
                  </a:lnTo>
                  <a:lnTo>
                    <a:pt x="9524" y="121443"/>
                  </a:lnTo>
                  <a:lnTo>
                    <a:pt x="1587" y="160337"/>
                  </a:lnTo>
                  <a:lnTo>
                    <a:pt x="0" y="206374"/>
                  </a:lnTo>
                  <a:lnTo>
                    <a:pt x="7937" y="262731"/>
                  </a:lnTo>
                  <a:lnTo>
                    <a:pt x="27781" y="333374"/>
                  </a:lnTo>
                  <a:lnTo>
                    <a:pt x="57149" y="414337"/>
                  </a:lnTo>
                  <a:lnTo>
                    <a:pt x="94456" y="504824"/>
                  </a:lnTo>
                  <a:lnTo>
                    <a:pt x="138906" y="603249"/>
                  </a:lnTo>
                  <a:lnTo>
                    <a:pt x="188912" y="707231"/>
                  </a:lnTo>
                  <a:lnTo>
                    <a:pt x="299243" y="923131"/>
                  </a:lnTo>
                  <a:lnTo>
                    <a:pt x="414337" y="1138237"/>
                  </a:lnTo>
                  <a:lnTo>
                    <a:pt x="469899" y="1239837"/>
                  </a:lnTo>
                  <a:lnTo>
                    <a:pt x="522287" y="1335881"/>
                  </a:lnTo>
                  <a:lnTo>
                    <a:pt x="570706" y="1423987"/>
                  </a:lnTo>
                  <a:lnTo>
                    <a:pt x="612774" y="1501774"/>
                  </a:lnTo>
                  <a:lnTo>
                    <a:pt x="646906" y="1567656"/>
                  </a:lnTo>
                  <a:lnTo>
                    <a:pt x="661601" y="1596601"/>
                  </a:lnTo>
                </a:path>
              </a:pathLst>
            </a:custGeom>
            <a:ln w="126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769732" y="4791607"/>
              <a:ext cx="68580" cy="85725"/>
            </a:xfrm>
            <a:custGeom>
              <a:avLst/>
              <a:gdLst/>
              <a:ahLst/>
              <a:cxnLst/>
              <a:rect l="l" t="t" r="r" b="b"/>
              <a:pathLst>
                <a:path w="68580" h="85725">
                  <a:moveTo>
                    <a:pt x="67945" y="0"/>
                  </a:moveTo>
                  <a:lnTo>
                    <a:pt x="0" y="34495"/>
                  </a:lnTo>
                  <a:lnTo>
                    <a:pt x="68467" y="85192"/>
                  </a:lnTo>
                  <a:lnTo>
                    <a:pt x="6794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165099" y="3429000"/>
              <a:ext cx="749300" cy="1895475"/>
            </a:xfrm>
            <a:custGeom>
              <a:avLst/>
              <a:gdLst/>
              <a:ahLst/>
              <a:cxnLst/>
              <a:rect l="l" t="t" r="r" b="b"/>
              <a:pathLst>
                <a:path w="749300" h="1895475">
                  <a:moveTo>
                    <a:pt x="749299" y="0"/>
                  </a:moveTo>
                  <a:lnTo>
                    <a:pt x="611981" y="185737"/>
                  </a:lnTo>
                  <a:lnTo>
                    <a:pt x="478631" y="369093"/>
                  </a:lnTo>
                  <a:lnTo>
                    <a:pt x="353218" y="548481"/>
                  </a:lnTo>
                  <a:lnTo>
                    <a:pt x="241299" y="721518"/>
                  </a:lnTo>
                  <a:lnTo>
                    <a:pt x="190499" y="805656"/>
                  </a:lnTo>
                  <a:lnTo>
                    <a:pt x="145256" y="886618"/>
                  </a:lnTo>
                  <a:lnTo>
                    <a:pt x="104774" y="965199"/>
                  </a:lnTo>
                  <a:lnTo>
                    <a:pt x="70643" y="1040605"/>
                  </a:lnTo>
                  <a:lnTo>
                    <a:pt x="42068" y="1113631"/>
                  </a:lnTo>
                  <a:lnTo>
                    <a:pt x="20637" y="1182687"/>
                  </a:lnTo>
                  <a:lnTo>
                    <a:pt x="6349" y="1247774"/>
                  </a:lnTo>
                  <a:lnTo>
                    <a:pt x="0" y="1309687"/>
                  </a:lnTo>
                  <a:lnTo>
                    <a:pt x="1587" y="1366837"/>
                  </a:lnTo>
                  <a:lnTo>
                    <a:pt x="11112" y="1420812"/>
                  </a:lnTo>
                  <a:lnTo>
                    <a:pt x="27781" y="1470818"/>
                  </a:lnTo>
                  <a:lnTo>
                    <a:pt x="51593" y="1516856"/>
                  </a:lnTo>
                  <a:lnTo>
                    <a:pt x="81756" y="1560512"/>
                  </a:lnTo>
                  <a:lnTo>
                    <a:pt x="117474" y="1600993"/>
                  </a:lnTo>
                  <a:lnTo>
                    <a:pt x="157956" y="1639093"/>
                  </a:lnTo>
                  <a:lnTo>
                    <a:pt x="203993" y="1674018"/>
                  </a:lnTo>
                  <a:lnTo>
                    <a:pt x="307181" y="1739106"/>
                  </a:lnTo>
                  <a:lnTo>
                    <a:pt x="422274" y="1797843"/>
                  </a:lnTo>
                  <a:lnTo>
                    <a:pt x="546893" y="1852612"/>
                  </a:lnTo>
                  <a:lnTo>
                    <a:pt x="651185" y="1895365"/>
                  </a:lnTo>
                </a:path>
              </a:pathLst>
            </a:custGeom>
            <a:ln w="126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754830" y="5269844"/>
              <a:ext cx="85090" cy="71120"/>
            </a:xfrm>
            <a:custGeom>
              <a:avLst/>
              <a:gdLst/>
              <a:ahLst/>
              <a:cxnLst/>
              <a:rect l="l" t="t" r="r" b="b"/>
              <a:pathLst>
                <a:path w="85090" h="71120">
                  <a:moveTo>
                    <a:pt x="28902" y="0"/>
                  </a:moveTo>
                  <a:lnTo>
                    <a:pt x="0" y="70505"/>
                  </a:lnTo>
                  <a:lnTo>
                    <a:pt x="84957" y="64155"/>
                  </a:lnTo>
                  <a:lnTo>
                    <a:pt x="2890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393699" y="5334000"/>
              <a:ext cx="457200" cy="744220"/>
            </a:xfrm>
            <a:custGeom>
              <a:avLst/>
              <a:gdLst/>
              <a:ahLst/>
              <a:cxnLst/>
              <a:rect l="l" t="t" r="r" b="b"/>
              <a:pathLst>
                <a:path w="457200" h="744220">
                  <a:moveTo>
                    <a:pt x="457199" y="0"/>
                  </a:moveTo>
                  <a:lnTo>
                    <a:pt x="372268" y="11906"/>
                  </a:lnTo>
                  <a:lnTo>
                    <a:pt x="289718" y="25399"/>
                  </a:lnTo>
                  <a:lnTo>
                    <a:pt x="211931" y="40481"/>
                  </a:lnTo>
                  <a:lnTo>
                    <a:pt x="142874" y="59531"/>
                  </a:lnTo>
                  <a:lnTo>
                    <a:pt x="84137" y="82549"/>
                  </a:lnTo>
                  <a:lnTo>
                    <a:pt x="39687" y="111918"/>
                  </a:lnTo>
                  <a:lnTo>
                    <a:pt x="10318" y="146843"/>
                  </a:lnTo>
                  <a:lnTo>
                    <a:pt x="0" y="190499"/>
                  </a:lnTo>
                  <a:lnTo>
                    <a:pt x="2381" y="215106"/>
                  </a:lnTo>
                  <a:lnTo>
                    <a:pt x="39687" y="302418"/>
                  </a:lnTo>
                  <a:lnTo>
                    <a:pt x="84137" y="368300"/>
                  </a:lnTo>
                  <a:lnTo>
                    <a:pt x="142874" y="440531"/>
                  </a:lnTo>
                  <a:lnTo>
                    <a:pt x="211931" y="516731"/>
                  </a:lnTo>
                  <a:lnTo>
                    <a:pt x="289718" y="596899"/>
                  </a:lnTo>
                  <a:lnTo>
                    <a:pt x="372268" y="678656"/>
                  </a:lnTo>
                  <a:lnTo>
                    <a:pt x="439070" y="744209"/>
                  </a:lnTo>
                </a:path>
              </a:pathLst>
            </a:custGeom>
            <a:ln w="126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769827" y="6015435"/>
              <a:ext cx="81280" cy="80645"/>
            </a:xfrm>
            <a:custGeom>
              <a:avLst/>
              <a:gdLst/>
              <a:ahLst/>
              <a:cxnLst/>
              <a:rect l="l" t="t" r="r" b="b"/>
              <a:pathLst>
                <a:path w="81280" h="80645">
                  <a:moveTo>
                    <a:pt x="53370" y="0"/>
                  </a:moveTo>
                  <a:lnTo>
                    <a:pt x="0" y="54387"/>
                  </a:lnTo>
                  <a:lnTo>
                    <a:pt x="81072" y="80564"/>
                  </a:lnTo>
                  <a:lnTo>
                    <a:pt x="5337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546099" y="1600200"/>
              <a:ext cx="304800" cy="1348105"/>
            </a:xfrm>
            <a:custGeom>
              <a:avLst/>
              <a:gdLst/>
              <a:ahLst/>
              <a:cxnLst/>
              <a:rect l="l" t="t" r="r" b="b"/>
              <a:pathLst>
                <a:path w="304800" h="1348105">
                  <a:moveTo>
                    <a:pt x="304799" y="0"/>
                  </a:moveTo>
                  <a:lnTo>
                    <a:pt x="192881" y="45243"/>
                  </a:lnTo>
                  <a:lnTo>
                    <a:pt x="141287" y="73024"/>
                  </a:lnTo>
                  <a:lnTo>
                    <a:pt x="95249" y="107156"/>
                  </a:lnTo>
                  <a:lnTo>
                    <a:pt x="56356" y="149224"/>
                  </a:lnTo>
                  <a:lnTo>
                    <a:pt x="26193" y="200818"/>
                  </a:lnTo>
                  <a:lnTo>
                    <a:pt x="7143" y="265112"/>
                  </a:lnTo>
                  <a:lnTo>
                    <a:pt x="0" y="342899"/>
                  </a:lnTo>
                  <a:lnTo>
                    <a:pt x="7143" y="436562"/>
                  </a:lnTo>
                  <a:lnTo>
                    <a:pt x="26193" y="543718"/>
                  </a:lnTo>
                  <a:lnTo>
                    <a:pt x="56356" y="663574"/>
                  </a:lnTo>
                  <a:lnTo>
                    <a:pt x="95249" y="792956"/>
                  </a:lnTo>
                  <a:lnTo>
                    <a:pt x="141287" y="930274"/>
                  </a:lnTo>
                  <a:lnTo>
                    <a:pt x="192881" y="1073943"/>
                  </a:lnTo>
                  <a:lnTo>
                    <a:pt x="295860" y="1347824"/>
                  </a:lnTo>
                </a:path>
              </a:pathLst>
            </a:custGeom>
            <a:ln w="126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788419" y="2887066"/>
              <a:ext cx="71755" cy="85090"/>
            </a:xfrm>
            <a:custGeom>
              <a:avLst/>
              <a:gdLst/>
              <a:ahLst/>
              <a:cxnLst/>
              <a:rect l="l" t="t" r="r" b="b"/>
              <a:pathLst>
                <a:path w="71755" h="85089">
                  <a:moveTo>
                    <a:pt x="71324" y="0"/>
                  </a:moveTo>
                  <a:lnTo>
                    <a:pt x="0" y="26817"/>
                  </a:lnTo>
                  <a:lnTo>
                    <a:pt x="62480" y="84733"/>
                  </a:lnTo>
                  <a:lnTo>
                    <a:pt x="7132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228600" y="1524000"/>
              <a:ext cx="685800" cy="1731645"/>
            </a:xfrm>
            <a:custGeom>
              <a:avLst/>
              <a:gdLst/>
              <a:ahLst/>
              <a:cxnLst/>
              <a:rect l="l" t="t" r="r" b="b"/>
              <a:pathLst>
                <a:path w="685800" h="1731645">
                  <a:moveTo>
                    <a:pt x="685799" y="0"/>
                  </a:moveTo>
                  <a:lnTo>
                    <a:pt x="558006" y="27781"/>
                  </a:lnTo>
                  <a:lnTo>
                    <a:pt x="434181" y="57943"/>
                  </a:lnTo>
                  <a:lnTo>
                    <a:pt x="318293" y="93662"/>
                  </a:lnTo>
                  <a:lnTo>
                    <a:pt x="214312" y="137318"/>
                  </a:lnTo>
                  <a:lnTo>
                    <a:pt x="168274" y="161924"/>
                  </a:lnTo>
                  <a:lnTo>
                    <a:pt x="126206" y="190499"/>
                  </a:lnTo>
                  <a:lnTo>
                    <a:pt x="89693" y="221456"/>
                  </a:lnTo>
                  <a:lnTo>
                    <a:pt x="58737" y="256381"/>
                  </a:lnTo>
                  <a:lnTo>
                    <a:pt x="34131" y="295274"/>
                  </a:lnTo>
                  <a:lnTo>
                    <a:pt x="15081" y="338137"/>
                  </a:lnTo>
                  <a:lnTo>
                    <a:pt x="3968" y="385762"/>
                  </a:lnTo>
                  <a:lnTo>
                    <a:pt x="0" y="438149"/>
                  </a:lnTo>
                  <a:lnTo>
                    <a:pt x="3968" y="495300"/>
                  </a:lnTo>
                  <a:lnTo>
                    <a:pt x="15081" y="557212"/>
                  </a:lnTo>
                  <a:lnTo>
                    <a:pt x="34131" y="623887"/>
                  </a:lnTo>
                  <a:lnTo>
                    <a:pt x="58737" y="694531"/>
                  </a:lnTo>
                  <a:lnTo>
                    <a:pt x="89693" y="769143"/>
                  </a:lnTo>
                  <a:lnTo>
                    <a:pt x="126206" y="847724"/>
                  </a:lnTo>
                  <a:lnTo>
                    <a:pt x="168274" y="928687"/>
                  </a:lnTo>
                  <a:lnTo>
                    <a:pt x="214312" y="1013618"/>
                  </a:lnTo>
                  <a:lnTo>
                    <a:pt x="318293" y="1189037"/>
                  </a:lnTo>
                  <a:lnTo>
                    <a:pt x="434181" y="1372393"/>
                  </a:lnTo>
                  <a:lnTo>
                    <a:pt x="558006" y="1561305"/>
                  </a:lnTo>
                  <a:lnTo>
                    <a:pt x="671690" y="1731479"/>
                  </a:lnTo>
                </a:path>
              </a:pathLst>
            </a:custGeom>
            <a:ln w="126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840390" y="3192073"/>
              <a:ext cx="74295" cy="85090"/>
            </a:xfrm>
            <a:custGeom>
              <a:avLst/>
              <a:gdLst/>
              <a:ahLst/>
              <a:cxnLst/>
              <a:rect l="l" t="t" r="r" b="b"/>
              <a:pathLst>
                <a:path w="74294" h="85089">
                  <a:moveTo>
                    <a:pt x="63361" y="0"/>
                  </a:moveTo>
                  <a:lnTo>
                    <a:pt x="0" y="42329"/>
                  </a:lnTo>
                  <a:lnTo>
                    <a:pt x="74009" y="84526"/>
                  </a:lnTo>
                  <a:lnTo>
                    <a:pt x="6336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/>
            <p:cNvSpPr/>
            <p:nvPr/>
          </p:nvSpPr>
          <p:spPr>
            <a:xfrm>
              <a:off x="317500" y="3124200"/>
              <a:ext cx="8597900" cy="0"/>
            </a:xfrm>
            <a:custGeom>
              <a:avLst/>
              <a:gdLst/>
              <a:ahLst/>
              <a:cxnLst/>
              <a:rect l="l" t="t" r="r" b="b"/>
              <a:pathLst>
                <a:path w="8597900" h="0">
                  <a:moveTo>
                    <a:pt x="0" y="0"/>
                  </a:moveTo>
                  <a:lnTo>
                    <a:pt x="8597897" y="1"/>
                  </a:lnTo>
                </a:path>
              </a:pathLst>
            </a:custGeom>
            <a:ln w="126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6" name="object 4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dirty="0"/>
              <a:t>32</a:t>
            </a:fld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3290" y="232756"/>
            <a:ext cx="3707475" cy="76061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83540" y="261620"/>
            <a:ext cx="3611245" cy="635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87094" algn="l"/>
              </a:tabLst>
            </a:pPr>
            <a:r>
              <a:rPr dirty="0" spc="-5"/>
              <a:t>OS	Architecture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511232" y="1197032"/>
            <a:ext cx="7901305" cy="5382895"/>
            <a:chOff x="511232" y="1197032"/>
            <a:chExt cx="7901305" cy="5382895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1232" y="1197032"/>
              <a:ext cx="3861261" cy="432261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59625" y="1645919"/>
              <a:ext cx="216130" cy="220287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34687" y="1529541"/>
              <a:ext cx="6957752" cy="403167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87977" y="1832956"/>
              <a:ext cx="1729046" cy="39485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36170" y="2252748"/>
              <a:ext cx="236912" cy="236912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11232" y="2123901"/>
              <a:ext cx="7493923" cy="44473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68679" y="2468879"/>
              <a:ext cx="7543800" cy="390698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68679" y="2734887"/>
              <a:ext cx="673330" cy="432261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36170" y="3208712"/>
              <a:ext cx="236912" cy="232756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11232" y="3079865"/>
              <a:ext cx="4380806" cy="494607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59625" y="3591097"/>
              <a:ext cx="216130" cy="216130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34687" y="3470563"/>
              <a:ext cx="4343400" cy="457200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59625" y="3944389"/>
              <a:ext cx="216130" cy="220287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34687" y="3828011"/>
              <a:ext cx="5623559" cy="457200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36170" y="4310148"/>
              <a:ext cx="236912" cy="236912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11232" y="4181301"/>
              <a:ext cx="7685116" cy="444730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68679" y="4526280"/>
              <a:ext cx="673330" cy="432261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159625" y="4962697"/>
              <a:ext cx="199505" cy="199505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134687" y="4854633"/>
              <a:ext cx="5253643" cy="407323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159625" y="5291051"/>
              <a:ext cx="216130" cy="216130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134687" y="5174672"/>
              <a:ext cx="5548745" cy="453043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159625" y="5648497"/>
              <a:ext cx="216130" cy="216130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134687" y="5527963"/>
              <a:ext cx="4127268" cy="457200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795548" y="5993475"/>
              <a:ext cx="195349" cy="195349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766454" y="5885410"/>
              <a:ext cx="5843846" cy="403167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795548" y="6309359"/>
              <a:ext cx="195349" cy="199505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766454" y="6201294"/>
              <a:ext cx="3911137" cy="378229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548639" y="1277092"/>
              <a:ext cx="186266" cy="186266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170939" y="1657922"/>
              <a:ext cx="167640" cy="167639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548639" y="2265152"/>
              <a:ext cx="186266" cy="186266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548639" y="3217652"/>
              <a:ext cx="186266" cy="186266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170939" y="3601022"/>
              <a:ext cx="167640" cy="167640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170939" y="3956622"/>
              <a:ext cx="167640" cy="167639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548639" y="4322552"/>
              <a:ext cx="186266" cy="186266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170939" y="4974992"/>
              <a:ext cx="149013" cy="149013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170939" y="5302822"/>
              <a:ext cx="167640" cy="167640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170939" y="5658421"/>
              <a:ext cx="167640" cy="167640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805939" y="6003692"/>
              <a:ext cx="149013" cy="149013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805939" y="6321192"/>
              <a:ext cx="149013" cy="149013"/>
            </a:xfrm>
            <a:prstGeom prst="rect">
              <a:avLst/>
            </a:prstGeom>
          </p:spPr>
        </p:pic>
      </p:grpSp>
      <p:sp>
        <p:nvSpPr>
          <p:cNvPr id="44" name="object 44"/>
          <p:cNvSpPr txBox="1"/>
          <p:nvPr/>
        </p:nvSpPr>
        <p:spPr>
          <a:xfrm>
            <a:off x="891539" y="1104654"/>
            <a:ext cx="7480300" cy="5419090"/>
          </a:xfrm>
          <a:prstGeom prst="rect">
            <a:avLst/>
          </a:prstGeom>
        </p:spPr>
        <p:txBody>
          <a:bodyPr wrap="square" lIns="0" tIns="104775" rIns="0" bIns="0" rtlCol="0" vert="horz">
            <a:spAutoFit/>
          </a:bodyPr>
          <a:lstStyle/>
          <a:p>
            <a:pPr marL="13970">
              <a:lnSpc>
                <a:spcPct val="100000"/>
              </a:lnSpc>
              <a:spcBef>
                <a:spcPts val="825"/>
              </a:spcBef>
            </a:pP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Multiple personality OS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design</a:t>
            </a:r>
            <a:endParaRPr sz="2000">
              <a:latin typeface="Arial MT"/>
              <a:cs typeface="Arial MT"/>
            </a:endParaRPr>
          </a:p>
          <a:p>
            <a:pPr marL="635000" marR="306705" indent="6350">
              <a:lnSpc>
                <a:spcPts val="1970"/>
              </a:lnSpc>
              <a:spcBef>
                <a:spcPts val="875"/>
              </a:spcBef>
            </a:pPr>
            <a:r>
              <a:rPr dirty="0" sz="1800">
                <a:solidFill>
                  <a:srgbClr val="FFFFFF"/>
                </a:solidFill>
                <a:latin typeface="Arial MT"/>
                <a:cs typeface="Arial MT"/>
              </a:rPr>
              <a:t>user</a:t>
            </a:r>
            <a:r>
              <a:rPr dirty="0" sz="1800" spc="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Arial MT"/>
                <a:cs typeface="Arial MT"/>
              </a:rPr>
              <a:t>applications</a:t>
            </a:r>
            <a:r>
              <a:rPr dirty="0" sz="1800" spc="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FFFFFF"/>
                </a:solidFill>
                <a:latin typeface="Arial MT"/>
                <a:cs typeface="Arial MT"/>
              </a:rPr>
              <a:t>don't</a:t>
            </a:r>
            <a:r>
              <a:rPr dirty="0" sz="1800" spc="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FFFFFF"/>
                </a:solidFill>
                <a:latin typeface="Arial MT"/>
                <a:cs typeface="Arial MT"/>
              </a:rPr>
              <a:t>call</a:t>
            </a:r>
            <a:r>
              <a:rPr dirty="0" sz="1800" spc="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dirty="0" sz="1800" spc="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Arial MT"/>
                <a:cs typeface="Arial MT"/>
              </a:rPr>
              <a:t>native</a:t>
            </a:r>
            <a:r>
              <a:rPr dirty="0" sz="1800" spc="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Arial MT"/>
                <a:cs typeface="Arial MT"/>
              </a:rPr>
              <a:t>Windows</a:t>
            </a:r>
            <a:r>
              <a:rPr dirty="0" sz="1800" spc="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Arial MT"/>
                <a:cs typeface="Arial MT"/>
              </a:rPr>
              <a:t>operating</a:t>
            </a:r>
            <a:r>
              <a:rPr dirty="0" sz="1800" spc="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Arial MT"/>
                <a:cs typeface="Arial MT"/>
              </a:rPr>
              <a:t>system </a:t>
            </a:r>
            <a:r>
              <a:rPr dirty="0" sz="1800" spc="-484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FFFFFF"/>
                </a:solidFill>
                <a:latin typeface="Arial MT"/>
                <a:cs typeface="Arial MT"/>
              </a:rPr>
              <a:t>services</a:t>
            </a:r>
            <a:r>
              <a:rPr dirty="0" sz="18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Arial MT"/>
                <a:cs typeface="Arial MT"/>
              </a:rPr>
              <a:t>directly</a:t>
            </a:r>
            <a:endParaRPr sz="1800">
              <a:latin typeface="Arial MT"/>
              <a:cs typeface="Arial MT"/>
            </a:endParaRPr>
          </a:p>
          <a:p>
            <a:pPr marL="12700" marR="5080" indent="1270">
              <a:lnSpc>
                <a:spcPct val="90000"/>
              </a:lnSpc>
              <a:spcBef>
                <a:spcPts val="805"/>
              </a:spcBef>
            </a:pPr>
            <a:r>
              <a:rPr dirty="0" sz="2000" spc="-5">
                <a:solidFill>
                  <a:srgbClr val="FFFB00"/>
                </a:solidFill>
                <a:latin typeface="Arial MT"/>
                <a:cs typeface="Arial MT"/>
              </a:rPr>
              <a:t>Subsystem</a:t>
            </a:r>
            <a:r>
              <a:rPr dirty="0" sz="2000">
                <a:solidFill>
                  <a:srgbClr val="FFFB00"/>
                </a:solidFill>
                <a:latin typeface="Arial MT"/>
                <a:cs typeface="Arial MT"/>
              </a:rPr>
              <a:t> DLLs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is 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dirty="0" sz="2000" spc="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translate</a:t>
            </a:r>
            <a:r>
              <a:rPr dirty="0" sz="2000" spc="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dirty="0" sz="2000" spc="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documented</a:t>
            </a:r>
            <a:r>
              <a:rPr dirty="0" sz="2000" spc="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function</a:t>
            </a:r>
            <a:r>
              <a:rPr dirty="0" sz="2000" spc="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into</a:t>
            </a:r>
            <a:r>
              <a:rPr dirty="0" sz="2000" spc="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the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appropriate</a:t>
            </a:r>
            <a:r>
              <a:rPr dirty="0" sz="2000" spc="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internal</a:t>
            </a:r>
            <a:r>
              <a:rPr dirty="0" sz="2000" spc="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(and</a:t>
            </a:r>
            <a:r>
              <a:rPr dirty="0" sz="2000" spc="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undocumented)</a:t>
            </a:r>
            <a:r>
              <a:rPr dirty="0" sz="2000" spc="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Windows</a:t>
            </a:r>
            <a:r>
              <a:rPr dirty="0" sz="2000" spc="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system</a:t>
            </a:r>
            <a:r>
              <a:rPr dirty="0" sz="2000" spc="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service </a:t>
            </a:r>
            <a:r>
              <a:rPr dirty="0" sz="2000" spc="-54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calls.</a:t>
            </a:r>
            <a:endParaRPr sz="2000">
              <a:latin typeface="Arial MT"/>
              <a:cs typeface="Arial MT"/>
            </a:endParaRPr>
          </a:p>
          <a:p>
            <a:pPr marL="13970">
              <a:lnSpc>
                <a:spcPct val="100000"/>
              </a:lnSpc>
              <a:spcBef>
                <a:spcPts val="780"/>
              </a:spcBef>
            </a:pP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Environment</a:t>
            </a:r>
            <a:r>
              <a:rPr dirty="0" sz="2000" spc="-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subsystem</a:t>
            </a:r>
            <a:r>
              <a:rPr dirty="0" sz="2000" spc="-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processes</a:t>
            </a:r>
            <a:endParaRPr sz="2000">
              <a:latin typeface="Arial MT"/>
              <a:cs typeface="Arial MT"/>
            </a:endParaRPr>
          </a:p>
          <a:p>
            <a:pPr marL="641350">
              <a:lnSpc>
                <a:spcPct val="100000"/>
              </a:lnSpc>
              <a:spcBef>
                <a:spcPts val="670"/>
              </a:spcBef>
            </a:pPr>
            <a:r>
              <a:rPr dirty="0" sz="1800">
                <a:solidFill>
                  <a:srgbClr val="FFFFFF"/>
                </a:solidFill>
                <a:latin typeface="Arial MT"/>
                <a:cs typeface="Arial MT"/>
              </a:rPr>
              <a:t>Manage</a:t>
            </a:r>
            <a:r>
              <a:rPr dirty="0" sz="18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FFFFFF"/>
                </a:solidFill>
                <a:latin typeface="Arial MT"/>
                <a:cs typeface="Arial MT"/>
              </a:rPr>
              <a:t>client</a:t>
            </a:r>
            <a:r>
              <a:rPr dirty="0" sz="180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FFFFFF"/>
                </a:solidFill>
                <a:latin typeface="Arial MT"/>
                <a:cs typeface="Arial MT"/>
              </a:rPr>
              <a:t>processes</a:t>
            </a:r>
            <a:r>
              <a:rPr dirty="0" sz="18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dirty="0" sz="18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Arial MT"/>
                <a:cs typeface="Arial MT"/>
              </a:rPr>
              <a:t>their</a:t>
            </a:r>
            <a:r>
              <a:rPr dirty="0" sz="18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FFFFFF"/>
                </a:solidFill>
                <a:latin typeface="Arial MT"/>
                <a:cs typeface="Arial MT"/>
              </a:rPr>
              <a:t>world</a:t>
            </a:r>
            <a:endParaRPr sz="1800">
              <a:latin typeface="Arial MT"/>
              <a:cs typeface="Arial MT"/>
            </a:endParaRPr>
          </a:p>
          <a:p>
            <a:pPr marL="641350">
              <a:lnSpc>
                <a:spcPct val="100000"/>
              </a:lnSpc>
              <a:spcBef>
                <a:spcPts val="640"/>
              </a:spcBef>
            </a:pPr>
            <a:r>
              <a:rPr dirty="0" sz="1800" spc="-5">
                <a:solidFill>
                  <a:srgbClr val="FFFFFF"/>
                </a:solidFill>
                <a:latin typeface="Arial MT"/>
                <a:cs typeface="Arial MT"/>
              </a:rPr>
              <a:t>Impose</a:t>
            </a:r>
            <a:r>
              <a:rPr dirty="0" sz="180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Arial MT"/>
                <a:cs typeface="Arial MT"/>
              </a:rPr>
              <a:t>semantics </a:t>
            </a:r>
            <a:r>
              <a:rPr dirty="0" sz="1800">
                <a:solidFill>
                  <a:srgbClr val="FFFFFF"/>
                </a:solidFill>
                <a:latin typeface="Arial MT"/>
                <a:cs typeface="Arial MT"/>
              </a:rPr>
              <a:t>such as</a:t>
            </a:r>
            <a:r>
              <a:rPr dirty="0" sz="1800" spc="-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FFFFFF"/>
                </a:solidFill>
                <a:latin typeface="Arial MT"/>
                <a:cs typeface="Arial MT"/>
              </a:rPr>
              <a:t>process</a:t>
            </a:r>
            <a:r>
              <a:rPr dirty="0" sz="1800" spc="-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FFFFFF"/>
                </a:solidFill>
                <a:latin typeface="Arial MT"/>
                <a:cs typeface="Arial MT"/>
              </a:rPr>
              <a:t>model,</a:t>
            </a:r>
            <a:r>
              <a:rPr dirty="0" sz="1800" spc="-5">
                <a:solidFill>
                  <a:srgbClr val="FFFFFF"/>
                </a:solidFill>
                <a:latin typeface="Arial MT"/>
                <a:cs typeface="Arial MT"/>
              </a:rPr>
              <a:t> security</a:t>
            </a:r>
            <a:endParaRPr sz="1800">
              <a:latin typeface="Arial MT"/>
              <a:cs typeface="Arial MT"/>
            </a:endParaRPr>
          </a:p>
          <a:p>
            <a:pPr marL="12700" marR="215900" indent="1270">
              <a:lnSpc>
                <a:spcPts val="2220"/>
              </a:lnSpc>
              <a:spcBef>
                <a:spcPts val="890"/>
              </a:spcBef>
            </a:pP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Originally</a:t>
            </a:r>
            <a:r>
              <a:rPr dirty="0" sz="2000" spc="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three</a:t>
            </a:r>
            <a:r>
              <a:rPr dirty="0" sz="2000" spc="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environment</a:t>
            </a:r>
            <a:r>
              <a:rPr dirty="0" sz="2000" spc="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subsystems:</a:t>
            </a:r>
            <a:r>
              <a:rPr dirty="0" sz="2000" spc="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Windows,</a:t>
            </a:r>
            <a:r>
              <a:rPr dirty="0" sz="2000" spc="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POSIX,</a:t>
            </a:r>
            <a:r>
              <a:rPr dirty="0" sz="2000" spc="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and </a:t>
            </a:r>
            <a:r>
              <a:rPr dirty="0" sz="2000" spc="-54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OS/2</a:t>
            </a:r>
            <a:endParaRPr sz="2000">
              <a:latin typeface="Arial MT"/>
              <a:cs typeface="Arial MT"/>
            </a:endParaRPr>
          </a:p>
          <a:p>
            <a:pPr marL="641350">
              <a:lnSpc>
                <a:spcPct val="100000"/>
              </a:lnSpc>
              <a:spcBef>
                <a:spcPts val="580"/>
              </a:spcBef>
            </a:pPr>
            <a:r>
              <a:rPr dirty="0" sz="1600" spc="-5">
                <a:solidFill>
                  <a:srgbClr val="FFFFFF"/>
                </a:solidFill>
                <a:latin typeface="Arial MT"/>
                <a:cs typeface="Arial MT"/>
              </a:rPr>
              <a:t>POSIX:</a:t>
            </a:r>
            <a:r>
              <a:rPr dirty="0" sz="1600" spc="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600" spc="-5" b="1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z="1600" spc="-5">
                <a:solidFill>
                  <a:srgbClr val="FFFFFF"/>
                </a:solidFill>
                <a:latin typeface="Arial MT"/>
                <a:cs typeface="Arial MT"/>
              </a:rPr>
              <a:t>ortable</a:t>
            </a:r>
            <a:r>
              <a:rPr dirty="0" sz="1600" spc="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600" spc="-5" b="1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600" spc="-5">
                <a:solidFill>
                  <a:srgbClr val="FFFFFF"/>
                </a:solidFill>
                <a:latin typeface="Arial MT"/>
                <a:cs typeface="Arial MT"/>
              </a:rPr>
              <a:t>perating</a:t>
            </a:r>
            <a:r>
              <a:rPr dirty="0" sz="1600" spc="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600" spc="-5" b="1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600" spc="-5">
                <a:solidFill>
                  <a:srgbClr val="FFFFFF"/>
                </a:solidFill>
                <a:latin typeface="Arial MT"/>
                <a:cs typeface="Arial MT"/>
              </a:rPr>
              <a:t>ystem</a:t>
            </a:r>
            <a:r>
              <a:rPr dirty="0" sz="1600" spc="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600" spc="-5" b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600" spc="-5">
                <a:solidFill>
                  <a:srgbClr val="FFFFFF"/>
                </a:solidFill>
                <a:latin typeface="Arial MT"/>
                <a:cs typeface="Arial MT"/>
              </a:rPr>
              <a:t>nterface</a:t>
            </a:r>
            <a:r>
              <a:rPr dirty="0" sz="1600" spc="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600" spc="-5">
                <a:solidFill>
                  <a:srgbClr val="FFFFFF"/>
                </a:solidFill>
                <a:latin typeface="Arial MT"/>
                <a:cs typeface="Arial MT"/>
              </a:rPr>
              <a:t>for</a:t>
            </a:r>
            <a:r>
              <a:rPr dirty="0" sz="1600" spc="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600" spc="-5">
                <a:solidFill>
                  <a:srgbClr val="FFFFFF"/>
                </a:solidFill>
                <a:latin typeface="Arial MT"/>
                <a:cs typeface="Arial MT"/>
              </a:rPr>
              <a:t>Uni</a:t>
            </a:r>
            <a:r>
              <a:rPr dirty="0" sz="1600" spc="-5" b="1">
                <a:solidFill>
                  <a:srgbClr val="FFFFFF"/>
                </a:solidFill>
                <a:latin typeface="Arial"/>
                <a:cs typeface="Arial"/>
              </a:rPr>
              <a:t>x</a:t>
            </a:r>
            <a:endParaRPr sz="1600">
              <a:latin typeface="Arial"/>
              <a:cs typeface="Arial"/>
            </a:endParaRPr>
          </a:p>
          <a:p>
            <a:pPr marL="641350" marR="1735455">
              <a:lnSpc>
                <a:spcPts val="2800"/>
              </a:lnSpc>
              <a:spcBef>
                <a:spcPts val="170"/>
              </a:spcBef>
            </a:pPr>
            <a:r>
              <a:rPr dirty="0" sz="1800" spc="-5">
                <a:solidFill>
                  <a:srgbClr val="FFFFFF"/>
                </a:solidFill>
                <a:latin typeface="Arial MT"/>
                <a:cs typeface="Arial MT"/>
              </a:rPr>
              <a:t>Windows </a:t>
            </a:r>
            <a:r>
              <a:rPr dirty="0" sz="1800">
                <a:solidFill>
                  <a:srgbClr val="FFFFFF"/>
                </a:solidFill>
                <a:latin typeface="Arial MT"/>
                <a:cs typeface="Arial MT"/>
              </a:rPr>
              <a:t>2000 only included </a:t>
            </a:r>
            <a:r>
              <a:rPr dirty="0" sz="1800" spc="-5">
                <a:solidFill>
                  <a:srgbClr val="FFFFFF"/>
                </a:solidFill>
                <a:latin typeface="Arial MT"/>
                <a:cs typeface="Arial MT"/>
              </a:rPr>
              <a:t>Windows </a:t>
            </a:r>
            <a:r>
              <a:rPr dirty="0" sz="1800">
                <a:solidFill>
                  <a:srgbClr val="FFFFFF"/>
                </a:solidFill>
                <a:latin typeface="Arial MT"/>
                <a:cs typeface="Arial MT"/>
              </a:rPr>
              <a:t>and </a:t>
            </a:r>
            <a:r>
              <a:rPr dirty="0" sz="1800" spc="-5">
                <a:solidFill>
                  <a:srgbClr val="FFFFFF"/>
                </a:solidFill>
                <a:latin typeface="Arial MT"/>
                <a:cs typeface="Arial MT"/>
              </a:rPr>
              <a:t>POSIX </a:t>
            </a:r>
            <a:r>
              <a:rPr dirty="0" sz="1800" spc="-49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Arial MT"/>
                <a:cs typeface="Arial MT"/>
              </a:rPr>
              <a:t>Windows</a:t>
            </a:r>
            <a:r>
              <a:rPr dirty="0" sz="18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FFFFFF"/>
                </a:solidFill>
                <a:latin typeface="Arial MT"/>
                <a:cs typeface="Arial MT"/>
              </a:rPr>
              <a:t>XP only</a:t>
            </a:r>
            <a:r>
              <a:rPr dirty="0" sz="1800" spc="-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FFFFFF"/>
                </a:solidFill>
                <a:latin typeface="Arial MT"/>
                <a:cs typeface="Arial MT"/>
              </a:rPr>
              <a:t>includes</a:t>
            </a:r>
            <a:r>
              <a:rPr dirty="0" sz="18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Arial MT"/>
                <a:cs typeface="Arial MT"/>
              </a:rPr>
              <a:t>Windows</a:t>
            </a:r>
            <a:endParaRPr sz="1800">
              <a:latin typeface="Arial MT"/>
              <a:cs typeface="Arial MT"/>
            </a:endParaRPr>
          </a:p>
          <a:p>
            <a:pPr marL="1184275" marR="798830">
              <a:lnSpc>
                <a:spcPts val="2500"/>
              </a:lnSpc>
            </a:pPr>
            <a:r>
              <a:rPr dirty="0" sz="1600">
                <a:solidFill>
                  <a:srgbClr val="FFFFFF"/>
                </a:solidFill>
                <a:latin typeface="Arial MT"/>
                <a:cs typeface="Arial MT"/>
              </a:rPr>
              <a:t>Enhanced </a:t>
            </a:r>
            <a:r>
              <a:rPr dirty="0" sz="1600" spc="-5">
                <a:solidFill>
                  <a:srgbClr val="FFFFFF"/>
                </a:solidFill>
                <a:latin typeface="Arial MT"/>
                <a:cs typeface="Arial MT"/>
              </a:rPr>
              <a:t>POSIX subsystem </a:t>
            </a:r>
            <a:r>
              <a:rPr dirty="0" sz="1600">
                <a:solidFill>
                  <a:srgbClr val="FFFFFF"/>
                </a:solidFill>
                <a:latin typeface="Arial MT"/>
                <a:cs typeface="Arial MT"/>
              </a:rPr>
              <a:t>available </a:t>
            </a:r>
            <a:r>
              <a:rPr dirty="0" sz="1600" spc="-5">
                <a:solidFill>
                  <a:srgbClr val="FFFFFF"/>
                </a:solidFill>
                <a:latin typeface="Arial MT"/>
                <a:cs typeface="Arial MT"/>
              </a:rPr>
              <a:t>with </a:t>
            </a:r>
            <a:r>
              <a:rPr dirty="0" sz="1600">
                <a:solidFill>
                  <a:srgbClr val="FFFFFF"/>
                </a:solidFill>
                <a:latin typeface="Arial MT"/>
                <a:cs typeface="Arial MT"/>
              </a:rPr>
              <a:t>Services </a:t>
            </a:r>
            <a:r>
              <a:rPr dirty="0" sz="1600" spc="-5">
                <a:solidFill>
                  <a:srgbClr val="FFFFFF"/>
                </a:solidFill>
                <a:latin typeface="Arial MT"/>
                <a:cs typeface="Arial MT"/>
              </a:rPr>
              <a:t>for </a:t>
            </a:r>
            <a:r>
              <a:rPr dirty="0" sz="1600">
                <a:solidFill>
                  <a:srgbClr val="FFFFFF"/>
                </a:solidFill>
                <a:latin typeface="Arial MT"/>
                <a:cs typeface="Arial MT"/>
              </a:rPr>
              <a:t>Unix </a:t>
            </a:r>
            <a:r>
              <a:rPr dirty="0" sz="1600" spc="-43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600" spc="-5">
                <a:solidFill>
                  <a:srgbClr val="FFFFFF"/>
                </a:solidFill>
                <a:latin typeface="Arial MT"/>
                <a:cs typeface="Arial MT"/>
              </a:rPr>
              <a:t>Included with</a:t>
            </a:r>
            <a:r>
              <a:rPr dirty="0" sz="160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600" spc="-5">
                <a:solidFill>
                  <a:srgbClr val="FFFFFF"/>
                </a:solidFill>
                <a:latin typeface="Arial MT"/>
                <a:cs typeface="Arial MT"/>
              </a:rPr>
              <a:t>Windows </a:t>
            </a:r>
            <a:r>
              <a:rPr dirty="0" sz="1600">
                <a:solidFill>
                  <a:srgbClr val="FFFFFF"/>
                </a:solidFill>
                <a:latin typeface="Arial MT"/>
                <a:cs typeface="Arial MT"/>
              </a:rPr>
              <a:t>Server</a:t>
            </a:r>
            <a:r>
              <a:rPr dirty="0" sz="1600" spc="-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600">
                <a:solidFill>
                  <a:srgbClr val="FFFFFF"/>
                </a:solidFill>
                <a:latin typeface="Arial MT"/>
                <a:cs typeface="Arial MT"/>
              </a:rPr>
              <a:t>2003 R2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45" name="object 4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dirty="0"/>
              <a:t>32</a:t>
            </a:fld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7076" y="299258"/>
            <a:ext cx="6754091" cy="76061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6574" y="330201"/>
            <a:ext cx="6661784" cy="635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Where</a:t>
            </a:r>
            <a:r>
              <a:rPr dirty="0" spc="-15"/>
              <a:t> </a:t>
            </a:r>
            <a:r>
              <a:rPr dirty="0"/>
              <a:t>are</a:t>
            </a:r>
            <a:r>
              <a:rPr dirty="0" spc="-15"/>
              <a:t> </a:t>
            </a:r>
            <a:r>
              <a:rPr dirty="0"/>
              <a:t>Services</a:t>
            </a:r>
            <a:r>
              <a:rPr dirty="0" spc="-20"/>
              <a:t> </a:t>
            </a:r>
            <a:r>
              <a:rPr dirty="0" spc="-5"/>
              <a:t>Defined?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515388" y="1350818"/>
            <a:ext cx="7806055" cy="5141595"/>
            <a:chOff x="515388" y="1350818"/>
            <a:chExt cx="7806055" cy="5141595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5388" y="1350818"/>
              <a:ext cx="2905297" cy="432261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72588" y="1683327"/>
              <a:ext cx="7348451" cy="494607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93370" y="2182091"/>
              <a:ext cx="199505" cy="199505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68432" y="2074025"/>
              <a:ext cx="2884516" cy="407323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40327" y="2522912"/>
              <a:ext cx="232756" cy="236912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15388" y="2394064"/>
              <a:ext cx="5357552" cy="494607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93370" y="2892828"/>
              <a:ext cx="199505" cy="199505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68432" y="2784764"/>
              <a:ext cx="3645131" cy="407323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93370" y="3208712"/>
              <a:ext cx="199505" cy="199505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68432" y="3100647"/>
              <a:ext cx="2842952" cy="407323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450571" y="3528752"/>
              <a:ext cx="199505" cy="199505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425632" y="3420687"/>
              <a:ext cx="4763192" cy="403167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93370" y="3844636"/>
              <a:ext cx="199505" cy="199505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68432" y="3736570"/>
              <a:ext cx="4139737" cy="407323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40327" y="4185458"/>
              <a:ext cx="232756" cy="236912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15388" y="4056610"/>
              <a:ext cx="2701636" cy="494607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93370" y="4555374"/>
              <a:ext cx="199505" cy="199505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968432" y="4447308"/>
              <a:ext cx="1587731" cy="407323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993370" y="4875414"/>
              <a:ext cx="199505" cy="199505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968432" y="4767349"/>
              <a:ext cx="2552006" cy="403167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993370" y="5191297"/>
              <a:ext cx="199505" cy="199505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968432" y="5083233"/>
              <a:ext cx="1612668" cy="407323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993370" y="5511337"/>
              <a:ext cx="199505" cy="195349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968432" y="5403272"/>
              <a:ext cx="3325091" cy="403167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540327" y="5848003"/>
              <a:ext cx="232756" cy="236912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515388" y="5719155"/>
              <a:ext cx="6575366" cy="494607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993370" y="6222076"/>
              <a:ext cx="199505" cy="195349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968432" y="6114010"/>
              <a:ext cx="3848792" cy="378229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549274" y="1429809"/>
              <a:ext cx="186266" cy="186266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006474" y="2194010"/>
              <a:ext cx="149013" cy="149013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549274" y="2532169"/>
              <a:ext cx="186266" cy="186266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006474" y="2905210"/>
              <a:ext cx="149013" cy="149013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006474" y="3222710"/>
              <a:ext cx="149013" cy="149013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463675" y="3540210"/>
              <a:ext cx="149013" cy="149013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006474" y="3857710"/>
              <a:ext cx="149013" cy="149013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549274" y="4195869"/>
              <a:ext cx="186266" cy="186266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006474" y="4568910"/>
              <a:ext cx="149013" cy="149013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006474" y="4886410"/>
              <a:ext cx="149013" cy="149013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006474" y="5203910"/>
              <a:ext cx="149013" cy="149013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006474" y="5521410"/>
              <a:ext cx="149013" cy="149013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549274" y="5859569"/>
              <a:ext cx="186266" cy="186266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006474" y="6232610"/>
              <a:ext cx="149013" cy="149013"/>
            </a:xfrm>
            <a:prstGeom prst="rect">
              <a:avLst/>
            </a:prstGeom>
          </p:spPr>
        </p:pic>
      </p:grpSp>
      <p:sp>
        <p:nvSpPr>
          <p:cNvPr id="47" name="object 47"/>
          <p:cNvSpPr txBox="1"/>
          <p:nvPr/>
        </p:nvSpPr>
        <p:spPr>
          <a:xfrm>
            <a:off x="822334" y="1263016"/>
            <a:ext cx="7452995" cy="5172075"/>
          </a:xfrm>
          <a:prstGeom prst="rect">
            <a:avLst/>
          </a:prstGeom>
        </p:spPr>
        <p:txBody>
          <a:bodyPr wrap="square" lIns="0" tIns="990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80"/>
              </a:spcBef>
            </a:pP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Defined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 the registry:</a:t>
            </a:r>
            <a:endParaRPr sz="2000">
              <a:latin typeface="Arial MT"/>
              <a:cs typeface="Arial MT"/>
            </a:endParaRPr>
          </a:p>
          <a:p>
            <a:pPr marL="183515">
              <a:lnSpc>
                <a:spcPct val="100000"/>
              </a:lnSpc>
              <a:spcBef>
                <a:spcPts val="680"/>
              </a:spcBef>
            </a:pP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HKEY_LOCAL_MACHINE\SYSTEM\CurrentControlSet\Services</a:t>
            </a:r>
            <a:endParaRPr sz="2000">
              <a:latin typeface="Arial MT"/>
              <a:cs typeface="Arial MT"/>
            </a:endParaRPr>
          </a:p>
          <a:p>
            <a:pPr marL="412115">
              <a:lnSpc>
                <a:spcPct val="100000"/>
              </a:lnSpc>
              <a:spcBef>
                <a:spcPts val="640"/>
              </a:spcBef>
            </a:pPr>
            <a:r>
              <a:rPr dirty="0" sz="1600">
                <a:solidFill>
                  <a:srgbClr val="FFFFFF"/>
                </a:solidFill>
                <a:latin typeface="Arial MT"/>
                <a:cs typeface="Arial MT"/>
              </a:rPr>
              <a:t>one</a:t>
            </a:r>
            <a:r>
              <a:rPr dirty="0" sz="16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600">
                <a:solidFill>
                  <a:srgbClr val="FFFFFF"/>
                </a:solidFill>
                <a:latin typeface="Arial MT"/>
                <a:cs typeface="Arial MT"/>
              </a:rPr>
              <a:t>key</a:t>
            </a:r>
            <a:r>
              <a:rPr dirty="0" sz="16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600">
                <a:solidFill>
                  <a:srgbClr val="FFFFFF"/>
                </a:solidFill>
                <a:latin typeface="Arial MT"/>
                <a:cs typeface="Arial MT"/>
              </a:rPr>
              <a:t>per</a:t>
            </a:r>
            <a:r>
              <a:rPr dirty="0" sz="16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600" spc="-5">
                <a:solidFill>
                  <a:srgbClr val="FFFFFF"/>
                </a:solidFill>
                <a:latin typeface="Arial MT"/>
                <a:cs typeface="Arial MT"/>
              </a:rPr>
              <a:t>installed</a:t>
            </a:r>
            <a:r>
              <a:rPr dirty="0" sz="16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600">
                <a:solidFill>
                  <a:srgbClr val="FFFFFF"/>
                </a:solidFill>
                <a:latin typeface="Arial MT"/>
                <a:cs typeface="Arial MT"/>
              </a:rPr>
              <a:t>service</a:t>
            </a:r>
            <a:endParaRPr sz="16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640"/>
              </a:spcBef>
            </a:pP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Mandatory</a:t>
            </a:r>
            <a:r>
              <a:rPr dirty="0" sz="20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information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 kept</a:t>
            </a:r>
            <a:r>
              <a:rPr dirty="0" sz="20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on each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service:</a:t>
            </a:r>
            <a:endParaRPr sz="2000">
              <a:latin typeface="Arial MT"/>
              <a:cs typeface="Arial MT"/>
            </a:endParaRPr>
          </a:p>
          <a:p>
            <a:pPr marL="412115" marR="3700779">
              <a:lnSpc>
                <a:spcPct val="130200"/>
              </a:lnSpc>
              <a:spcBef>
                <a:spcPts val="65"/>
              </a:spcBef>
            </a:pPr>
            <a:r>
              <a:rPr dirty="0" sz="1600" spc="-5">
                <a:solidFill>
                  <a:srgbClr val="FFFFFF"/>
                </a:solidFill>
                <a:latin typeface="Arial MT"/>
                <a:cs typeface="Arial MT"/>
              </a:rPr>
              <a:t>Type </a:t>
            </a:r>
            <a:r>
              <a:rPr dirty="0" sz="1600">
                <a:solidFill>
                  <a:srgbClr val="FFFFFF"/>
                </a:solidFill>
                <a:latin typeface="Arial MT"/>
                <a:cs typeface="Arial MT"/>
              </a:rPr>
              <a:t>of service </a:t>
            </a:r>
            <a:r>
              <a:rPr dirty="0" sz="1600" spc="-5">
                <a:solidFill>
                  <a:srgbClr val="FFFFFF"/>
                </a:solidFill>
                <a:latin typeface="Arial MT"/>
                <a:cs typeface="Arial MT"/>
              </a:rPr>
              <a:t>(Windows, </a:t>
            </a:r>
            <a:r>
              <a:rPr dirty="0" sz="1600">
                <a:solidFill>
                  <a:srgbClr val="FFFFFF"/>
                </a:solidFill>
                <a:latin typeface="Arial MT"/>
                <a:cs typeface="Arial MT"/>
              </a:rPr>
              <a:t>Driver, </a:t>
            </a:r>
            <a:r>
              <a:rPr dirty="0" sz="1600" spc="-5">
                <a:solidFill>
                  <a:srgbClr val="FFFFFF"/>
                </a:solidFill>
                <a:latin typeface="Arial MT"/>
                <a:cs typeface="Arial MT"/>
              </a:rPr>
              <a:t>...) </a:t>
            </a:r>
            <a:r>
              <a:rPr dirty="0" sz="1600" spc="-43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600" spc="-5">
                <a:solidFill>
                  <a:srgbClr val="FFFFFF"/>
                </a:solidFill>
                <a:latin typeface="Arial MT"/>
                <a:cs typeface="Arial MT"/>
              </a:rPr>
              <a:t>Imagename </a:t>
            </a:r>
            <a:r>
              <a:rPr dirty="0" sz="160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dirty="0" sz="16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600">
                <a:solidFill>
                  <a:srgbClr val="FFFFFF"/>
                </a:solidFill>
                <a:latin typeface="Arial MT"/>
                <a:cs typeface="Arial MT"/>
              </a:rPr>
              <a:t>service </a:t>
            </a:r>
            <a:r>
              <a:rPr dirty="0" sz="1600" spc="-5">
                <a:solidFill>
                  <a:srgbClr val="FFFFFF"/>
                </a:solidFill>
                <a:latin typeface="Arial MT"/>
                <a:cs typeface="Arial MT"/>
              </a:rPr>
              <a:t>.EXE</a:t>
            </a:r>
            <a:endParaRPr sz="1600">
              <a:latin typeface="Arial MT"/>
              <a:cs typeface="Arial MT"/>
            </a:endParaRPr>
          </a:p>
          <a:p>
            <a:pPr marL="412115" marR="2135505" indent="457200">
              <a:lnSpc>
                <a:spcPct val="130200"/>
              </a:lnSpc>
            </a:pPr>
            <a:r>
              <a:rPr dirty="0" sz="1600" spc="-5">
                <a:solidFill>
                  <a:srgbClr val="FFFFFF"/>
                </a:solidFill>
                <a:latin typeface="Arial MT"/>
                <a:cs typeface="Arial MT"/>
              </a:rPr>
              <a:t>Note:</a:t>
            </a:r>
            <a:r>
              <a:rPr dirty="0" sz="16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600">
                <a:solidFill>
                  <a:srgbClr val="FFFFFF"/>
                </a:solidFill>
                <a:latin typeface="Arial MT"/>
                <a:cs typeface="Arial MT"/>
              </a:rPr>
              <a:t>some </a:t>
            </a:r>
            <a:r>
              <a:rPr dirty="0" sz="1600" spc="-5">
                <a:solidFill>
                  <a:srgbClr val="FFFFFF"/>
                </a:solidFill>
                <a:latin typeface="Arial MT"/>
                <a:cs typeface="Arial MT"/>
              </a:rPr>
              <a:t>.EXEs contain</a:t>
            </a:r>
            <a:r>
              <a:rPr dirty="0" sz="1600">
                <a:solidFill>
                  <a:srgbClr val="FFFFFF"/>
                </a:solidFill>
                <a:latin typeface="Arial MT"/>
                <a:cs typeface="Arial MT"/>
              </a:rPr>
              <a:t> more</a:t>
            </a:r>
            <a:r>
              <a:rPr dirty="0" sz="1600" spc="-5">
                <a:solidFill>
                  <a:srgbClr val="FFFFFF"/>
                </a:solidFill>
                <a:latin typeface="Arial MT"/>
                <a:cs typeface="Arial MT"/>
              </a:rPr>
              <a:t> than</a:t>
            </a:r>
            <a:r>
              <a:rPr dirty="0" sz="1600">
                <a:solidFill>
                  <a:srgbClr val="FFFFFF"/>
                </a:solidFill>
                <a:latin typeface="Arial MT"/>
                <a:cs typeface="Arial MT"/>
              </a:rPr>
              <a:t> one service </a:t>
            </a:r>
            <a:r>
              <a:rPr dirty="0" sz="1600" spc="-43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600" spc="-5">
                <a:solidFill>
                  <a:srgbClr val="FFFFFF"/>
                </a:solidFill>
                <a:latin typeface="Arial MT"/>
                <a:cs typeface="Arial MT"/>
              </a:rPr>
              <a:t>Start</a:t>
            </a:r>
            <a:r>
              <a:rPr dirty="0" sz="16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600" spc="-5">
                <a:solidFill>
                  <a:srgbClr val="FFFFFF"/>
                </a:solidFill>
                <a:latin typeface="Arial MT"/>
                <a:cs typeface="Arial MT"/>
              </a:rPr>
              <a:t>type</a:t>
            </a:r>
            <a:r>
              <a:rPr dirty="0" sz="160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600" spc="-5">
                <a:solidFill>
                  <a:srgbClr val="FFFFFF"/>
                </a:solidFill>
                <a:latin typeface="Arial MT"/>
                <a:cs typeface="Arial MT"/>
              </a:rPr>
              <a:t>(automatic, </a:t>
            </a:r>
            <a:r>
              <a:rPr dirty="0" sz="1600">
                <a:solidFill>
                  <a:srgbClr val="FFFFFF"/>
                </a:solidFill>
                <a:latin typeface="Arial MT"/>
                <a:cs typeface="Arial MT"/>
              </a:rPr>
              <a:t>manual,</a:t>
            </a:r>
            <a:r>
              <a:rPr dirty="0" sz="1600" spc="-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600">
                <a:solidFill>
                  <a:srgbClr val="FFFFFF"/>
                </a:solidFill>
                <a:latin typeface="Arial MT"/>
                <a:cs typeface="Arial MT"/>
              </a:rPr>
              <a:t>or</a:t>
            </a:r>
            <a:r>
              <a:rPr dirty="0" sz="1600" spc="-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600">
                <a:solidFill>
                  <a:srgbClr val="FFFFFF"/>
                </a:solidFill>
                <a:latin typeface="Arial MT"/>
                <a:cs typeface="Arial MT"/>
              </a:rPr>
              <a:t>disabled)</a:t>
            </a:r>
            <a:endParaRPr sz="16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635"/>
              </a:spcBef>
            </a:pP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Optional</a:t>
            </a:r>
            <a:r>
              <a:rPr dirty="0" sz="20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information:</a:t>
            </a:r>
            <a:endParaRPr sz="2000">
              <a:latin typeface="Arial MT"/>
              <a:cs typeface="Arial MT"/>
            </a:endParaRPr>
          </a:p>
          <a:p>
            <a:pPr marL="412115">
              <a:lnSpc>
                <a:spcPct val="100000"/>
              </a:lnSpc>
              <a:spcBef>
                <a:spcPts val="645"/>
              </a:spcBef>
            </a:pPr>
            <a:r>
              <a:rPr dirty="0" sz="1600">
                <a:solidFill>
                  <a:srgbClr val="FFFFFF"/>
                </a:solidFill>
                <a:latin typeface="Arial MT"/>
                <a:cs typeface="Arial MT"/>
              </a:rPr>
              <a:t>Display</a:t>
            </a:r>
            <a:r>
              <a:rPr dirty="0" sz="1600" spc="-5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600">
                <a:solidFill>
                  <a:srgbClr val="FFFFFF"/>
                </a:solidFill>
                <a:latin typeface="Arial MT"/>
                <a:cs typeface="Arial MT"/>
              </a:rPr>
              <a:t>Name</a:t>
            </a:r>
            <a:endParaRPr sz="1600">
              <a:latin typeface="Arial MT"/>
              <a:cs typeface="Arial MT"/>
            </a:endParaRPr>
          </a:p>
          <a:p>
            <a:pPr marL="412115" marR="4784725">
              <a:lnSpc>
                <a:spcPct val="130200"/>
              </a:lnSpc>
            </a:pPr>
            <a:r>
              <a:rPr dirty="0" sz="1600">
                <a:solidFill>
                  <a:srgbClr val="FFFFFF"/>
                </a:solidFill>
                <a:latin typeface="Arial MT"/>
                <a:cs typeface="Arial MT"/>
              </a:rPr>
              <a:t>New</a:t>
            </a:r>
            <a:r>
              <a:rPr dirty="0" sz="16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60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dirty="0" sz="16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600" spc="-5">
                <a:solidFill>
                  <a:srgbClr val="FFFFFF"/>
                </a:solidFill>
                <a:latin typeface="Arial MT"/>
                <a:cs typeface="Arial MT"/>
              </a:rPr>
              <a:t>W2K:</a:t>
            </a:r>
            <a:r>
              <a:rPr dirty="0" sz="16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600" spc="-5">
                <a:solidFill>
                  <a:srgbClr val="FFFFFF"/>
                </a:solidFill>
                <a:latin typeface="Arial MT"/>
                <a:cs typeface="Arial MT"/>
              </a:rPr>
              <a:t>Description </a:t>
            </a:r>
            <a:r>
              <a:rPr dirty="0" sz="1600" spc="-43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600">
                <a:solidFill>
                  <a:srgbClr val="FFFFFF"/>
                </a:solidFill>
                <a:latin typeface="Arial MT"/>
                <a:cs typeface="Arial MT"/>
              </a:rPr>
              <a:t>Dependencies</a:t>
            </a:r>
            <a:endParaRPr sz="1600">
              <a:latin typeface="Arial MT"/>
              <a:cs typeface="Arial MT"/>
            </a:endParaRPr>
          </a:p>
          <a:p>
            <a:pPr marL="412115">
              <a:lnSpc>
                <a:spcPct val="100000"/>
              </a:lnSpc>
              <a:spcBef>
                <a:spcPts val="580"/>
              </a:spcBef>
            </a:pPr>
            <a:r>
              <a:rPr dirty="0" sz="1600">
                <a:solidFill>
                  <a:srgbClr val="FFFFFF"/>
                </a:solidFill>
                <a:latin typeface="Arial MT"/>
                <a:cs typeface="Arial MT"/>
              </a:rPr>
              <a:t>Account</a:t>
            </a:r>
            <a:r>
              <a:rPr dirty="0" sz="1600" spc="-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600">
                <a:solidFill>
                  <a:srgbClr val="FFFFFF"/>
                </a:solidFill>
                <a:latin typeface="Arial MT"/>
                <a:cs typeface="Arial MT"/>
              </a:rPr>
              <a:t>&amp;</a:t>
            </a:r>
            <a:r>
              <a:rPr dirty="0" sz="16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600">
                <a:solidFill>
                  <a:srgbClr val="FFFFFF"/>
                </a:solidFill>
                <a:latin typeface="Arial MT"/>
                <a:cs typeface="Arial MT"/>
              </a:rPr>
              <a:t>password</a:t>
            </a:r>
            <a:r>
              <a:rPr dirty="0" sz="16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600" spc="-5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dirty="0" sz="16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600">
                <a:solidFill>
                  <a:srgbClr val="FFFFFF"/>
                </a:solidFill>
                <a:latin typeface="Arial MT"/>
                <a:cs typeface="Arial MT"/>
              </a:rPr>
              <a:t>run</a:t>
            </a:r>
            <a:r>
              <a:rPr dirty="0" sz="16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600">
                <a:solidFill>
                  <a:srgbClr val="FFFFFF"/>
                </a:solidFill>
                <a:latin typeface="Arial MT"/>
                <a:cs typeface="Arial MT"/>
              </a:rPr>
              <a:t>under</a:t>
            </a:r>
            <a:endParaRPr sz="16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635"/>
              </a:spcBef>
            </a:pP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Can</a:t>
            </a:r>
            <a:r>
              <a:rPr dirty="0" sz="2000" spc="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store</a:t>
            </a:r>
            <a:r>
              <a:rPr dirty="0" sz="2000" spc="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application-specific</a:t>
            </a:r>
            <a:r>
              <a:rPr dirty="0" sz="2000" spc="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configuration</a:t>
            </a:r>
            <a:r>
              <a:rPr dirty="0" sz="2000" spc="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parameters</a:t>
            </a:r>
            <a:endParaRPr sz="2000">
              <a:latin typeface="Arial MT"/>
              <a:cs typeface="Arial MT"/>
            </a:endParaRPr>
          </a:p>
          <a:p>
            <a:pPr marL="412115">
              <a:lnSpc>
                <a:spcPct val="100000"/>
              </a:lnSpc>
              <a:spcBef>
                <a:spcPts val="645"/>
              </a:spcBef>
            </a:pPr>
            <a:r>
              <a:rPr dirty="0" sz="1600" spc="-5">
                <a:solidFill>
                  <a:srgbClr val="FFFFFF"/>
                </a:solidFill>
                <a:latin typeface="Arial MT"/>
                <a:cs typeface="Arial MT"/>
              </a:rPr>
              <a:t>“Parameters”</a:t>
            </a:r>
            <a:r>
              <a:rPr dirty="0" sz="16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600">
                <a:solidFill>
                  <a:srgbClr val="FFFFFF"/>
                </a:solidFill>
                <a:latin typeface="Arial MT"/>
                <a:cs typeface="Arial MT"/>
              </a:rPr>
              <a:t>subkey</a:t>
            </a:r>
            <a:r>
              <a:rPr dirty="0" sz="16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600">
                <a:solidFill>
                  <a:srgbClr val="FFFFFF"/>
                </a:solidFill>
                <a:latin typeface="Arial MT"/>
                <a:cs typeface="Arial MT"/>
              </a:rPr>
              <a:t>under</a:t>
            </a:r>
            <a:r>
              <a:rPr dirty="0" sz="16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600">
                <a:solidFill>
                  <a:srgbClr val="FFFFFF"/>
                </a:solidFill>
                <a:latin typeface="Arial MT"/>
                <a:cs typeface="Arial MT"/>
              </a:rPr>
              <a:t>service</a:t>
            </a:r>
            <a:r>
              <a:rPr dirty="0" sz="1600" spc="-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600">
                <a:solidFill>
                  <a:srgbClr val="FFFFFF"/>
                </a:solidFill>
                <a:latin typeface="Arial MT"/>
                <a:cs typeface="Arial MT"/>
              </a:rPr>
              <a:t>key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48" name="object 4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dirty="0"/>
              <a:t>32</a:t>
            </a:fld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457699" y="2286000"/>
            <a:ext cx="1576705" cy="4133850"/>
            <a:chOff x="4457699" y="2286000"/>
            <a:chExt cx="1576705" cy="4133850"/>
          </a:xfrm>
        </p:grpSpPr>
        <p:sp>
          <p:nvSpPr>
            <p:cNvPr id="3" name="object 3"/>
            <p:cNvSpPr/>
            <p:nvPr/>
          </p:nvSpPr>
          <p:spPr>
            <a:xfrm>
              <a:off x="4464049" y="2292350"/>
              <a:ext cx="1564005" cy="4121150"/>
            </a:xfrm>
            <a:custGeom>
              <a:avLst/>
              <a:gdLst/>
              <a:ahLst/>
              <a:cxnLst/>
              <a:rect l="l" t="t" r="r" b="b"/>
              <a:pathLst>
                <a:path w="1564004" h="4121150">
                  <a:moveTo>
                    <a:pt x="1563687" y="0"/>
                  </a:moveTo>
                  <a:lnTo>
                    <a:pt x="0" y="0"/>
                  </a:lnTo>
                  <a:lnTo>
                    <a:pt x="0" y="4121149"/>
                  </a:lnTo>
                  <a:lnTo>
                    <a:pt x="1563687" y="4121149"/>
                  </a:lnTo>
                  <a:lnTo>
                    <a:pt x="1563687" y="0"/>
                  </a:lnTo>
                  <a:close/>
                </a:path>
              </a:pathLst>
            </a:custGeom>
            <a:solidFill>
              <a:srgbClr val="76D6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4464049" y="2292350"/>
              <a:ext cx="1564005" cy="4121150"/>
            </a:xfrm>
            <a:custGeom>
              <a:avLst/>
              <a:gdLst/>
              <a:ahLst/>
              <a:cxnLst/>
              <a:rect l="l" t="t" r="r" b="b"/>
              <a:pathLst>
                <a:path w="1564004" h="4121150">
                  <a:moveTo>
                    <a:pt x="0" y="0"/>
                  </a:moveTo>
                  <a:lnTo>
                    <a:pt x="1563687" y="0"/>
                  </a:lnTo>
                  <a:lnTo>
                    <a:pt x="1563687" y="4121148"/>
                  </a:lnTo>
                  <a:lnTo>
                    <a:pt x="0" y="4121148"/>
                  </a:lnTo>
                  <a:lnTo>
                    <a:pt x="0" y="0"/>
                  </a:lnTo>
                  <a:close/>
                </a:path>
              </a:pathLst>
            </a:custGeom>
            <a:ln w="126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4543423" y="3852545"/>
            <a:ext cx="1415415" cy="993140"/>
          </a:xfrm>
          <a:prstGeom prst="rect">
            <a:avLst/>
          </a:prstGeom>
        </p:spPr>
        <p:txBody>
          <a:bodyPr wrap="square" lIns="0" tIns="22860" rIns="0" bIns="0" rtlCol="0" vert="horz">
            <a:spAutoFit/>
          </a:bodyPr>
          <a:lstStyle/>
          <a:p>
            <a:pPr algn="ctr" marL="12700" marR="5080" indent="-6350">
              <a:lnSpc>
                <a:spcPts val="1900"/>
              </a:lnSpc>
              <a:spcBef>
                <a:spcPts val="180"/>
              </a:spcBef>
            </a:pPr>
            <a:r>
              <a:rPr dirty="0" sz="1600" spc="-5" b="1">
                <a:solidFill>
                  <a:srgbClr val="000033"/>
                </a:solidFill>
                <a:latin typeface="Arial"/>
                <a:cs typeface="Arial"/>
              </a:rPr>
              <a:t>Service </a:t>
            </a:r>
            <a:r>
              <a:rPr dirty="0" sz="1600" b="1">
                <a:solidFill>
                  <a:srgbClr val="000033"/>
                </a:solidFill>
                <a:latin typeface="Arial"/>
                <a:cs typeface="Arial"/>
              </a:rPr>
              <a:t> </a:t>
            </a:r>
            <a:r>
              <a:rPr dirty="0" sz="1600" spc="-5" b="1">
                <a:solidFill>
                  <a:srgbClr val="000033"/>
                </a:solidFill>
                <a:latin typeface="Arial"/>
                <a:cs typeface="Arial"/>
              </a:rPr>
              <a:t>Controller/ </a:t>
            </a:r>
            <a:r>
              <a:rPr dirty="0" sz="1600" b="1">
                <a:solidFill>
                  <a:srgbClr val="000033"/>
                </a:solidFill>
                <a:latin typeface="Arial"/>
                <a:cs typeface="Arial"/>
              </a:rPr>
              <a:t> </a:t>
            </a:r>
            <a:r>
              <a:rPr dirty="0" sz="1600" spc="-5" b="1">
                <a:solidFill>
                  <a:srgbClr val="000033"/>
                </a:solidFill>
                <a:latin typeface="Arial"/>
                <a:cs typeface="Arial"/>
              </a:rPr>
              <a:t>Manager </a:t>
            </a:r>
            <a:r>
              <a:rPr dirty="0" sz="1600" b="1">
                <a:solidFill>
                  <a:srgbClr val="000033"/>
                </a:solidFill>
                <a:latin typeface="Arial"/>
                <a:cs typeface="Arial"/>
              </a:rPr>
              <a:t> (Serv</a:t>
            </a:r>
            <a:r>
              <a:rPr dirty="0" sz="1600" spc="-5" b="1">
                <a:solidFill>
                  <a:srgbClr val="000033"/>
                </a:solidFill>
                <a:latin typeface="Arial"/>
                <a:cs typeface="Arial"/>
              </a:rPr>
              <a:t>i</a:t>
            </a:r>
            <a:r>
              <a:rPr dirty="0" sz="1600" b="1">
                <a:solidFill>
                  <a:srgbClr val="000033"/>
                </a:solidFill>
                <a:latin typeface="Arial"/>
                <a:cs typeface="Arial"/>
              </a:rPr>
              <a:t>ces</a:t>
            </a:r>
            <a:r>
              <a:rPr dirty="0" sz="1600" spc="-5" b="1">
                <a:solidFill>
                  <a:srgbClr val="000033"/>
                </a:solidFill>
                <a:latin typeface="Arial"/>
                <a:cs typeface="Arial"/>
              </a:rPr>
              <a:t>.</a:t>
            </a:r>
            <a:r>
              <a:rPr dirty="0" sz="1600" b="1">
                <a:solidFill>
                  <a:srgbClr val="000033"/>
                </a:solidFill>
                <a:latin typeface="Arial"/>
                <a:cs typeface="Arial"/>
              </a:rPr>
              <a:t>Exe)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05792" y="299258"/>
            <a:ext cx="3769822" cy="760614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741190" y="330201"/>
            <a:ext cx="3668395" cy="635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72819" algn="l"/>
                <a:tab pos="1960880" algn="l"/>
              </a:tabLst>
            </a:pPr>
            <a:r>
              <a:rPr dirty="0"/>
              <a:t>Li</a:t>
            </a:r>
            <a:r>
              <a:rPr dirty="0" spc="-5"/>
              <a:t>f</a:t>
            </a:r>
            <a:r>
              <a:rPr dirty="0"/>
              <a:t>e	of</a:t>
            </a:r>
            <a:r>
              <a:rPr dirty="0" spc="-5"/>
              <a:t> </a:t>
            </a:r>
            <a:r>
              <a:rPr dirty="0"/>
              <a:t>a	Service</a:t>
            </a:r>
          </a:p>
        </p:txBody>
      </p:sp>
      <p:grpSp>
        <p:nvGrpSpPr>
          <p:cNvPr id="8" name="object 8"/>
          <p:cNvGrpSpPr/>
          <p:nvPr/>
        </p:nvGrpSpPr>
        <p:grpSpPr>
          <a:xfrm>
            <a:off x="511232" y="1458883"/>
            <a:ext cx="3441700" cy="964565"/>
            <a:chOff x="511232" y="1458883"/>
            <a:chExt cx="3441700" cy="964565"/>
          </a:xfrm>
        </p:grpSpPr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1232" y="1458883"/>
              <a:ext cx="1537854" cy="415636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59625" y="1899457"/>
              <a:ext cx="178723" cy="182879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34687" y="1774766"/>
              <a:ext cx="2818014" cy="36576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92134" y="2053243"/>
              <a:ext cx="2269374" cy="369916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49274" y="1554798"/>
              <a:ext cx="167640" cy="167639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71574" y="1913616"/>
              <a:ext cx="130386" cy="130386"/>
            </a:xfrm>
            <a:prstGeom prst="rect">
              <a:avLst/>
            </a:prstGeom>
          </p:spPr>
        </p:pic>
      </p:grpSp>
      <p:grpSp>
        <p:nvGrpSpPr>
          <p:cNvPr id="15" name="object 15"/>
          <p:cNvGrpSpPr/>
          <p:nvPr/>
        </p:nvGrpSpPr>
        <p:grpSpPr>
          <a:xfrm>
            <a:off x="511232" y="3474719"/>
            <a:ext cx="3591560" cy="2070100"/>
            <a:chOff x="511232" y="3474719"/>
            <a:chExt cx="3591560" cy="2070100"/>
          </a:xfrm>
        </p:grpSpPr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36170" y="3616036"/>
              <a:ext cx="220287" cy="220287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11232" y="3474719"/>
              <a:ext cx="2959331" cy="482138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59625" y="3969326"/>
              <a:ext cx="178723" cy="182880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34687" y="3857105"/>
              <a:ext cx="2497974" cy="353290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87977" y="4110643"/>
              <a:ext cx="1662545" cy="353290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36170" y="4505498"/>
              <a:ext cx="220287" cy="220287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11232" y="4364181"/>
              <a:ext cx="3150523" cy="482138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59625" y="4871257"/>
              <a:ext cx="178723" cy="182880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34687" y="4759035"/>
              <a:ext cx="2967643" cy="353290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487977" y="5012574"/>
              <a:ext cx="2323406" cy="315883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87977" y="5228705"/>
              <a:ext cx="989214" cy="315883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49274" y="3628962"/>
              <a:ext cx="167640" cy="167639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71574" y="3984224"/>
              <a:ext cx="130386" cy="130386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49274" y="4517962"/>
              <a:ext cx="167640" cy="167639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71574" y="4885922"/>
              <a:ext cx="130386" cy="130386"/>
            </a:xfrm>
            <a:prstGeom prst="rect">
              <a:avLst/>
            </a:prstGeom>
          </p:spPr>
        </p:pic>
      </p:grpSp>
      <p:sp>
        <p:nvSpPr>
          <p:cNvPr id="31" name="object 31"/>
          <p:cNvSpPr txBox="1"/>
          <p:nvPr/>
        </p:nvSpPr>
        <p:spPr>
          <a:xfrm>
            <a:off x="893770" y="1355082"/>
            <a:ext cx="3025140" cy="1012825"/>
          </a:xfrm>
          <a:prstGeom prst="rect">
            <a:avLst/>
          </a:prstGeom>
        </p:spPr>
        <p:txBody>
          <a:bodyPr wrap="square" lIns="0" tIns="138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90"/>
              </a:spcBef>
            </a:pPr>
            <a:r>
              <a:rPr dirty="0" sz="1800" spc="-5">
                <a:solidFill>
                  <a:srgbClr val="FFFFFF"/>
                </a:solidFill>
                <a:latin typeface="Arial MT"/>
                <a:cs typeface="Arial MT"/>
              </a:rPr>
              <a:t>Install</a:t>
            </a:r>
            <a:r>
              <a:rPr dirty="0" sz="1800" spc="-3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Arial MT"/>
                <a:cs typeface="Arial MT"/>
              </a:rPr>
              <a:t>time</a:t>
            </a:r>
            <a:endParaRPr sz="1800">
              <a:latin typeface="Arial MT"/>
              <a:cs typeface="Arial MT"/>
            </a:endParaRPr>
          </a:p>
          <a:p>
            <a:pPr marL="633095" marR="5080" indent="6350">
              <a:lnSpc>
                <a:spcPct val="129000"/>
              </a:lnSpc>
              <a:spcBef>
                <a:spcPts val="285"/>
              </a:spcBef>
            </a:pPr>
            <a:r>
              <a:rPr dirty="0" sz="1400">
                <a:solidFill>
                  <a:srgbClr val="FFFFFF"/>
                </a:solidFill>
                <a:latin typeface="Arial MT"/>
                <a:cs typeface="Arial MT"/>
              </a:rPr>
              <a:t>Setup</a:t>
            </a:r>
            <a:r>
              <a:rPr dirty="0" sz="1400" spc="-3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FFFFFF"/>
                </a:solidFill>
                <a:latin typeface="Arial MT"/>
                <a:cs typeface="Arial MT"/>
              </a:rPr>
              <a:t>application</a:t>
            </a:r>
            <a:r>
              <a:rPr dirty="0" sz="1400" spc="-3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FFFFFF"/>
                </a:solidFill>
                <a:latin typeface="Arial MT"/>
                <a:cs typeface="Arial MT"/>
              </a:rPr>
              <a:t>tells</a:t>
            </a:r>
            <a:r>
              <a:rPr dirty="0" sz="1400" spc="-3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FFFFFF"/>
                </a:solidFill>
                <a:latin typeface="Arial MT"/>
                <a:cs typeface="Arial MT"/>
              </a:rPr>
              <a:t>Service </a:t>
            </a:r>
            <a:r>
              <a:rPr dirty="0" sz="1400" spc="-37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FFFFFF"/>
                </a:solidFill>
                <a:latin typeface="Arial MT"/>
                <a:cs typeface="Arial MT"/>
              </a:rPr>
              <a:t>Controller</a:t>
            </a:r>
            <a:r>
              <a:rPr dirty="0" sz="140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FFFFFF"/>
                </a:solidFill>
                <a:latin typeface="Arial MT"/>
                <a:cs typeface="Arial MT"/>
              </a:rPr>
              <a:t>about</a:t>
            </a:r>
            <a:r>
              <a:rPr dirty="0" sz="140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dirty="0" sz="14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FFFFFF"/>
                </a:solidFill>
                <a:latin typeface="Arial MT"/>
                <a:cs typeface="Arial MT"/>
              </a:rPr>
              <a:t>service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893770" y="3433817"/>
            <a:ext cx="3173095" cy="2058035"/>
          </a:xfrm>
          <a:prstGeom prst="rect">
            <a:avLst/>
          </a:prstGeom>
        </p:spPr>
        <p:txBody>
          <a:bodyPr wrap="square" lIns="0" tIns="13398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5"/>
              </a:spcBef>
            </a:pPr>
            <a:r>
              <a:rPr dirty="0" sz="1800" spc="-5">
                <a:solidFill>
                  <a:srgbClr val="FFFFFF"/>
                </a:solidFill>
                <a:latin typeface="Arial MT"/>
                <a:cs typeface="Arial MT"/>
              </a:rPr>
              <a:t>System boot/initialization</a:t>
            </a:r>
            <a:endParaRPr sz="1800">
              <a:latin typeface="Arial MT"/>
              <a:cs typeface="Arial MT"/>
            </a:endParaRPr>
          </a:p>
          <a:p>
            <a:pPr marL="633095" marR="469900" indent="6350">
              <a:lnSpc>
                <a:spcPts val="1660"/>
              </a:lnSpc>
              <a:spcBef>
                <a:spcPts val="815"/>
              </a:spcBef>
            </a:pPr>
            <a:r>
              <a:rPr dirty="0" sz="1400">
                <a:solidFill>
                  <a:srgbClr val="FFFFFF"/>
                </a:solidFill>
                <a:latin typeface="Arial MT"/>
                <a:cs typeface="Arial MT"/>
              </a:rPr>
              <a:t>SCM</a:t>
            </a:r>
            <a:r>
              <a:rPr dirty="0" sz="140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FFFFFF"/>
                </a:solidFill>
                <a:latin typeface="Arial MT"/>
                <a:cs typeface="Arial MT"/>
              </a:rPr>
              <a:t>reads</a:t>
            </a:r>
            <a:r>
              <a:rPr dirty="0" sz="14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400" spc="-5">
                <a:solidFill>
                  <a:srgbClr val="FFFFFF"/>
                </a:solidFill>
                <a:latin typeface="Arial MT"/>
                <a:cs typeface="Arial MT"/>
              </a:rPr>
              <a:t>registry,</a:t>
            </a:r>
            <a:r>
              <a:rPr dirty="0" sz="14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400" spc="-5">
                <a:solidFill>
                  <a:srgbClr val="FFFFFF"/>
                </a:solidFill>
                <a:latin typeface="Arial MT"/>
                <a:cs typeface="Arial MT"/>
              </a:rPr>
              <a:t>starts </a:t>
            </a:r>
            <a:r>
              <a:rPr dirty="0" sz="1400" spc="-37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FFFFFF"/>
                </a:solidFill>
                <a:latin typeface="Arial MT"/>
                <a:cs typeface="Arial MT"/>
              </a:rPr>
              <a:t>services</a:t>
            </a:r>
            <a:r>
              <a:rPr dirty="0" sz="14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FFFFFF"/>
                </a:solidFill>
                <a:latin typeface="Arial MT"/>
                <a:cs typeface="Arial MT"/>
              </a:rPr>
              <a:t>as</a:t>
            </a:r>
            <a:r>
              <a:rPr dirty="0" sz="1400" spc="-5">
                <a:solidFill>
                  <a:srgbClr val="FFFFFF"/>
                </a:solidFill>
                <a:latin typeface="Arial MT"/>
                <a:cs typeface="Arial MT"/>
              </a:rPr>
              <a:t> directed</a:t>
            </a:r>
            <a:endParaRPr sz="14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705"/>
              </a:spcBef>
            </a:pPr>
            <a:r>
              <a:rPr dirty="0" sz="1800" spc="-5">
                <a:solidFill>
                  <a:srgbClr val="FFFFFF"/>
                </a:solidFill>
                <a:latin typeface="Arial MT"/>
                <a:cs typeface="Arial MT"/>
              </a:rPr>
              <a:t>Management/maintenance</a:t>
            </a:r>
            <a:endParaRPr sz="1800">
              <a:latin typeface="Arial MT"/>
              <a:cs typeface="Arial MT"/>
            </a:endParaRPr>
          </a:p>
          <a:p>
            <a:pPr marL="633095" marR="5080" indent="6350">
              <a:lnSpc>
                <a:spcPct val="100099"/>
              </a:lnSpc>
              <a:spcBef>
                <a:spcPts val="840"/>
              </a:spcBef>
            </a:pPr>
            <a:r>
              <a:rPr dirty="0" sz="1400">
                <a:solidFill>
                  <a:srgbClr val="FFFFFF"/>
                </a:solidFill>
                <a:latin typeface="Arial MT"/>
                <a:cs typeface="Arial MT"/>
              </a:rPr>
              <a:t>Control</a:t>
            </a:r>
            <a:r>
              <a:rPr dirty="0" sz="14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FFFFFF"/>
                </a:solidFill>
                <a:latin typeface="Arial MT"/>
                <a:cs typeface="Arial MT"/>
              </a:rPr>
              <a:t>panel</a:t>
            </a:r>
            <a:r>
              <a:rPr dirty="0" sz="14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FFFFFF"/>
                </a:solidFill>
                <a:latin typeface="Arial MT"/>
                <a:cs typeface="Arial MT"/>
              </a:rPr>
              <a:t>can</a:t>
            </a:r>
            <a:r>
              <a:rPr dirty="0" sz="14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400" spc="-5">
                <a:solidFill>
                  <a:srgbClr val="FFFFFF"/>
                </a:solidFill>
                <a:latin typeface="Arial MT"/>
                <a:cs typeface="Arial MT"/>
              </a:rPr>
              <a:t>start</a:t>
            </a:r>
            <a:r>
              <a:rPr dirty="0" sz="140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dirty="0" sz="14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400" spc="-5">
                <a:solidFill>
                  <a:srgbClr val="FFFFFF"/>
                </a:solidFill>
                <a:latin typeface="Arial MT"/>
                <a:cs typeface="Arial MT"/>
              </a:rPr>
              <a:t>stop </a:t>
            </a:r>
            <a:r>
              <a:rPr dirty="0" sz="1400" spc="-37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FFFFFF"/>
                </a:solidFill>
                <a:latin typeface="Arial MT"/>
                <a:cs typeface="Arial MT"/>
              </a:rPr>
              <a:t>services and change </a:t>
            </a:r>
            <a:r>
              <a:rPr dirty="0" sz="1400" spc="-5">
                <a:solidFill>
                  <a:srgbClr val="FFFFFF"/>
                </a:solidFill>
                <a:latin typeface="Arial MT"/>
                <a:cs typeface="Arial MT"/>
              </a:rPr>
              <a:t>startup </a:t>
            </a:r>
            <a:r>
              <a:rPr dirty="0" sz="1400">
                <a:solidFill>
                  <a:srgbClr val="FFFFFF"/>
                </a:solidFill>
                <a:latin typeface="Arial MT"/>
                <a:cs typeface="Arial MT"/>
              </a:rPr>
              <a:t> parameters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825499" y="2406650"/>
            <a:ext cx="1549400" cy="863600"/>
          </a:xfrm>
          <a:prstGeom prst="rect">
            <a:avLst/>
          </a:prstGeom>
          <a:solidFill>
            <a:srgbClr val="FFAA79"/>
          </a:solidFill>
          <a:ln w="12699">
            <a:solidFill>
              <a:srgbClr val="FFFFFF"/>
            </a:solidFill>
          </a:ln>
        </p:spPr>
        <p:txBody>
          <a:bodyPr wrap="square" lIns="0" tIns="172720" rIns="0" bIns="0" rtlCol="0" vert="horz">
            <a:spAutoFit/>
          </a:bodyPr>
          <a:lstStyle/>
          <a:p>
            <a:pPr marL="155575" marR="141605" indent="304800">
              <a:lnSpc>
                <a:spcPts val="2100"/>
              </a:lnSpc>
              <a:spcBef>
                <a:spcPts val="1360"/>
              </a:spcBef>
            </a:pPr>
            <a:r>
              <a:rPr dirty="0" sz="1800" spc="-5" b="1">
                <a:solidFill>
                  <a:srgbClr val="000033"/>
                </a:solidFill>
                <a:latin typeface="Arial"/>
                <a:cs typeface="Arial"/>
              </a:rPr>
              <a:t>Setup </a:t>
            </a:r>
            <a:r>
              <a:rPr dirty="0" sz="1800" b="1">
                <a:solidFill>
                  <a:srgbClr val="000033"/>
                </a:solidFill>
                <a:latin typeface="Arial"/>
                <a:cs typeface="Arial"/>
              </a:rPr>
              <a:t> A</a:t>
            </a:r>
            <a:r>
              <a:rPr dirty="0" sz="1800" spc="-5" b="1">
                <a:solidFill>
                  <a:srgbClr val="000033"/>
                </a:solidFill>
                <a:latin typeface="Arial"/>
                <a:cs typeface="Arial"/>
              </a:rPr>
              <a:t>ppli</a:t>
            </a:r>
            <a:r>
              <a:rPr dirty="0" sz="1800" b="1">
                <a:solidFill>
                  <a:srgbClr val="000033"/>
                </a:solidFill>
                <a:latin typeface="Arial"/>
                <a:cs typeface="Arial"/>
              </a:rPr>
              <a:t>cat</a:t>
            </a:r>
            <a:r>
              <a:rPr dirty="0" sz="1800" spc="-5" b="1">
                <a:solidFill>
                  <a:srgbClr val="000033"/>
                </a:solidFill>
                <a:latin typeface="Arial"/>
                <a:cs typeface="Arial"/>
              </a:rPr>
              <a:t>io</a:t>
            </a:r>
            <a:r>
              <a:rPr dirty="0" sz="1800" b="1">
                <a:solidFill>
                  <a:srgbClr val="000033"/>
                </a:solidFill>
                <a:latin typeface="Arial"/>
                <a:cs typeface="Arial"/>
              </a:rPr>
              <a:t>n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2359025" y="2800350"/>
            <a:ext cx="2025650" cy="76200"/>
            <a:chOff x="2359025" y="2800350"/>
            <a:chExt cx="2025650" cy="76200"/>
          </a:xfrm>
        </p:grpSpPr>
        <p:sp>
          <p:nvSpPr>
            <p:cNvPr id="35" name="object 35"/>
            <p:cNvSpPr/>
            <p:nvPr/>
          </p:nvSpPr>
          <p:spPr>
            <a:xfrm>
              <a:off x="2365375" y="2838450"/>
              <a:ext cx="1977389" cy="0"/>
            </a:xfrm>
            <a:custGeom>
              <a:avLst/>
              <a:gdLst/>
              <a:ahLst/>
              <a:cxnLst/>
              <a:rect l="l" t="t" r="r" b="b"/>
              <a:pathLst>
                <a:path w="1977389" h="0">
                  <a:moveTo>
                    <a:pt x="0" y="0"/>
                  </a:moveTo>
                  <a:lnTo>
                    <a:pt x="1976966" y="0"/>
                  </a:lnTo>
                </a:path>
              </a:pathLst>
            </a:custGeom>
            <a:ln w="126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4257675" y="2800350"/>
              <a:ext cx="127000" cy="76200"/>
            </a:xfrm>
            <a:custGeom>
              <a:avLst/>
              <a:gdLst/>
              <a:ahLst/>
              <a:cxnLst/>
              <a:rect l="l" t="t" r="r" b="b"/>
              <a:pathLst>
                <a:path w="127000" h="76200">
                  <a:moveTo>
                    <a:pt x="0" y="0"/>
                  </a:moveTo>
                  <a:lnTo>
                    <a:pt x="50800" y="38100"/>
                  </a:lnTo>
                  <a:lnTo>
                    <a:pt x="0" y="76200"/>
                  </a:lnTo>
                  <a:lnTo>
                    <a:pt x="127000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7" name="object 37"/>
          <p:cNvSpPr txBox="1"/>
          <p:nvPr/>
        </p:nvSpPr>
        <p:spPr>
          <a:xfrm>
            <a:off x="2770187" y="2566988"/>
            <a:ext cx="121221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b="1">
                <a:solidFill>
                  <a:srgbClr val="FFFFFF"/>
                </a:solidFill>
                <a:latin typeface="Arial"/>
                <a:cs typeface="Arial"/>
              </a:rPr>
              <a:t>CreateService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6985000" y="1638301"/>
            <a:ext cx="1231900" cy="1371600"/>
            <a:chOff x="6985000" y="1638301"/>
            <a:chExt cx="1231900" cy="1371600"/>
          </a:xfrm>
        </p:grpSpPr>
        <p:pic>
          <p:nvPicPr>
            <p:cNvPr id="39" name="object 39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997700" y="2406649"/>
              <a:ext cx="1206500" cy="596900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6997699" y="2406650"/>
              <a:ext cx="1206500" cy="596900"/>
            </a:xfrm>
            <a:custGeom>
              <a:avLst/>
              <a:gdLst/>
              <a:ahLst/>
              <a:cxnLst/>
              <a:rect l="l" t="t" r="r" b="b"/>
              <a:pathLst>
                <a:path w="1206500" h="596900">
                  <a:moveTo>
                    <a:pt x="0" y="298449"/>
                  </a:moveTo>
                  <a:lnTo>
                    <a:pt x="12255" y="238301"/>
                  </a:lnTo>
                  <a:lnTo>
                    <a:pt x="47406" y="182279"/>
                  </a:lnTo>
                  <a:lnTo>
                    <a:pt x="103025" y="131583"/>
                  </a:lnTo>
                  <a:lnTo>
                    <a:pt x="137752" y="108608"/>
                  </a:lnTo>
                  <a:lnTo>
                    <a:pt x="176687" y="87413"/>
                  </a:lnTo>
                  <a:lnTo>
                    <a:pt x="219526" y="68151"/>
                  </a:lnTo>
                  <a:lnTo>
                    <a:pt x="265967" y="50970"/>
                  </a:lnTo>
                  <a:lnTo>
                    <a:pt x="315705" y="36021"/>
                  </a:lnTo>
                  <a:lnTo>
                    <a:pt x="368437" y="23453"/>
                  </a:lnTo>
                  <a:lnTo>
                    <a:pt x="423861" y="13417"/>
                  </a:lnTo>
                  <a:lnTo>
                    <a:pt x="481674" y="6063"/>
                  </a:lnTo>
                  <a:lnTo>
                    <a:pt x="541571" y="1540"/>
                  </a:lnTo>
                  <a:lnTo>
                    <a:pt x="603249" y="0"/>
                  </a:lnTo>
                  <a:lnTo>
                    <a:pt x="664928" y="1540"/>
                  </a:lnTo>
                  <a:lnTo>
                    <a:pt x="724825" y="6063"/>
                  </a:lnTo>
                  <a:lnTo>
                    <a:pt x="782637" y="13417"/>
                  </a:lnTo>
                  <a:lnTo>
                    <a:pt x="838061" y="23453"/>
                  </a:lnTo>
                  <a:lnTo>
                    <a:pt x="890794" y="36021"/>
                  </a:lnTo>
                  <a:lnTo>
                    <a:pt x="940532" y="50970"/>
                  </a:lnTo>
                  <a:lnTo>
                    <a:pt x="986972" y="68151"/>
                  </a:lnTo>
                  <a:lnTo>
                    <a:pt x="1029811" y="87413"/>
                  </a:lnTo>
                  <a:lnTo>
                    <a:pt x="1068746" y="108608"/>
                  </a:lnTo>
                  <a:lnTo>
                    <a:pt x="1103474" y="131583"/>
                  </a:lnTo>
                  <a:lnTo>
                    <a:pt x="1133690" y="156190"/>
                  </a:lnTo>
                  <a:lnTo>
                    <a:pt x="1179378" y="209700"/>
                  </a:lnTo>
                  <a:lnTo>
                    <a:pt x="1203385" y="267935"/>
                  </a:lnTo>
                  <a:lnTo>
                    <a:pt x="1206499" y="298449"/>
                  </a:lnTo>
                  <a:lnTo>
                    <a:pt x="1203385" y="328964"/>
                  </a:lnTo>
                  <a:lnTo>
                    <a:pt x="1179378" y="387199"/>
                  </a:lnTo>
                  <a:lnTo>
                    <a:pt x="1133690" y="440708"/>
                  </a:lnTo>
                  <a:lnTo>
                    <a:pt x="1103474" y="465316"/>
                  </a:lnTo>
                  <a:lnTo>
                    <a:pt x="1068746" y="488291"/>
                  </a:lnTo>
                  <a:lnTo>
                    <a:pt x="1029811" y="509486"/>
                  </a:lnTo>
                  <a:lnTo>
                    <a:pt x="986972" y="528748"/>
                  </a:lnTo>
                  <a:lnTo>
                    <a:pt x="940532" y="545929"/>
                  </a:lnTo>
                  <a:lnTo>
                    <a:pt x="890794" y="560878"/>
                  </a:lnTo>
                  <a:lnTo>
                    <a:pt x="838061" y="573446"/>
                  </a:lnTo>
                  <a:lnTo>
                    <a:pt x="782637" y="583482"/>
                  </a:lnTo>
                  <a:lnTo>
                    <a:pt x="724825" y="590836"/>
                  </a:lnTo>
                  <a:lnTo>
                    <a:pt x="664928" y="595359"/>
                  </a:lnTo>
                  <a:lnTo>
                    <a:pt x="603249" y="596899"/>
                  </a:lnTo>
                  <a:lnTo>
                    <a:pt x="541571" y="595359"/>
                  </a:lnTo>
                  <a:lnTo>
                    <a:pt x="481674" y="590836"/>
                  </a:lnTo>
                  <a:lnTo>
                    <a:pt x="423861" y="583482"/>
                  </a:lnTo>
                  <a:lnTo>
                    <a:pt x="368437" y="573446"/>
                  </a:lnTo>
                  <a:lnTo>
                    <a:pt x="315705" y="560878"/>
                  </a:lnTo>
                  <a:lnTo>
                    <a:pt x="265967" y="545929"/>
                  </a:lnTo>
                  <a:lnTo>
                    <a:pt x="219526" y="528748"/>
                  </a:lnTo>
                  <a:lnTo>
                    <a:pt x="176687" y="509486"/>
                  </a:lnTo>
                  <a:lnTo>
                    <a:pt x="137752" y="488291"/>
                  </a:lnTo>
                  <a:lnTo>
                    <a:pt x="103025" y="465316"/>
                  </a:lnTo>
                  <a:lnTo>
                    <a:pt x="72809" y="440708"/>
                  </a:lnTo>
                  <a:lnTo>
                    <a:pt x="27120" y="387199"/>
                  </a:lnTo>
                  <a:lnTo>
                    <a:pt x="3114" y="328964"/>
                  </a:lnTo>
                  <a:lnTo>
                    <a:pt x="0" y="298449"/>
                  </a:lnTo>
                  <a:close/>
                </a:path>
              </a:pathLst>
            </a:custGeom>
            <a:ln w="126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1" name="object 41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986586" y="1644651"/>
              <a:ext cx="1228725" cy="1055687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6997699" y="1644651"/>
              <a:ext cx="1206500" cy="596900"/>
            </a:xfrm>
            <a:custGeom>
              <a:avLst/>
              <a:gdLst/>
              <a:ahLst/>
              <a:cxnLst/>
              <a:rect l="l" t="t" r="r" b="b"/>
              <a:pathLst>
                <a:path w="1206500" h="596900">
                  <a:moveTo>
                    <a:pt x="0" y="298449"/>
                  </a:moveTo>
                  <a:lnTo>
                    <a:pt x="12255" y="238301"/>
                  </a:lnTo>
                  <a:lnTo>
                    <a:pt x="47406" y="182279"/>
                  </a:lnTo>
                  <a:lnTo>
                    <a:pt x="103025" y="131583"/>
                  </a:lnTo>
                  <a:lnTo>
                    <a:pt x="137752" y="108608"/>
                  </a:lnTo>
                  <a:lnTo>
                    <a:pt x="176687" y="87413"/>
                  </a:lnTo>
                  <a:lnTo>
                    <a:pt x="219526" y="68151"/>
                  </a:lnTo>
                  <a:lnTo>
                    <a:pt x="265967" y="50970"/>
                  </a:lnTo>
                  <a:lnTo>
                    <a:pt x="315705" y="36021"/>
                  </a:lnTo>
                  <a:lnTo>
                    <a:pt x="368437" y="23453"/>
                  </a:lnTo>
                  <a:lnTo>
                    <a:pt x="423861" y="13417"/>
                  </a:lnTo>
                  <a:lnTo>
                    <a:pt x="481674" y="6063"/>
                  </a:lnTo>
                  <a:lnTo>
                    <a:pt x="541571" y="1540"/>
                  </a:lnTo>
                  <a:lnTo>
                    <a:pt x="603249" y="0"/>
                  </a:lnTo>
                  <a:lnTo>
                    <a:pt x="664928" y="1540"/>
                  </a:lnTo>
                  <a:lnTo>
                    <a:pt x="724825" y="6063"/>
                  </a:lnTo>
                  <a:lnTo>
                    <a:pt x="782637" y="13417"/>
                  </a:lnTo>
                  <a:lnTo>
                    <a:pt x="838061" y="23453"/>
                  </a:lnTo>
                  <a:lnTo>
                    <a:pt x="890794" y="36021"/>
                  </a:lnTo>
                  <a:lnTo>
                    <a:pt x="940532" y="50970"/>
                  </a:lnTo>
                  <a:lnTo>
                    <a:pt x="986972" y="68151"/>
                  </a:lnTo>
                  <a:lnTo>
                    <a:pt x="1029811" y="87413"/>
                  </a:lnTo>
                  <a:lnTo>
                    <a:pt x="1068746" y="108608"/>
                  </a:lnTo>
                  <a:lnTo>
                    <a:pt x="1103474" y="131583"/>
                  </a:lnTo>
                  <a:lnTo>
                    <a:pt x="1133690" y="156190"/>
                  </a:lnTo>
                  <a:lnTo>
                    <a:pt x="1179378" y="209700"/>
                  </a:lnTo>
                  <a:lnTo>
                    <a:pt x="1203385" y="267935"/>
                  </a:lnTo>
                  <a:lnTo>
                    <a:pt x="1206499" y="298449"/>
                  </a:lnTo>
                  <a:lnTo>
                    <a:pt x="1203385" y="328964"/>
                  </a:lnTo>
                  <a:lnTo>
                    <a:pt x="1179378" y="387199"/>
                  </a:lnTo>
                  <a:lnTo>
                    <a:pt x="1133690" y="440708"/>
                  </a:lnTo>
                  <a:lnTo>
                    <a:pt x="1103474" y="465316"/>
                  </a:lnTo>
                  <a:lnTo>
                    <a:pt x="1068746" y="488291"/>
                  </a:lnTo>
                  <a:lnTo>
                    <a:pt x="1029811" y="509486"/>
                  </a:lnTo>
                  <a:lnTo>
                    <a:pt x="986972" y="528748"/>
                  </a:lnTo>
                  <a:lnTo>
                    <a:pt x="940532" y="545929"/>
                  </a:lnTo>
                  <a:lnTo>
                    <a:pt x="890794" y="560878"/>
                  </a:lnTo>
                  <a:lnTo>
                    <a:pt x="838061" y="573446"/>
                  </a:lnTo>
                  <a:lnTo>
                    <a:pt x="782637" y="583482"/>
                  </a:lnTo>
                  <a:lnTo>
                    <a:pt x="724825" y="590836"/>
                  </a:lnTo>
                  <a:lnTo>
                    <a:pt x="664928" y="595359"/>
                  </a:lnTo>
                  <a:lnTo>
                    <a:pt x="603249" y="596899"/>
                  </a:lnTo>
                  <a:lnTo>
                    <a:pt x="541571" y="595359"/>
                  </a:lnTo>
                  <a:lnTo>
                    <a:pt x="481674" y="590836"/>
                  </a:lnTo>
                  <a:lnTo>
                    <a:pt x="423861" y="583482"/>
                  </a:lnTo>
                  <a:lnTo>
                    <a:pt x="368437" y="573446"/>
                  </a:lnTo>
                  <a:lnTo>
                    <a:pt x="315705" y="560878"/>
                  </a:lnTo>
                  <a:lnTo>
                    <a:pt x="265967" y="545929"/>
                  </a:lnTo>
                  <a:lnTo>
                    <a:pt x="219526" y="528748"/>
                  </a:lnTo>
                  <a:lnTo>
                    <a:pt x="176687" y="509486"/>
                  </a:lnTo>
                  <a:lnTo>
                    <a:pt x="137752" y="488291"/>
                  </a:lnTo>
                  <a:lnTo>
                    <a:pt x="103025" y="465316"/>
                  </a:lnTo>
                  <a:lnTo>
                    <a:pt x="72809" y="440708"/>
                  </a:lnTo>
                  <a:lnTo>
                    <a:pt x="27120" y="387199"/>
                  </a:lnTo>
                  <a:lnTo>
                    <a:pt x="3114" y="328964"/>
                  </a:lnTo>
                  <a:lnTo>
                    <a:pt x="0" y="298449"/>
                  </a:lnTo>
                  <a:close/>
                </a:path>
              </a:pathLst>
            </a:custGeom>
            <a:ln w="126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6991349" y="1943100"/>
              <a:ext cx="0" cy="762000"/>
            </a:xfrm>
            <a:custGeom>
              <a:avLst/>
              <a:gdLst/>
              <a:ahLst/>
              <a:cxnLst/>
              <a:rect l="l" t="t" r="r" b="b"/>
              <a:pathLst>
                <a:path w="0" h="762000">
                  <a:moveTo>
                    <a:pt x="0" y="0"/>
                  </a:moveTo>
                  <a:lnTo>
                    <a:pt x="0" y="761999"/>
                  </a:lnTo>
                </a:path>
              </a:pathLst>
            </a:custGeom>
            <a:ln w="126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8210549" y="1943100"/>
              <a:ext cx="0" cy="762000"/>
            </a:xfrm>
            <a:custGeom>
              <a:avLst/>
              <a:gdLst/>
              <a:ahLst/>
              <a:cxnLst/>
              <a:rect l="l" t="t" r="r" b="b"/>
              <a:pathLst>
                <a:path w="0" h="762000">
                  <a:moveTo>
                    <a:pt x="0" y="0"/>
                  </a:moveTo>
                  <a:lnTo>
                    <a:pt x="0" y="761999"/>
                  </a:lnTo>
                </a:path>
              </a:pathLst>
            </a:custGeom>
            <a:ln w="126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5" name="object 45"/>
          <p:cNvSpPr txBox="1"/>
          <p:nvPr/>
        </p:nvSpPr>
        <p:spPr>
          <a:xfrm>
            <a:off x="7154860" y="2292351"/>
            <a:ext cx="94043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 b="1">
                <a:solidFill>
                  <a:srgbClr val="000033"/>
                </a:solidFill>
                <a:latin typeface="Arial"/>
                <a:cs typeface="Arial"/>
              </a:rPr>
              <a:t>Registry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46" name="object 46"/>
          <p:cNvGrpSpPr/>
          <p:nvPr/>
        </p:nvGrpSpPr>
        <p:grpSpPr>
          <a:xfrm>
            <a:off x="6027737" y="2305050"/>
            <a:ext cx="906780" cy="539750"/>
            <a:chOff x="6027737" y="2305050"/>
            <a:chExt cx="906780" cy="539750"/>
          </a:xfrm>
        </p:grpSpPr>
        <p:sp>
          <p:nvSpPr>
            <p:cNvPr id="47" name="object 47"/>
            <p:cNvSpPr/>
            <p:nvPr/>
          </p:nvSpPr>
          <p:spPr>
            <a:xfrm>
              <a:off x="6034087" y="2326631"/>
              <a:ext cx="864235" cy="512445"/>
            </a:xfrm>
            <a:custGeom>
              <a:avLst/>
              <a:gdLst/>
              <a:ahLst/>
              <a:cxnLst/>
              <a:rect l="l" t="t" r="r" b="b"/>
              <a:pathLst>
                <a:path w="864234" h="512444">
                  <a:moveTo>
                    <a:pt x="0" y="511818"/>
                  </a:moveTo>
                  <a:lnTo>
                    <a:pt x="863693" y="0"/>
                  </a:lnTo>
                </a:path>
              </a:pathLst>
            </a:custGeom>
            <a:ln w="126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/>
            <p:cNvSpPr/>
            <p:nvPr/>
          </p:nvSpPr>
          <p:spPr>
            <a:xfrm>
              <a:off x="6805519" y="2305050"/>
              <a:ext cx="128905" cy="97790"/>
            </a:xfrm>
            <a:custGeom>
              <a:avLst/>
              <a:gdLst/>
              <a:ahLst/>
              <a:cxnLst/>
              <a:rect l="l" t="t" r="r" b="b"/>
              <a:pathLst>
                <a:path w="128904" h="97789">
                  <a:moveTo>
                    <a:pt x="128680" y="0"/>
                  </a:moveTo>
                  <a:lnTo>
                    <a:pt x="0" y="31968"/>
                  </a:lnTo>
                  <a:lnTo>
                    <a:pt x="63126" y="38846"/>
                  </a:lnTo>
                  <a:lnTo>
                    <a:pt x="38846" y="97522"/>
                  </a:lnTo>
                  <a:lnTo>
                    <a:pt x="12868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graphicFrame>
        <p:nvGraphicFramePr>
          <p:cNvPr id="49" name="object 49"/>
          <p:cNvGraphicFramePr>
            <a:graphicFrameLocks noGrp="1"/>
          </p:cNvGraphicFramePr>
          <p:nvPr/>
        </p:nvGraphicFramePr>
        <p:xfrm>
          <a:off x="6724648" y="4429125"/>
          <a:ext cx="1873250" cy="13144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2400"/>
                <a:gridCol w="152400"/>
                <a:gridCol w="1244600"/>
                <a:gridCol w="152400"/>
                <a:gridCol w="152400"/>
              </a:tblGrid>
              <a:tr h="209550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12700">
                      <a:solidFill>
                        <a:srgbClr val="FFFFFF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AAB2BB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7144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12700">
                      <a:solidFill>
                        <a:srgbClr val="FFFFFF"/>
                      </a:solidFill>
                      <a:prstDash val="solid"/>
                    </a:lnR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AB2BB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AAB2BB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AB2BB"/>
                    </a:solidFill>
                  </a:tcPr>
                </a:tc>
              </a:tr>
              <a:tr h="539749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AAB2B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AAB2BB"/>
                    </a:solidFill>
                  </a:tcPr>
                </a:tc>
                <a:tc>
                  <a:txBody>
                    <a:bodyPr/>
                    <a:lstStyle/>
                    <a:p>
                      <a:pPr marL="66675">
                        <a:lnSpc>
                          <a:spcPct val="100000"/>
                        </a:lnSpc>
                        <a:spcBef>
                          <a:spcPts val="1465"/>
                        </a:spcBef>
                      </a:pPr>
                      <a:r>
                        <a:rPr dirty="0" sz="1800" spc="-5" b="1">
                          <a:solidFill>
                            <a:srgbClr val="000033"/>
                          </a:solidFill>
                          <a:latin typeface="Arial"/>
                          <a:cs typeface="Arial"/>
                        </a:rPr>
                        <a:t>Service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1860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AB2B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AB2BB"/>
                    </a:solidFill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AB2BB"/>
                    </a:solidFill>
                  </a:tcPr>
                </a:tc>
              </a:tr>
              <a:tr h="20955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AAB2BB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53975">
                        <a:lnSpc>
                          <a:spcPts val="1475"/>
                        </a:lnSpc>
                      </a:pPr>
                      <a:r>
                        <a:rPr dirty="0" sz="1800" spc="-5" b="1">
                          <a:solidFill>
                            <a:srgbClr val="000033"/>
                          </a:solidFill>
                          <a:latin typeface="Arial"/>
                          <a:cs typeface="Arial"/>
                        </a:rPr>
                        <a:t>Processes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AB2BB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AB2B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T w="12700">
                      <a:solidFill>
                        <a:srgbClr val="FFFFFF"/>
                      </a:solidFill>
                      <a:prstDash val="solid"/>
                    </a:lnT>
                  </a:tcPr>
                </a:tc>
              </a:tr>
              <a:tr h="171449"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AB2BB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</a:tbl>
          </a:graphicData>
        </a:graphic>
      </p:graphicFrame>
      <p:grpSp>
        <p:nvGrpSpPr>
          <p:cNvPr id="50" name="object 50"/>
          <p:cNvGrpSpPr/>
          <p:nvPr/>
        </p:nvGrpSpPr>
        <p:grpSpPr>
          <a:xfrm>
            <a:off x="4394198" y="2660650"/>
            <a:ext cx="2527300" cy="3454400"/>
            <a:chOff x="4394198" y="2660650"/>
            <a:chExt cx="2527300" cy="3454400"/>
          </a:xfrm>
        </p:grpSpPr>
        <p:sp>
          <p:nvSpPr>
            <p:cNvPr id="51" name="object 51"/>
            <p:cNvSpPr/>
            <p:nvPr/>
          </p:nvSpPr>
          <p:spPr>
            <a:xfrm>
              <a:off x="6034087" y="4248150"/>
              <a:ext cx="582930" cy="524510"/>
            </a:xfrm>
            <a:custGeom>
              <a:avLst/>
              <a:gdLst/>
              <a:ahLst/>
              <a:cxnLst/>
              <a:rect l="l" t="t" r="r" b="b"/>
              <a:pathLst>
                <a:path w="582929" h="524510">
                  <a:moveTo>
                    <a:pt x="0" y="0"/>
                  </a:moveTo>
                  <a:lnTo>
                    <a:pt x="582884" y="524143"/>
                  </a:lnTo>
                </a:path>
              </a:pathLst>
            </a:custGeom>
            <a:ln w="126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/>
            <p:cNvSpPr/>
            <p:nvPr/>
          </p:nvSpPr>
          <p:spPr>
            <a:xfrm>
              <a:off x="6528540" y="4687351"/>
              <a:ext cx="120014" cy="113664"/>
            </a:xfrm>
            <a:custGeom>
              <a:avLst/>
              <a:gdLst/>
              <a:ahLst/>
              <a:cxnLst/>
              <a:rect l="l" t="t" r="r" b="b"/>
              <a:pathLst>
                <a:path w="120015" h="113664">
                  <a:moveTo>
                    <a:pt x="50949" y="0"/>
                  </a:moveTo>
                  <a:lnTo>
                    <a:pt x="63248" y="62297"/>
                  </a:lnTo>
                  <a:lnTo>
                    <a:pt x="0" y="56661"/>
                  </a:lnTo>
                  <a:lnTo>
                    <a:pt x="119909" y="113248"/>
                  </a:lnTo>
                  <a:lnTo>
                    <a:pt x="5094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/>
            <p:cNvSpPr/>
            <p:nvPr/>
          </p:nvSpPr>
          <p:spPr>
            <a:xfrm>
              <a:off x="4514848" y="2838450"/>
              <a:ext cx="1424940" cy="0"/>
            </a:xfrm>
            <a:custGeom>
              <a:avLst/>
              <a:gdLst/>
              <a:ahLst/>
              <a:cxnLst/>
              <a:rect l="l" t="t" r="r" b="b"/>
              <a:pathLst>
                <a:path w="1424939" h="0">
                  <a:moveTo>
                    <a:pt x="0" y="0"/>
                  </a:moveTo>
                  <a:lnTo>
                    <a:pt x="1424516" y="0"/>
                  </a:lnTo>
                </a:path>
              </a:pathLst>
            </a:custGeom>
            <a:ln w="126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/>
            <p:cNvSpPr/>
            <p:nvPr/>
          </p:nvSpPr>
          <p:spPr>
            <a:xfrm>
              <a:off x="5854698" y="2800350"/>
              <a:ext cx="127000" cy="76200"/>
            </a:xfrm>
            <a:custGeom>
              <a:avLst/>
              <a:gdLst/>
              <a:ahLst/>
              <a:cxnLst/>
              <a:rect l="l" t="t" r="r" b="b"/>
              <a:pathLst>
                <a:path w="127000" h="76200">
                  <a:moveTo>
                    <a:pt x="0" y="0"/>
                  </a:moveTo>
                  <a:lnTo>
                    <a:pt x="50800" y="38100"/>
                  </a:lnTo>
                  <a:lnTo>
                    <a:pt x="0" y="76200"/>
                  </a:lnTo>
                  <a:lnTo>
                    <a:pt x="127000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/>
            <p:cNvSpPr/>
            <p:nvPr/>
          </p:nvSpPr>
          <p:spPr>
            <a:xfrm>
              <a:off x="6034087" y="2838450"/>
              <a:ext cx="638175" cy="1770380"/>
            </a:xfrm>
            <a:custGeom>
              <a:avLst/>
              <a:gdLst/>
              <a:ahLst/>
              <a:cxnLst/>
              <a:rect l="l" t="t" r="r" b="b"/>
              <a:pathLst>
                <a:path w="638175" h="1770379">
                  <a:moveTo>
                    <a:pt x="0" y="0"/>
                  </a:moveTo>
                  <a:lnTo>
                    <a:pt x="638104" y="1769925"/>
                  </a:lnTo>
                </a:path>
              </a:pathLst>
            </a:custGeom>
            <a:ln w="126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/>
            <p:cNvSpPr/>
            <p:nvPr/>
          </p:nvSpPr>
          <p:spPr>
            <a:xfrm>
              <a:off x="6607634" y="4515806"/>
              <a:ext cx="79375" cy="132715"/>
            </a:xfrm>
            <a:custGeom>
              <a:avLst/>
              <a:gdLst/>
              <a:ahLst/>
              <a:cxnLst/>
              <a:rect l="l" t="t" r="r" b="b"/>
              <a:pathLst>
                <a:path w="79375" h="132714">
                  <a:moveTo>
                    <a:pt x="71683" y="0"/>
                  </a:moveTo>
                  <a:lnTo>
                    <a:pt x="53070" y="60711"/>
                  </a:lnTo>
                  <a:lnTo>
                    <a:pt x="0" y="25843"/>
                  </a:lnTo>
                  <a:lnTo>
                    <a:pt x="78915" y="132393"/>
                  </a:lnTo>
                  <a:lnTo>
                    <a:pt x="7168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/>
            <p:cNvSpPr/>
            <p:nvPr/>
          </p:nvSpPr>
          <p:spPr>
            <a:xfrm>
              <a:off x="6098159" y="2666999"/>
              <a:ext cx="817244" cy="1411605"/>
            </a:xfrm>
            <a:custGeom>
              <a:avLst/>
              <a:gdLst/>
              <a:ahLst/>
              <a:cxnLst/>
              <a:rect l="l" t="t" r="r" b="b"/>
              <a:pathLst>
                <a:path w="817245" h="1411604">
                  <a:moveTo>
                    <a:pt x="816989" y="0"/>
                  </a:moveTo>
                  <a:lnTo>
                    <a:pt x="0" y="1411163"/>
                  </a:lnTo>
                </a:path>
              </a:pathLst>
            </a:custGeom>
            <a:ln w="126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8" name="object 58"/>
            <p:cNvSpPr/>
            <p:nvPr/>
          </p:nvSpPr>
          <p:spPr>
            <a:xfrm>
              <a:off x="6076948" y="3985802"/>
              <a:ext cx="97155" cy="129539"/>
            </a:xfrm>
            <a:custGeom>
              <a:avLst/>
              <a:gdLst/>
              <a:ahLst/>
              <a:cxnLst/>
              <a:rect l="l" t="t" r="r" b="b"/>
              <a:pathLst>
                <a:path w="97154" h="129539">
                  <a:moveTo>
                    <a:pt x="30659" y="0"/>
                  </a:moveTo>
                  <a:lnTo>
                    <a:pt x="0" y="128997"/>
                  </a:lnTo>
                  <a:lnTo>
                    <a:pt x="96605" y="38178"/>
                  </a:lnTo>
                  <a:lnTo>
                    <a:pt x="38180" y="63052"/>
                  </a:lnTo>
                  <a:lnTo>
                    <a:pt x="3065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" name="object 59"/>
            <p:cNvSpPr/>
            <p:nvPr/>
          </p:nvSpPr>
          <p:spPr>
            <a:xfrm>
              <a:off x="6038848" y="4990212"/>
              <a:ext cx="589915" cy="1087120"/>
            </a:xfrm>
            <a:custGeom>
              <a:avLst/>
              <a:gdLst/>
              <a:ahLst/>
              <a:cxnLst/>
              <a:rect l="l" t="t" r="r" b="b"/>
              <a:pathLst>
                <a:path w="589915" h="1087120">
                  <a:moveTo>
                    <a:pt x="0" y="1086737"/>
                  </a:moveTo>
                  <a:lnTo>
                    <a:pt x="589417" y="0"/>
                  </a:lnTo>
                </a:path>
              </a:pathLst>
            </a:custGeom>
            <a:ln w="126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0" name="object 60"/>
            <p:cNvSpPr/>
            <p:nvPr/>
          </p:nvSpPr>
          <p:spPr>
            <a:xfrm>
              <a:off x="6554406" y="2971799"/>
              <a:ext cx="361950" cy="2111375"/>
            </a:xfrm>
            <a:custGeom>
              <a:avLst/>
              <a:gdLst/>
              <a:ahLst/>
              <a:cxnLst/>
              <a:rect l="l" t="t" r="r" b="b"/>
              <a:pathLst>
                <a:path w="361950" h="2111375">
                  <a:moveTo>
                    <a:pt x="94030" y="1981200"/>
                  </a:moveTo>
                  <a:lnTo>
                    <a:pt x="0" y="2074672"/>
                  </a:lnTo>
                  <a:lnTo>
                    <a:pt x="57708" y="2048192"/>
                  </a:lnTo>
                  <a:lnTo>
                    <a:pt x="66979" y="2111006"/>
                  </a:lnTo>
                  <a:lnTo>
                    <a:pt x="94030" y="1981200"/>
                  </a:lnTo>
                  <a:close/>
                </a:path>
                <a:path w="361950" h="2111375">
                  <a:moveTo>
                    <a:pt x="361594" y="132575"/>
                  </a:moveTo>
                  <a:lnTo>
                    <a:pt x="359143" y="0"/>
                  </a:lnTo>
                  <a:lnTo>
                    <a:pt x="288213" y="112026"/>
                  </a:lnTo>
                  <a:lnTo>
                    <a:pt x="338607" y="73380"/>
                  </a:lnTo>
                  <a:lnTo>
                    <a:pt x="361594" y="13257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" name="object 61"/>
            <p:cNvSpPr/>
            <p:nvPr/>
          </p:nvSpPr>
          <p:spPr>
            <a:xfrm>
              <a:off x="4510087" y="6076950"/>
              <a:ext cx="1424940" cy="0"/>
            </a:xfrm>
            <a:custGeom>
              <a:avLst/>
              <a:gdLst/>
              <a:ahLst/>
              <a:cxnLst/>
              <a:rect l="l" t="t" r="r" b="b"/>
              <a:pathLst>
                <a:path w="1424939" h="0">
                  <a:moveTo>
                    <a:pt x="0" y="0"/>
                  </a:moveTo>
                  <a:lnTo>
                    <a:pt x="1424516" y="0"/>
                  </a:lnTo>
                </a:path>
              </a:pathLst>
            </a:custGeom>
            <a:ln w="126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2" name="object 62"/>
            <p:cNvSpPr/>
            <p:nvPr/>
          </p:nvSpPr>
          <p:spPr>
            <a:xfrm>
              <a:off x="5849937" y="6038850"/>
              <a:ext cx="127000" cy="76200"/>
            </a:xfrm>
            <a:custGeom>
              <a:avLst/>
              <a:gdLst/>
              <a:ahLst/>
              <a:cxnLst/>
              <a:rect l="l" t="t" r="r" b="b"/>
              <a:pathLst>
                <a:path w="127000" h="76200">
                  <a:moveTo>
                    <a:pt x="0" y="0"/>
                  </a:moveTo>
                  <a:lnTo>
                    <a:pt x="50800" y="38099"/>
                  </a:lnTo>
                  <a:lnTo>
                    <a:pt x="0" y="76199"/>
                  </a:lnTo>
                  <a:lnTo>
                    <a:pt x="127000" y="380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" name="object 63"/>
            <p:cNvSpPr/>
            <p:nvPr/>
          </p:nvSpPr>
          <p:spPr>
            <a:xfrm>
              <a:off x="4400548" y="2838450"/>
              <a:ext cx="888365" cy="699135"/>
            </a:xfrm>
            <a:custGeom>
              <a:avLst/>
              <a:gdLst/>
              <a:ahLst/>
              <a:cxnLst/>
              <a:rect l="l" t="t" r="r" b="b"/>
              <a:pathLst>
                <a:path w="888364" h="699135">
                  <a:moveTo>
                    <a:pt x="0" y="0"/>
                  </a:moveTo>
                  <a:lnTo>
                    <a:pt x="1587" y="0"/>
                  </a:lnTo>
                  <a:lnTo>
                    <a:pt x="92868" y="3968"/>
                  </a:lnTo>
                  <a:lnTo>
                    <a:pt x="180974" y="15081"/>
                  </a:lnTo>
                  <a:lnTo>
                    <a:pt x="265906" y="33337"/>
                  </a:lnTo>
                  <a:lnTo>
                    <a:pt x="347662" y="58737"/>
                  </a:lnTo>
                  <a:lnTo>
                    <a:pt x="425449" y="89693"/>
                  </a:lnTo>
                  <a:lnTo>
                    <a:pt x="498474" y="126999"/>
                  </a:lnTo>
                  <a:lnTo>
                    <a:pt x="567531" y="169862"/>
                  </a:lnTo>
                  <a:lnTo>
                    <a:pt x="630237" y="217487"/>
                  </a:lnTo>
                  <a:lnTo>
                    <a:pt x="687387" y="270668"/>
                  </a:lnTo>
                  <a:lnTo>
                    <a:pt x="738981" y="327818"/>
                  </a:lnTo>
                  <a:lnTo>
                    <a:pt x="783431" y="388937"/>
                  </a:lnTo>
                  <a:lnTo>
                    <a:pt x="820737" y="454024"/>
                  </a:lnTo>
                  <a:lnTo>
                    <a:pt x="850899" y="522287"/>
                  </a:lnTo>
                  <a:lnTo>
                    <a:pt x="872331" y="592931"/>
                  </a:lnTo>
                  <a:lnTo>
                    <a:pt x="885824" y="666749"/>
                  </a:lnTo>
                  <a:lnTo>
                    <a:pt x="887830" y="698838"/>
                  </a:lnTo>
                </a:path>
              </a:pathLst>
            </a:custGeom>
            <a:ln w="126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4" name="object 64"/>
            <p:cNvSpPr/>
            <p:nvPr/>
          </p:nvSpPr>
          <p:spPr>
            <a:xfrm>
              <a:off x="5245188" y="3452271"/>
              <a:ext cx="76200" cy="129539"/>
            </a:xfrm>
            <a:custGeom>
              <a:avLst/>
              <a:gdLst/>
              <a:ahLst/>
              <a:cxnLst/>
              <a:rect l="l" t="t" r="r" b="b"/>
              <a:pathLst>
                <a:path w="76200" h="129539">
                  <a:moveTo>
                    <a:pt x="76051" y="0"/>
                  </a:moveTo>
                  <a:lnTo>
                    <a:pt x="41194" y="53077"/>
                  </a:lnTo>
                  <a:lnTo>
                    <a:pt x="0" y="4752"/>
                  </a:lnTo>
                  <a:lnTo>
                    <a:pt x="45947" y="129128"/>
                  </a:lnTo>
                  <a:lnTo>
                    <a:pt x="7605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5" name="object 65"/>
          <p:cNvSpPr txBox="1"/>
          <p:nvPr/>
        </p:nvSpPr>
        <p:spPr>
          <a:xfrm>
            <a:off x="749299" y="5653087"/>
            <a:ext cx="1549400" cy="920750"/>
          </a:xfrm>
          <a:prstGeom prst="rect">
            <a:avLst/>
          </a:prstGeom>
          <a:solidFill>
            <a:srgbClr val="D7AEFF"/>
          </a:solidFill>
          <a:ln w="12699">
            <a:solidFill>
              <a:srgbClr val="FFFFFF"/>
            </a:solidFill>
          </a:ln>
        </p:spPr>
        <p:txBody>
          <a:bodyPr wrap="square" lIns="0" tIns="201295" rIns="0" bIns="0" rtlCol="0" vert="horz">
            <a:spAutoFit/>
          </a:bodyPr>
          <a:lstStyle/>
          <a:p>
            <a:pPr marL="473075" marR="357505" indent="-101600">
              <a:lnSpc>
                <a:spcPts val="2100"/>
              </a:lnSpc>
              <a:spcBef>
                <a:spcPts val="1585"/>
              </a:spcBef>
            </a:pPr>
            <a:r>
              <a:rPr dirty="0" sz="1800" b="1">
                <a:solidFill>
                  <a:srgbClr val="000033"/>
                </a:solidFill>
                <a:latin typeface="Arial"/>
                <a:cs typeface="Arial"/>
              </a:rPr>
              <a:t>C</a:t>
            </a:r>
            <a:r>
              <a:rPr dirty="0" sz="1800" spc="-5" b="1">
                <a:solidFill>
                  <a:srgbClr val="000033"/>
                </a:solidFill>
                <a:latin typeface="Arial"/>
                <a:cs typeface="Arial"/>
              </a:rPr>
              <a:t>on</a:t>
            </a:r>
            <a:r>
              <a:rPr dirty="0" sz="1800" b="1">
                <a:solidFill>
                  <a:srgbClr val="000033"/>
                </a:solidFill>
                <a:latin typeface="Arial"/>
                <a:cs typeface="Arial"/>
              </a:rPr>
              <a:t>tr</a:t>
            </a:r>
            <a:r>
              <a:rPr dirty="0" sz="1800" spc="-5" b="1">
                <a:solidFill>
                  <a:srgbClr val="000033"/>
                </a:solidFill>
                <a:latin typeface="Arial"/>
                <a:cs typeface="Arial"/>
              </a:rPr>
              <a:t>o</a:t>
            </a:r>
            <a:r>
              <a:rPr dirty="0" sz="1800" b="1">
                <a:solidFill>
                  <a:srgbClr val="000033"/>
                </a:solidFill>
                <a:latin typeface="Arial"/>
                <a:cs typeface="Arial"/>
              </a:rPr>
              <a:t>l  </a:t>
            </a:r>
            <a:r>
              <a:rPr dirty="0" sz="1800" spc="-5" b="1">
                <a:solidFill>
                  <a:srgbClr val="000033"/>
                </a:solidFill>
                <a:latin typeface="Arial"/>
                <a:cs typeface="Arial"/>
              </a:rPr>
              <a:t>Panel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66" name="object 66"/>
          <p:cNvGrpSpPr/>
          <p:nvPr/>
        </p:nvGrpSpPr>
        <p:grpSpPr>
          <a:xfrm>
            <a:off x="2305050" y="5981700"/>
            <a:ext cx="2095500" cy="76200"/>
            <a:chOff x="2305050" y="5981700"/>
            <a:chExt cx="2095500" cy="76200"/>
          </a:xfrm>
        </p:grpSpPr>
        <p:sp>
          <p:nvSpPr>
            <p:cNvPr id="67" name="object 67"/>
            <p:cNvSpPr/>
            <p:nvPr/>
          </p:nvSpPr>
          <p:spPr>
            <a:xfrm>
              <a:off x="2305050" y="6019800"/>
              <a:ext cx="2053589" cy="0"/>
            </a:xfrm>
            <a:custGeom>
              <a:avLst/>
              <a:gdLst/>
              <a:ahLst/>
              <a:cxnLst/>
              <a:rect l="l" t="t" r="r" b="b"/>
              <a:pathLst>
                <a:path w="2053589" h="0">
                  <a:moveTo>
                    <a:pt x="0" y="0"/>
                  </a:moveTo>
                  <a:lnTo>
                    <a:pt x="2053166" y="0"/>
                  </a:lnTo>
                </a:path>
              </a:pathLst>
            </a:custGeom>
            <a:ln w="126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8" name="object 68"/>
            <p:cNvSpPr/>
            <p:nvPr/>
          </p:nvSpPr>
          <p:spPr>
            <a:xfrm>
              <a:off x="4273550" y="5981700"/>
              <a:ext cx="127000" cy="76200"/>
            </a:xfrm>
            <a:custGeom>
              <a:avLst/>
              <a:gdLst/>
              <a:ahLst/>
              <a:cxnLst/>
              <a:rect l="l" t="t" r="r" b="b"/>
              <a:pathLst>
                <a:path w="127000" h="76200">
                  <a:moveTo>
                    <a:pt x="0" y="0"/>
                  </a:moveTo>
                  <a:lnTo>
                    <a:pt x="50800" y="38100"/>
                  </a:lnTo>
                  <a:lnTo>
                    <a:pt x="0" y="76200"/>
                  </a:lnTo>
                  <a:lnTo>
                    <a:pt x="127000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9" name="object 69"/>
          <p:cNvGrpSpPr/>
          <p:nvPr/>
        </p:nvGrpSpPr>
        <p:grpSpPr>
          <a:xfrm>
            <a:off x="2305050" y="6151563"/>
            <a:ext cx="2095500" cy="76200"/>
            <a:chOff x="2305050" y="6151563"/>
            <a:chExt cx="2095500" cy="76200"/>
          </a:xfrm>
        </p:grpSpPr>
        <p:sp>
          <p:nvSpPr>
            <p:cNvPr id="70" name="object 70"/>
            <p:cNvSpPr/>
            <p:nvPr/>
          </p:nvSpPr>
          <p:spPr>
            <a:xfrm>
              <a:off x="2347383" y="6189663"/>
              <a:ext cx="2053589" cy="0"/>
            </a:xfrm>
            <a:custGeom>
              <a:avLst/>
              <a:gdLst/>
              <a:ahLst/>
              <a:cxnLst/>
              <a:rect l="l" t="t" r="r" b="b"/>
              <a:pathLst>
                <a:path w="2053589" h="0">
                  <a:moveTo>
                    <a:pt x="0" y="0"/>
                  </a:moveTo>
                  <a:lnTo>
                    <a:pt x="2053166" y="0"/>
                  </a:lnTo>
                </a:path>
              </a:pathLst>
            </a:custGeom>
            <a:ln w="126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1" name="object 71"/>
            <p:cNvSpPr/>
            <p:nvPr/>
          </p:nvSpPr>
          <p:spPr>
            <a:xfrm>
              <a:off x="2305050" y="6151563"/>
              <a:ext cx="127000" cy="76200"/>
            </a:xfrm>
            <a:custGeom>
              <a:avLst/>
              <a:gdLst/>
              <a:ahLst/>
              <a:cxnLst/>
              <a:rect l="l" t="t" r="r" b="b"/>
              <a:pathLst>
                <a:path w="127000" h="76200">
                  <a:moveTo>
                    <a:pt x="127000" y="0"/>
                  </a:moveTo>
                  <a:lnTo>
                    <a:pt x="0" y="38100"/>
                  </a:lnTo>
                  <a:lnTo>
                    <a:pt x="127000" y="76200"/>
                  </a:lnTo>
                  <a:lnTo>
                    <a:pt x="76200" y="38100"/>
                  </a:lnTo>
                  <a:lnTo>
                    <a:pt x="127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2" name="object 72"/>
          <p:cNvSpPr/>
          <p:nvPr/>
        </p:nvSpPr>
        <p:spPr>
          <a:xfrm>
            <a:off x="6038848" y="3012566"/>
            <a:ext cx="863600" cy="3083560"/>
          </a:xfrm>
          <a:custGeom>
            <a:avLst/>
            <a:gdLst/>
            <a:ahLst/>
            <a:cxnLst/>
            <a:rect l="l" t="t" r="r" b="b"/>
            <a:pathLst>
              <a:path w="863600" h="3083560">
                <a:moveTo>
                  <a:pt x="0" y="3083433"/>
                </a:moveTo>
                <a:lnTo>
                  <a:pt x="863298" y="0"/>
                </a:lnTo>
              </a:path>
            </a:pathLst>
          </a:custGeom>
          <a:ln w="12699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dirty="0"/>
              <a:t>41</a:t>
            </a:fld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271846" y="83127"/>
            <a:ext cx="6563359" cy="1483995"/>
            <a:chOff x="1271846" y="83127"/>
            <a:chExt cx="6563359" cy="148399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71846" y="83127"/>
              <a:ext cx="6562897" cy="82295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88177" y="739832"/>
              <a:ext cx="2930236" cy="827116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309548" y="109220"/>
            <a:ext cx="6454775" cy="1356360"/>
          </a:xfrm>
          <a:prstGeom prst="rect"/>
        </p:spPr>
        <p:txBody>
          <a:bodyPr wrap="square" lIns="0" tIns="35560" rIns="0" bIns="0" rtlCol="0" vert="horz">
            <a:spAutoFit/>
          </a:bodyPr>
          <a:lstStyle/>
          <a:p>
            <a:pPr marL="1828800" marR="5080" indent="-1816735">
              <a:lnSpc>
                <a:spcPts val="5200"/>
              </a:lnSpc>
              <a:spcBef>
                <a:spcPts val="280"/>
              </a:spcBef>
            </a:pPr>
            <a:r>
              <a:rPr dirty="0" sz="4400"/>
              <a:t>Process</a:t>
            </a:r>
            <a:r>
              <a:rPr dirty="0" sz="4400" spc="-55"/>
              <a:t> </a:t>
            </a:r>
            <a:r>
              <a:rPr dirty="0" sz="4400"/>
              <a:t>Explorer:</a:t>
            </a:r>
            <a:r>
              <a:rPr dirty="0" sz="4400" spc="-55"/>
              <a:t> </a:t>
            </a:r>
            <a:r>
              <a:rPr dirty="0" sz="4400"/>
              <a:t>Service </a:t>
            </a:r>
            <a:r>
              <a:rPr dirty="0" sz="4400" spc="-1210"/>
              <a:t> </a:t>
            </a:r>
            <a:r>
              <a:rPr dirty="0" sz="4400" spc="-5"/>
              <a:t>Information</a:t>
            </a:r>
            <a:endParaRPr sz="4400"/>
          </a:p>
        </p:txBody>
      </p:sp>
      <p:grpSp>
        <p:nvGrpSpPr>
          <p:cNvPr id="6" name="object 6"/>
          <p:cNvGrpSpPr/>
          <p:nvPr/>
        </p:nvGrpSpPr>
        <p:grpSpPr>
          <a:xfrm>
            <a:off x="390698" y="1612669"/>
            <a:ext cx="7806055" cy="931544"/>
            <a:chOff x="390698" y="1612669"/>
            <a:chExt cx="7806055" cy="931544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0698" y="1612669"/>
              <a:ext cx="7805651" cy="552796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72836" y="2173778"/>
              <a:ext cx="282632" cy="282632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47898" y="2053243"/>
              <a:ext cx="5428211" cy="49045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7989" y="1698201"/>
              <a:ext cx="260773" cy="260773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85189" y="2187066"/>
              <a:ext cx="223520" cy="223520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872502" y="1502367"/>
            <a:ext cx="7279640" cy="982344"/>
          </a:xfrm>
          <a:prstGeom prst="rect">
            <a:avLst/>
          </a:prstGeom>
        </p:spPr>
        <p:txBody>
          <a:bodyPr wrap="square" lIns="0" tIns="1009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95"/>
              </a:spcBef>
            </a:pPr>
            <a:r>
              <a:rPr dirty="0" sz="2800">
                <a:solidFill>
                  <a:srgbClr val="FFFFFF"/>
                </a:solidFill>
                <a:latin typeface="Arial MT"/>
                <a:cs typeface="Arial MT"/>
              </a:rPr>
              <a:t>Process</a:t>
            </a:r>
            <a:r>
              <a:rPr dirty="0" sz="280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800">
                <a:solidFill>
                  <a:srgbClr val="FFFFFF"/>
                </a:solidFill>
                <a:latin typeface="Arial MT"/>
                <a:cs typeface="Arial MT"/>
              </a:rPr>
              <a:t>Explorer</a:t>
            </a:r>
            <a:r>
              <a:rPr dirty="0" sz="280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800" spc="-5">
                <a:solidFill>
                  <a:srgbClr val="FFFFFF"/>
                </a:solidFill>
                <a:latin typeface="Arial MT"/>
                <a:cs typeface="Arial MT"/>
              </a:rPr>
              <a:t>identifies</a:t>
            </a:r>
            <a:r>
              <a:rPr dirty="0" sz="280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800">
                <a:solidFill>
                  <a:srgbClr val="FFFFFF"/>
                </a:solidFill>
                <a:latin typeface="Arial MT"/>
                <a:cs typeface="Arial MT"/>
              </a:rPr>
              <a:t>Service</a:t>
            </a:r>
            <a:r>
              <a:rPr dirty="0" sz="28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800">
                <a:solidFill>
                  <a:srgbClr val="FFFFFF"/>
                </a:solidFill>
                <a:latin typeface="Arial MT"/>
                <a:cs typeface="Arial MT"/>
              </a:rPr>
              <a:t>Processes</a:t>
            </a:r>
            <a:endParaRPr sz="2800">
              <a:latin typeface="Arial MT"/>
              <a:cs typeface="Arial MT"/>
            </a:endParaRPr>
          </a:p>
          <a:p>
            <a:pPr marL="407670">
              <a:lnSpc>
                <a:spcPct val="100000"/>
              </a:lnSpc>
              <a:spcBef>
                <a:spcPts val="595"/>
              </a:spcBef>
            </a:pPr>
            <a:r>
              <a:rPr dirty="0" sz="2400">
                <a:solidFill>
                  <a:srgbClr val="FFFFFF"/>
                </a:solidFill>
                <a:latin typeface="Arial MT"/>
                <a:cs typeface="Arial MT"/>
              </a:rPr>
              <a:t>Click</a:t>
            </a:r>
            <a:r>
              <a:rPr dirty="0" sz="24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FFFFFF"/>
                </a:solidFill>
                <a:latin typeface="Arial MT"/>
                <a:cs typeface="Arial MT"/>
              </a:rPr>
              <a:t>on</a:t>
            </a:r>
            <a:r>
              <a:rPr dirty="0" sz="2400" spc="-5">
                <a:solidFill>
                  <a:srgbClr val="FFFFFF"/>
                </a:solidFill>
                <a:latin typeface="Arial MT"/>
                <a:cs typeface="Arial MT"/>
              </a:rPr>
              <a:t> Options-&gt;Highlight</a:t>
            </a:r>
            <a:r>
              <a:rPr dirty="0" sz="24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FFFFFF"/>
                </a:solidFill>
                <a:latin typeface="Arial MT"/>
                <a:cs typeface="Arial MT"/>
              </a:rPr>
              <a:t>Services</a:t>
            </a:r>
            <a:endParaRPr sz="2400">
              <a:latin typeface="Arial MT"/>
              <a:cs typeface="Arial MT"/>
            </a:endParaRPr>
          </a:p>
        </p:txBody>
      </p:sp>
      <p:pic>
        <p:nvPicPr>
          <p:cNvPr id="13" name="object 13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476375" y="2562225"/>
            <a:ext cx="6191248" cy="4143374"/>
          </a:xfrm>
          <a:prstGeom prst="rect">
            <a:avLst/>
          </a:prstGeom>
        </p:spPr>
      </p:pic>
      <p:sp>
        <p:nvSpPr>
          <p:cNvPr id="14" name="object 1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dirty="0"/>
              <a:t>41</a:t>
            </a:fld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48345" y="162097"/>
            <a:ext cx="4330931" cy="76061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382961" y="190501"/>
            <a:ext cx="4232910" cy="635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Service</a:t>
            </a:r>
            <a:r>
              <a:rPr dirty="0" spc="-95"/>
              <a:t> </a:t>
            </a:r>
            <a:r>
              <a:rPr dirty="0"/>
              <a:t>Processes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361603" y="1305098"/>
            <a:ext cx="7814309" cy="4780280"/>
            <a:chOff x="361603" y="1305098"/>
            <a:chExt cx="7814309" cy="478028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1603" y="1305098"/>
              <a:ext cx="7572894" cy="55279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14894" y="1724890"/>
              <a:ext cx="5124796" cy="61514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05839" y="2410690"/>
              <a:ext cx="282632" cy="282632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80901" y="2231967"/>
              <a:ext cx="6558741" cy="615141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05839" y="2930236"/>
              <a:ext cx="282632" cy="282632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80901" y="2751512"/>
              <a:ext cx="7194665" cy="552796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21723" y="3183775"/>
              <a:ext cx="4301836" cy="540327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05839" y="3807228"/>
              <a:ext cx="282632" cy="282632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80901" y="3628504"/>
              <a:ext cx="5951912" cy="615141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86541" y="4343399"/>
              <a:ext cx="315883" cy="315883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61603" y="4135581"/>
              <a:ext cx="7801494" cy="631767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02425" y="4655127"/>
              <a:ext cx="7015941" cy="619298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05839" y="5345083"/>
              <a:ext cx="282632" cy="278476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80901" y="5162203"/>
              <a:ext cx="6812280" cy="556952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334192" y="5594465"/>
              <a:ext cx="2306782" cy="490450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96874" y="1436265"/>
              <a:ext cx="260773" cy="260773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019174" y="2422970"/>
              <a:ext cx="223519" cy="223520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019174" y="2943670"/>
              <a:ext cx="223519" cy="223520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019174" y="3819970"/>
              <a:ext cx="223519" cy="223519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96874" y="4353709"/>
              <a:ext cx="260773" cy="260773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019174" y="5356669"/>
              <a:ext cx="223519" cy="223520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739774" y="1328738"/>
            <a:ext cx="7397115" cy="4683760"/>
          </a:xfrm>
          <a:prstGeom prst="rect">
            <a:avLst/>
          </a:prstGeom>
        </p:spPr>
        <p:txBody>
          <a:bodyPr wrap="square" lIns="0" tIns="33020" rIns="0" bIns="0" rtlCol="0" vert="horz">
            <a:spAutoFit/>
          </a:bodyPr>
          <a:lstStyle/>
          <a:p>
            <a:pPr marL="12700" marR="238125" indent="1270">
              <a:lnSpc>
                <a:spcPts val="3300"/>
              </a:lnSpc>
              <a:spcBef>
                <a:spcPts val="260"/>
              </a:spcBef>
            </a:pPr>
            <a:r>
              <a:rPr dirty="0" sz="280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dirty="0" sz="28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800">
                <a:solidFill>
                  <a:srgbClr val="FFFFFF"/>
                </a:solidFill>
                <a:latin typeface="Arial MT"/>
                <a:cs typeface="Arial MT"/>
              </a:rPr>
              <a:t>process</a:t>
            </a:r>
            <a:r>
              <a:rPr dirty="0" sz="28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800" spc="-5">
                <a:solidFill>
                  <a:srgbClr val="FFFFFF"/>
                </a:solidFill>
                <a:latin typeface="Arial MT"/>
                <a:cs typeface="Arial MT"/>
              </a:rPr>
              <a:t>created</a:t>
            </a:r>
            <a:r>
              <a:rPr dirty="0" sz="28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800">
                <a:solidFill>
                  <a:srgbClr val="FFFFFF"/>
                </a:solidFill>
                <a:latin typeface="Arial MT"/>
                <a:cs typeface="Arial MT"/>
              </a:rPr>
              <a:t>&amp;</a:t>
            </a:r>
            <a:r>
              <a:rPr dirty="0" sz="2800" spc="-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800">
                <a:solidFill>
                  <a:srgbClr val="FFFFFF"/>
                </a:solidFill>
                <a:latin typeface="Arial MT"/>
                <a:cs typeface="Arial MT"/>
              </a:rPr>
              <a:t>managed</a:t>
            </a:r>
            <a:r>
              <a:rPr dirty="0" sz="28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800">
                <a:solidFill>
                  <a:srgbClr val="FFFFFF"/>
                </a:solidFill>
                <a:latin typeface="Arial MT"/>
                <a:cs typeface="Arial MT"/>
              </a:rPr>
              <a:t>by</a:t>
            </a:r>
            <a:r>
              <a:rPr dirty="0" sz="28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800" spc="-5">
                <a:solidFill>
                  <a:srgbClr val="FFFFFF"/>
                </a:solidFill>
                <a:latin typeface="Arial MT"/>
                <a:cs typeface="Arial MT"/>
              </a:rPr>
              <a:t>the </a:t>
            </a:r>
            <a:r>
              <a:rPr dirty="0" sz="2800">
                <a:solidFill>
                  <a:srgbClr val="FFFFFF"/>
                </a:solidFill>
                <a:latin typeface="Arial MT"/>
                <a:cs typeface="Arial MT"/>
              </a:rPr>
              <a:t>Service </a:t>
            </a:r>
            <a:r>
              <a:rPr dirty="0" sz="2800" spc="-76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800" spc="-5">
                <a:solidFill>
                  <a:srgbClr val="FFFFFF"/>
                </a:solidFill>
                <a:latin typeface="Arial MT"/>
                <a:cs typeface="Arial MT"/>
              </a:rPr>
              <a:t>Control </a:t>
            </a:r>
            <a:r>
              <a:rPr dirty="0" sz="2800">
                <a:solidFill>
                  <a:srgbClr val="FFFFFF"/>
                </a:solidFill>
                <a:latin typeface="Arial MT"/>
                <a:cs typeface="Arial MT"/>
              </a:rPr>
              <a:t>Manager</a:t>
            </a:r>
            <a:r>
              <a:rPr dirty="0" sz="2800" spc="-5">
                <a:solidFill>
                  <a:srgbClr val="FFFFFF"/>
                </a:solidFill>
                <a:latin typeface="Arial MT"/>
                <a:cs typeface="Arial MT"/>
              </a:rPr>
              <a:t> (Services.exe)</a:t>
            </a:r>
            <a:endParaRPr sz="2800">
              <a:latin typeface="Arial MT"/>
              <a:cs typeface="Arial MT"/>
            </a:endParaRPr>
          </a:p>
          <a:p>
            <a:pPr marL="641350">
              <a:lnSpc>
                <a:spcPct val="100000"/>
              </a:lnSpc>
              <a:spcBef>
                <a:spcPts val="1115"/>
              </a:spcBef>
            </a:pPr>
            <a:r>
              <a:rPr dirty="0" sz="2400">
                <a:solidFill>
                  <a:srgbClr val="FFFFFF"/>
                </a:solidFill>
                <a:latin typeface="Arial MT"/>
                <a:cs typeface="Arial MT"/>
              </a:rPr>
              <a:t>Similar</a:t>
            </a:r>
            <a:r>
              <a:rPr dirty="0" sz="240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dirty="0" sz="24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FFFFFF"/>
                </a:solidFill>
                <a:latin typeface="Arial MT"/>
                <a:cs typeface="Arial MT"/>
              </a:rPr>
              <a:t>concept</a:t>
            </a:r>
            <a:r>
              <a:rPr dirty="0" sz="24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dirty="0" sz="24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FFFFFF"/>
                </a:solidFill>
                <a:latin typeface="Arial MT"/>
                <a:cs typeface="Arial MT"/>
              </a:rPr>
              <a:t>Unix</a:t>
            </a:r>
            <a:r>
              <a:rPr dirty="0" sz="240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FFFFFF"/>
                </a:solidFill>
                <a:latin typeface="Arial MT"/>
                <a:cs typeface="Arial MT"/>
              </a:rPr>
              <a:t>daemon</a:t>
            </a:r>
            <a:r>
              <a:rPr dirty="0" sz="24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FFFFFF"/>
                </a:solidFill>
                <a:latin typeface="Arial MT"/>
                <a:cs typeface="Arial MT"/>
              </a:rPr>
              <a:t>processes</a:t>
            </a:r>
            <a:endParaRPr sz="2400">
              <a:latin typeface="Arial MT"/>
              <a:cs typeface="Arial MT"/>
            </a:endParaRPr>
          </a:p>
          <a:p>
            <a:pPr marL="635000" marR="5080" indent="6350">
              <a:lnSpc>
                <a:spcPts val="2820"/>
              </a:lnSpc>
              <a:spcBef>
                <a:spcPts val="1365"/>
              </a:spcBef>
            </a:pPr>
            <a:r>
              <a:rPr dirty="0" sz="2400" spc="-5">
                <a:solidFill>
                  <a:srgbClr val="FFFFFF"/>
                </a:solidFill>
                <a:latin typeface="Arial MT"/>
                <a:cs typeface="Arial MT"/>
              </a:rPr>
              <a:t>Typically</a:t>
            </a:r>
            <a:r>
              <a:rPr dirty="0" sz="240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Arial MT"/>
                <a:cs typeface="Arial MT"/>
              </a:rPr>
              <a:t>configured</a:t>
            </a:r>
            <a:r>
              <a:rPr dirty="0" sz="2400" spc="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dirty="0" sz="2400" spc="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Arial MT"/>
                <a:cs typeface="Arial MT"/>
              </a:rPr>
              <a:t>start</a:t>
            </a:r>
            <a:r>
              <a:rPr dirty="0" sz="2400">
                <a:solidFill>
                  <a:srgbClr val="FFFFFF"/>
                </a:solidFill>
                <a:latin typeface="Arial MT"/>
                <a:cs typeface="Arial MT"/>
              </a:rPr>
              <a:t> at</a:t>
            </a:r>
            <a:r>
              <a:rPr dirty="0" sz="2400" spc="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FFFFFF"/>
                </a:solidFill>
                <a:latin typeface="Arial MT"/>
                <a:cs typeface="Arial MT"/>
              </a:rPr>
              <a:t>boot </a:t>
            </a:r>
            <a:r>
              <a:rPr dirty="0" sz="2400" spc="-5">
                <a:solidFill>
                  <a:srgbClr val="FFFFFF"/>
                </a:solidFill>
                <a:latin typeface="Arial MT"/>
                <a:cs typeface="Arial MT"/>
              </a:rPr>
              <a:t>time</a:t>
            </a:r>
            <a:r>
              <a:rPr dirty="0" sz="2400" spc="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FFFFFF"/>
                </a:solidFill>
                <a:latin typeface="Arial MT"/>
                <a:cs typeface="Arial MT"/>
              </a:rPr>
              <a:t>(if </a:t>
            </a:r>
            <a:r>
              <a:rPr dirty="0" sz="2400" spc="-5">
                <a:solidFill>
                  <a:srgbClr val="FFFFFF"/>
                </a:solidFill>
                <a:latin typeface="Arial MT"/>
                <a:cs typeface="Arial MT"/>
              </a:rPr>
              <a:t>started </a:t>
            </a:r>
            <a:r>
              <a:rPr dirty="0" sz="2400" spc="-65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FFFFFF"/>
                </a:solidFill>
                <a:latin typeface="Arial MT"/>
                <a:cs typeface="Arial MT"/>
              </a:rPr>
              <a:t>while</a:t>
            </a:r>
            <a:r>
              <a:rPr dirty="0" sz="2400" spc="-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FFFFFF"/>
                </a:solidFill>
                <a:latin typeface="Arial MT"/>
                <a:cs typeface="Arial MT"/>
              </a:rPr>
              <a:t>logged on,</a:t>
            </a:r>
            <a:r>
              <a:rPr dirty="0" sz="24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FFFFFF"/>
                </a:solidFill>
                <a:latin typeface="Arial MT"/>
                <a:cs typeface="Arial MT"/>
              </a:rPr>
              <a:t>survive </a:t>
            </a:r>
            <a:r>
              <a:rPr dirty="0" sz="2400" spc="-5">
                <a:solidFill>
                  <a:srgbClr val="FFFFFF"/>
                </a:solidFill>
                <a:latin typeface="Arial MT"/>
                <a:cs typeface="Arial MT"/>
              </a:rPr>
              <a:t>logoff)</a:t>
            </a:r>
            <a:endParaRPr sz="2400">
              <a:latin typeface="Arial MT"/>
              <a:cs typeface="Arial MT"/>
            </a:endParaRPr>
          </a:p>
          <a:p>
            <a:pPr marL="641350">
              <a:lnSpc>
                <a:spcPct val="100000"/>
              </a:lnSpc>
              <a:spcBef>
                <a:spcPts val="1115"/>
              </a:spcBef>
            </a:pPr>
            <a:r>
              <a:rPr dirty="0" sz="2400" spc="-5">
                <a:solidFill>
                  <a:srgbClr val="FFFFFF"/>
                </a:solidFill>
                <a:latin typeface="Arial MT"/>
                <a:cs typeface="Arial MT"/>
              </a:rPr>
              <a:t>Typically </a:t>
            </a:r>
            <a:r>
              <a:rPr dirty="0" sz="2400">
                <a:solidFill>
                  <a:srgbClr val="FFFFFF"/>
                </a:solidFill>
                <a:latin typeface="Arial MT"/>
                <a:cs typeface="Arial MT"/>
              </a:rPr>
              <a:t>do</a:t>
            </a:r>
            <a:r>
              <a:rPr dirty="0" sz="2400" spc="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FFFFFF"/>
                </a:solidFill>
                <a:latin typeface="Arial MT"/>
                <a:cs typeface="Arial MT"/>
              </a:rPr>
              <a:t>not </a:t>
            </a:r>
            <a:r>
              <a:rPr dirty="0" sz="2400" spc="-5">
                <a:solidFill>
                  <a:srgbClr val="FFFFFF"/>
                </a:solidFill>
                <a:latin typeface="Arial MT"/>
                <a:cs typeface="Arial MT"/>
              </a:rPr>
              <a:t>interact</a:t>
            </a:r>
            <a:r>
              <a:rPr dirty="0" sz="240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Arial MT"/>
                <a:cs typeface="Arial MT"/>
              </a:rPr>
              <a:t>with</a:t>
            </a:r>
            <a:r>
              <a:rPr dirty="0" sz="2400" spc="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dirty="0" sz="2400" spc="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Arial MT"/>
                <a:cs typeface="Arial MT"/>
              </a:rPr>
              <a:t>desktop</a:t>
            </a:r>
            <a:endParaRPr sz="2400">
              <a:latin typeface="Arial MT"/>
              <a:cs typeface="Arial MT"/>
            </a:endParaRPr>
          </a:p>
          <a:p>
            <a:pPr marL="12700" marR="21590" indent="1270">
              <a:lnSpc>
                <a:spcPct val="102000"/>
              </a:lnSpc>
              <a:spcBef>
                <a:spcPts val="1150"/>
              </a:spcBef>
              <a:tabLst>
                <a:tab pos="1061720" algn="l"/>
              </a:tabLst>
            </a:pPr>
            <a:r>
              <a:rPr dirty="0" sz="2800" spc="-5">
                <a:solidFill>
                  <a:srgbClr val="FFFFFF"/>
                </a:solidFill>
                <a:latin typeface="Arial MT"/>
                <a:cs typeface="Arial MT"/>
              </a:rPr>
              <a:t>Note:	</a:t>
            </a:r>
            <a:r>
              <a:rPr dirty="0" sz="2800">
                <a:solidFill>
                  <a:srgbClr val="FFFFFF"/>
                </a:solidFill>
                <a:latin typeface="Arial MT"/>
                <a:cs typeface="Arial MT"/>
              </a:rPr>
              <a:t>Prior </a:t>
            </a:r>
            <a:r>
              <a:rPr dirty="0" sz="2800" spc="-5">
                <a:solidFill>
                  <a:srgbClr val="FFFFFF"/>
                </a:solidFill>
                <a:latin typeface="Arial MT"/>
                <a:cs typeface="Arial MT"/>
              </a:rPr>
              <a:t>to Windows </a:t>
            </a:r>
            <a:r>
              <a:rPr dirty="0" sz="2800">
                <a:solidFill>
                  <a:srgbClr val="FFFFFF"/>
                </a:solidFill>
                <a:latin typeface="Arial MT"/>
                <a:cs typeface="Arial MT"/>
              </a:rPr>
              <a:t>2000 </a:t>
            </a:r>
            <a:r>
              <a:rPr dirty="0" sz="2800" spc="-5">
                <a:solidFill>
                  <a:srgbClr val="FFFFFF"/>
                </a:solidFill>
                <a:latin typeface="Arial MT"/>
                <a:cs typeface="Arial MT"/>
              </a:rPr>
              <a:t>this </a:t>
            </a:r>
            <a:r>
              <a:rPr dirty="0" sz="2800">
                <a:solidFill>
                  <a:srgbClr val="FFFFFF"/>
                </a:solidFill>
                <a:latin typeface="Arial MT"/>
                <a:cs typeface="Arial MT"/>
              </a:rPr>
              <a:t>was </a:t>
            </a:r>
            <a:r>
              <a:rPr dirty="0" sz="2800" spc="-5">
                <a:solidFill>
                  <a:srgbClr val="FFFFFF"/>
                </a:solidFill>
                <a:latin typeface="Arial MT"/>
                <a:cs typeface="Arial MT"/>
              </a:rPr>
              <a:t>the </a:t>
            </a:r>
            <a:r>
              <a:rPr dirty="0" sz="2800">
                <a:solidFill>
                  <a:srgbClr val="FFFFFF"/>
                </a:solidFill>
                <a:latin typeface="Arial MT"/>
                <a:cs typeface="Arial MT"/>
              </a:rPr>
              <a:t>only </a:t>
            </a:r>
            <a:r>
              <a:rPr dirty="0" sz="2800" spc="-76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800">
                <a:solidFill>
                  <a:srgbClr val="FFFFFF"/>
                </a:solidFill>
                <a:latin typeface="Arial MT"/>
                <a:cs typeface="Arial MT"/>
              </a:rPr>
              <a:t>way</a:t>
            </a:r>
            <a:r>
              <a:rPr dirty="0" sz="28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800" spc="-5">
                <a:solidFill>
                  <a:srgbClr val="FFFFFF"/>
                </a:solidFill>
                <a:latin typeface="Arial MT"/>
                <a:cs typeface="Arial MT"/>
              </a:rPr>
              <a:t>to start</a:t>
            </a:r>
            <a:r>
              <a:rPr dirty="0" sz="28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80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dirty="0" sz="2800" spc="-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800">
                <a:solidFill>
                  <a:srgbClr val="FFFFFF"/>
                </a:solidFill>
                <a:latin typeface="Arial MT"/>
                <a:cs typeface="Arial MT"/>
              </a:rPr>
              <a:t>process</a:t>
            </a:r>
            <a:r>
              <a:rPr dirty="0" sz="2800" spc="-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800">
                <a:solidFill>
                  <a:srgbClr val="FFFFFF"/>
                </a:solidFill>
                <a:latin typeface="Arial MT"/>
                <a:cs typeface="Arial MT"/>
              </a:rPr>
              <a:t>on</a:t>
            </a:r>
            <a:r>
              <a:rPr dirty="0" sz="2800" spc="-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80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dirty="0" sz="2800" spc="-5">
                <a:solidFill>
                  <a:srgbClr val="FFFFFF"/>
                </a:solidFill>
                <a:latin typeface="Arial MT"/>
                <a:cs typeface="Arial MT"/>
              </a:rPr>
              <a:t> remote </a:t>
            </a:r>
            <a:r>
              <a:rPr dirty="0" sz="2800">
                <a:solidFill>
                  <a:srgbClr val="FFFFFF"/>
                </a:solidFill>
                <a:latin typeface="Arial MT"/>
                <a:cs typeface="Arial MT"/>
              </a:rPr>
              <a:t>machine</a:t>
            </a:r>
            <a:endParaRPr sz="2800">
              <a:latin typeface="Arial MT"/>
              <a:cs typeface="Arial MT"/>
            </a:endParaRPr>
          </a:p>
          <a:p>
            <a:pPr marL="635000" marR="411480" indent="6350">
              <a:lnSpc>
                <a:spcPts val="2820"/>
              </a:lnSpc>
              <a:spcBef>
                <a:spcPts val="1360"/>
              </a:spcBef>
            </a:pPr>
            <a:r>
              <a:rPr dirty="0" sz="2400">
                <a:solidFill>
                  <a:srgbClr val="FFFFFF"/>
                </a:solidFill>
                <a:latin typeface="Arial MT"/>
                <a:cs typeface="Arial MT"/>
              </a:rPr>
              <a:t>Now</a:t>
            </a:r>
            <a:r>
              <a:rPr dirty="0" sz="24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FFFFFF"/>
                </a:solidFill>
                <a:latin typeface="Arial MT"/>
                <a:cs typeface="Arial MT"/>
              </a:rPr>
              <a:t>you</a:t>
            </a:r>
            <a:r>
              <a:rPr dirty="0" sz="2400" spc="-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FFFFFF"/>
                </a:solidFill>
                <a:latin typeface="Arial MT"/>
                <a:cs typeface="Arial MT"/>
              </a:rPr>
              <a:t>can</a:t>
            </a:r>
            <a:r>
              <a:rPr dirty="0" sz="24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FFFFFF"/>
                </a:solidFill>
                <a:latin typeface="Arial MT"/>
                <a:cs typeface="Arial MT"/>
              </a:rPr>
              <a:t>do</a:t>
            </a:r>
            <a:r>
              <a:rPr dirty="0" sz="2400" spc="-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FFFFFF"/>
                </a:solidFill>
                <a:latin typeface="Arial MT"/>
                <a:cs typeface="Arial MT"/>
              </a:rPr>
              <a:t>it</a:t>
            </a:r>
            <a:r>
              <a:rPr dirty="0" sz="24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Arial MT"/>
                <a:cs typeface="Arial MT"/>
              </a:rPr>
              <a:t>with WMI</a:t>
            </a:r>
            <a:r>
              <a:rPr dirty="0" sz="24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Arial MT"/>
                <a:cs typeface="Arial MT"/>
              </a:rPr>
              <a:t>(Win </a:t>
            </a:r>
            <a:r>
              <a:rPr dirty="0" sz="2400">
                <a:solidFill>
                  <a:srgbClr val="FFFFFF"/>
                </a:solidFill>
                <a:latin typeface="Arial MT"/>
                <a:cs typeface="Arial MT"/>
              </a:rPr>
              <a:t>Management </a:t>
            </a:r>
            <a:r>
              <a:rPr dirty="0" sz="2400" spc="-65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Arial MT"/>
                <a:cs typeface="Arial MT"/>
              </a:rPr>
              <a:t>Instrumentation)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27" name="object 2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dirty="0"/>
              <a:t>41</a:t>
            </a:fld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94806" y="224443"/>
            <a:ext cx="4987636" cy="76061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133833" y="253683"/>
            <a:ext cx="4881880" cy="635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626485" algn="l"/>
              </a:tabLst>
            </a:pPr>
            <a:r>
              <a:rPr dirty="0"/>
              <a:t>Service Con</a:t>
            </a:r>
            <a:r>
              <a:rPr dirty="0" spc="-5"/>
              <a:t>t</a:t>
            </a:r>
            <a:r>
              <a:rPr dirty="0"/>
              <a:t>rol	</a:t>
            </a:r>
            <a:r>
              <a:rPr dirty="0" spc="-5"/>
              <a:t>T</a:t>
            </a:r>
            <a:r>
              <a:rPr dirty="0"/>
              <a:t>ools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511232" y="1458883"/>
            <a:ext cx="7926705" cy="3931920"/>
            <a:chOff x="511232" y="1458883"/>
            <a:chExt cx="7926705" cy="393192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1232" y="1458883"/>
              <a:ext cx="4189614" cy="42810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6170" y="1916084"/>
              <a:ext cx="236912" cy="23691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11232" y="1787236"/>
              <a:ext cx="6999316" cy="494607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59625" y="2298469"/>
              <a:ext cx="216130" cy="21613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34687" y="2182090"/>
              <a:ext cx="7302729" cy="453043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59625" y="2655915"/>
              <a:ext cx="216130" cy="21613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34687" y="2535382"/>
              <a:ext cx="3898668" cy="45720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36170" y="3021676"/>
              <a:ext cx="236912" cy="236912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11232" y="2892829"/>
              <a:ext cx="4892040" cy="494607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36170" y="3416530"/>
              <a:ext cx="236912" cy="232756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11232" y="3287684"/>
              <a:ext cx="3491345" cy="494607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59625" y="3811385"/>
              <a:ext cx="216130" cy="216130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34687" y="3690851"/>
              <a:ext cx="5764875" cy="457200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59625" y="4164676"/>
              <a:ext cx="216130" cy="220287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134687" y="4048297"/>
              <a:ext cx="4937759" cy="457200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159625" y="4522123"/>
              <a:ext cx="216130" cy="216130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134687" y="4401588"/>
              <a:ext cx="5498868" cy="457200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795548" y="4867100"/>
              <a:ext cx="195349" cy="199505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766454" y="4759036"/>
              <a:ext cx="6517177" cy="378229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2036617" y="5025043"/>
              <a:ext cx="3300152" cy="365760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548639" y="1535853"/>
              <a:ext cx="186266" cy="186266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548639" y="1927013"/>
              <a:ext cx="186266" cy="186266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170939" y="2310383"/>
              <a:ext cx="167640" cy="167639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170939" y="2665983"/>
              <a:ext cx="167640" cy="167639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548639" y="3031913"/>
              <a:ext cx="186266" cy="186266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548639" y="3425613"/>
              <a:ext cx="186266" cy="186266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170939" y="3821683"/>
              <a:ext cx="167640" cy="167639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170939" y="4177283"/>
              <a:ext cx="167640" cy="167639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170939" y="4532883"/>
              <a:ext cx="167640" cy="167639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805939" y="4878154"/>
              <a:ext cx="149013" cy="149013"/>
            </a:xfrm>
            <a:prstGeom prst="rect">
              <a:avLst/>
            </a:prstGeom>
          </p:spPr>
        </p:pic>
      </p:grpSp>
      <p:sp>
        <p:nvSpPr>
          <p:cNvPr id="35" name="object 35"/>
          <p:cNvSpPr txBox="1"/>
          <p:nvPr/>
        </p:nvSpPr>
        <p:spPr>
          <a:xfrm>
            <a:off x="893137" y="1369060"/>
            <a:ext cx="7501890" cy="3929379"/>
          </a:xfrm>
          <a:prstGeom prst="rect">
            <a:avLst/>
          </a:prstGeom>
        </p:spPr>
        <p:txBody>
          <a:bodyPr wrap="square" lIns="0" tIns="990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80"/>
              </a:spcBef>
            </a:pP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Net</a:t>
            </a:r>
            <a:r>
              <a:rPr dirty="0" sz="20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start/stop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–</a:t>
            </a:r>
            <a:r>
              <a:rPr dirty="0" sz="20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local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 system</a:t>
            </a:r>
            <a:r>
              <a:rPr dirty="0" sz="20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only</a:t>
            </a:r>
            <a:endParaRPr sz="20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680"/>
              </a:spcBef>
            </a:pP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Sc.exe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 (built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in 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XP/2003;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also</a:t>
            </a:r>
            <a:r>
              <a:rPr dirty="0" sz="2000" spc="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in 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Win2000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 Resource 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Kit)</a:t>
            </a:r>
            <a:endParaRPr sz="2000">
              <a:latin typeface="Arial MT"/>
              <a:cs typeface="Arial MT"/>
            </a:endParaRPr>
          </a:p>
          <a:p>
            <a:pPr marL="639445" marR="5080">
              <a:lnSpc>
                <a:spcPct val="129600"/>
              </a:lnSpc>
              <a:spcBef>
                <a:spcPts val="30"/>
              </a:spcBef>
            </a:pPr>
            <a:r>
              <a:rPr dirty="0" sz="1800">
                <a:solidFill>
                  <a:srgbClr val="FFFFFF"/>
                </a:solidFill>
                <a:latin typeface="Arial MT"/>
                <a:cs typeface="Arial MT"/>
              </a:rPr>
              <a:t>Command</a:t>
            </a:r>
            <a:r>
              <a:rPr dirty="0" sz="1800" spc="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FFFFFF"/>
                </a:solidFill>
                <a:latin typeface="Arial MT"/>
                <a:cs typeface="Arial MT"/>
              </a:rPr>
              <a:t>line</a:t>
            </a:r>
            <a:r>
              <a:rPr dirty="0" sz="1800" spc="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Arial MT"/>
                <a:cs typeface="Arial MT"/>
              </a:rPr>
              <a:t>interface</a:t>
            </a:r>
            <a:r>
              <a:rPr dirty="0" sz="1800" spc="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dirty="0" sz="180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u="sng" sz="18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MT"/>
                <a:cs typeface="Arial MT"/>
              </a:rPr>
              <a:t>all</a:t>
            </a:r>
            <a:r>
              <a:rPr dirty="0" sz="1800" spc="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FFFFFF"/>
                </a:solidFill>
                <a:latin typeface="Arial MT"/>
                <a:cs typeface="Arial MT"/>
              </a:rPr>
              <a:t>service</a:t>
            </a:r>
            <a:r>
              <a:rPr dirty="0" sz="1800" spc="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Arial MT"/>
                <a:cs typeface="Arial MT"/>
              </a:rPr>
              <a:t>control/configuration</a:t>
            </a:r>
            <a:r>
              <a:rPr dirty="0" sz="1800" spc="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Arial MT"/>
                <a:cs typeface="Arial MT"/>
              </a:rPr>
              <a:t>functions </a:t>
            </a:r>
            <a:r>
              <a:rPr dirty="0" sz="1800" spc="-484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Arial MT"/>
                <a:cs typeface="Arial MT"/>
              </a:rPr>
              <a:t>Works</a:t>
            </a:r>
            <a:r>
              <a:rPr dirty="0" sz="18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FFFFFF"/>
                </a:solidFill>
                <a:latin typeface="Arial MT"/>
                <a:cs typeface="Arial MT"/>
              </a:rPr>
              <a:t>on local or</a:t>
            </a:r>
            <a:r>
              <a:rPr dirty="0" sz="1800" spc="-5">
                <a:solidFill>
                  <a:srgbClr val="FFFFFF"/>
                </a:solidFill>
                <a:latin typeface="Arial MT"/>
                <a:cs typeface="Arial MT"/>
              </a:rPr>
              <a:t> remote</a:t>
            </a:r>
            <a:r>
              <a:rPr dirty="0" sz="180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Arial MT"/>
                <a:cs typeface="Arial MT"/>
              </a:rPr>
              <a:t>systems</a:t>
            </a:r>
            <a:endParaRPr sz="1800">
              <a:latin typeface="Arial MT"/>
              <a:cs typeface="Arial MT"/>
            </a:endParaRPr>
          </a:p>
          <a:p>
            <a:pPr marL="12700" marR="3034665">
              <a:lnSpc>
                <a:spcPts val="3100"/>
              </a:lnSpc>
              <a:spcBef>
                <a:spcPts val="190"/>
              </a:spcBef>
            </a:pP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Psservice</a:t>
            </a:r>
            <a:r>
              <a:rPr dirty="0" sz="20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(Sysinternals)</a:t>
            </a:r>
            <a:r>
              <a:rPr dirty="0" sz="20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–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similar</a:t>
            </a:r>
            <a:r>
              <a:rPr dirty="0" sz="20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to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SC </a:t>
            </a:r>
            <a:r>
              <a:rPr dirty="0" sz="2000" spc="-54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Other</a:t>
            </a:r>
            <a:r>
              <a:rPr dirty="0" sz="20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tools</a:t>
            </a:r>
            <a:r>
              <a:rPr dirty="0" sz="20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in Resource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Kit</a:t>
            </a:r>
            <a:endParaRPr sz="2000">
              <a:latin typeface="Arial MT"/>
              <a:cs typeface="Arial MT"/>
            </a:endParaRPr>
          </a:p>
          <a:p>
            <a:pPr marL="639445" marR="1543050">
              <a:lnSpc>
                <a:spcPts val="2800"/>
              </a:lnSpc>
              <a:spcBef>
                <a:spcPts val="110"/>
              </a:spcBef>
            </a:pPr>
            <a:r>
              <a:rPr dirty="0" sz="1800" spc="-5">
                <a:solidFill>
                  <a:srgbClr val="FFFFFF"/>
                </a:solidFill>
                <a:latin typeface="Arial MT"/>
                <a:cs typeface="Arial MT"/>
              </a:rPr>
              <a:t>Instsrv.exe</a:t>
            </a:r>
            <a:r>
              <a:rPr dirty="0" sz="1800">
                <a:solidFill>
                  <a:srgbClr val="FFFFFF"/>
                </a:solidFill>
                <a:latin typeface="Arial MT"/>
                <a:cs typeface="Arial MT"/>
              </a:rPr>
              <a:t> – </a:t>
            </a:r>
            <a:r>
              <a:rPr dirty="0" sz="1800" spc="-5">
                <a:solidFill>
                  <a:srgbClr val="FFFFFF"/>
                </a:solidFill>
                <a:latin typeface="Arial MT"/>
                <a:cs typeface="Arial MT"/>
              </a:rPr>
              <a:t>install/remove</a:t>
            </a:r>
            <a:r>
              <a:rPr dirty="0" sz="1800">
                <a:solidFill>
                  <a:srgbClr val="FFFFFF"/>
                </a:solidFill>
                <a:latin typeface="Arial MT"/>
                <a:cs typeface="Arial MT"/>
              </a:rPr>
              <a:t> services</a:t>
            </a:r>
            <a:r>
              <a:rPr dirty="0" sz="1800" spc="-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FFFFFF"/>
                </a:solidFill>
                <a:latin typeface="Arial MT"/>
                <a:cs typeface="Arial MT"/>
              </a:rPr>
              <a:t>(command line) </a:t>
            </a:r>
            <a:r>
              <a:rPr dirty="0" sz="1800" spc="-49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Arial MT"/>
                <a:cs typeface="Arial MT"/>
              </a:rPr>
              <a:t>Srvinstw.exe</a:t>
            </a:r>
            <a:r>
              <a:rPr dirty="0" sz="1800">
                <a:solidFill>
                  <a:srgbClr val="FFFFFF"/>
                </a:solidFill>
                <a:latin typeface="Arial MT"/>
                <a:cs typeface="Arial MT"/>
              </a:rPr>
              <a:t> – </a:t>
            </a:r>
            <a:r>
              <a:rPr dirty="0" sz="1800" spc="-5">
                <a:solidFill>
                  <a:srgbClr val="FFFFFF"/>
                </a:solidFill>
                <a:latin typeface="Arial MT"/>
                <a:cs typeface="Arial MT"/>
              </a:rPr>
              <a:t>install/remove</a:t>
            </a:r>
            <a:r>
              <a:rPr dirty="0" sz="1800">
                <a:solidFill>
                  <a:srgbClr val="FFFFFF"/>
                </a:solidFill>
                <a:latin typeface="Arial MT"/>
                <a:cs typeface="Arial MT"/>
              </a:rPr>
              <a:t> services </a:t>
            </a:r>
            <a:r>
              <a:rPr dirty="0" sz="1800" spc="-5">
                <a:solidFill>
                  <a:srgbClr val="FFFFFF"/>
                </a:solidFill>
                <a:latin typeface="Arial MT"/>
                <a:cs typeface="Arial MT"/>
              </a:rPr>
              <a:t>(GUI)</a:t>
            </a:r>
            <a:endParaRPr sz="1800">
              <a:latin typeface="Arial MT"/>
              <a:cs typeface="Arial MT"/>
            </a:endParaRPr>
          </a:p>
          <a:p>
            <a:pPr marL="639445">
              <a:lnSpc>
                <a:spcPct val="100000"/>
              </a:lnSpc>
              <a:spcBef>
                <a:spcPts val="440"/>
              </a:spcBef>
            </a:pPr>
            <a:r>
              <a:rPr dirty="0" sz="1800" spc="-5">
                <a:solidFill>
                  <a:srgbClr val="FFFFFF"/>
                </a:solidFill>
                <a:latin typeface="Arial MT"/>
                <a:cs typeface="Arial MT"/>
              </a:rPr>
              <a:t>Why</a:t>
            </a:r>
            <a:r>
              <a:rPr dirty="0" sz="18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FFFFFF"/>
                </a:solidFill>
                <a:latin typeface="Arial MT"/>
                <a:cs typeface="Arial MT"/>
              </a:rPr>
              <a:t>are service </a:t>
            </a:r>
            <a:r>
              <a:rPr dirty="0" sz="1800" spc="-5">
                <a:solidFill>
                  <a:srgbClr val="FFFFFF"/>
                </a:solidFill>
                <a:latin typeface="Arial MT"/>
                <a:cs typeface="Arial MT"/>
              </a:rPr>
              <a:t>creation</a:t>
            </a:r>
            <a:r>
              <a:rPr dirty="0" sz="180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Arial MT"/>
                <a:cs typeface="Arial MT"/>
              </a:rPr>
              <a:t>tools </a:t>
            </a:r>
            <a:r>
              <a:rPr dirty="0" sz="1800">
                <a:solidFill>
                  <a:srgbClr val="FFFFFF"/>
                </a:solidFill>
                <a:latin typeface="Arial MT"/>
                <a:cs typeface="Arial MT"/>
              </a:rPr>
              <a:t>included in </a:t>
            </a:r>
            <a:r>
              <a:rPr dirty="0" sz="1800" spc="-5">
                <a:solidFill>
                  <a:srgbClr val="FFFFFF"/>
                </a:solidFill>
                <a:latin typeface="Arial MT"/>
                <a:cs typeface="Arial MT"/>
              </a:rPr>
              <a:t>Reskit?</a:t>
            </a:r>
            <a:endParaRPr sz="1800">
              <a:latin typeface="Arial MT"/>
              <a:cs typeface="Arial MT"/>
            </a:endParaRPr>
          </a:p>
          <a:p>
            <a:pPr marL="1179195" marR="154940" indent="3175">
              <a:lnSpc>
                <a:spcPts val="1720"/>
              </a:lnSpc>
              <a:spcBef>
                <a:spcPts val="835"/>
              </a:spcBef>
            </a:pPr>
            <a:r>
              <a:rPr dirty="0" sz="1600">
                <a:solidFill>
                  <a:srgbClr val="FFFFFF"/>
                </a:solidFill>
                <a:latin typeface="Arial MT"/>
                <a:cs typeface="Arial MT"/>
              </a:rPr>
              <a:t>Because Reskit comes </a:t>
            </a:r>
            <a:r>
              <a:rPr dirty="0" sz="1600" spc="-5">
                <a:solidFill>
                  <a:srgbClr val="FFFFFF"/>
                </a:solidFill>
                <a:latin typeface="Arial MT"/>
                <a:cs typeface="Arial MT"/>
              </a:rPr>
              <a:t>with </a:t>
            </a:r>
            <a:r>
              <a:rPr dirty="0" sz="1600">
                <a:solidFill>
                  <a:srgbClr val="FFFFFF"/>
                </a:solidFill>
                <a:latin typeface="Arial MT"/>
                <a:cs typeface="Arial MT"/>
              </a:rPr>
              <a:t>several services </a:t>
            </a:r>
            <a:r>
              <a:rPr dirty="0" sz="1600" spc="-5">
                <a:solidFill>
                  <a:srgbClr val="FFFFFF"/>
                </a:solidFill>
                <a:latin typeface="Arial MT"/>
                <a:cs typeface="Arial MT"/>
              </a:rPr>
              <a:t>that </a:t>
            </a:r>
            <a:r>
              <a:rPr dirty="0" sz="1600">
                <a:solidFill>
                  <a:srgbClr val="FFFFFF"/>
                </a:solidFill>
                <a:latin typeface="Arial MT"/>
                <a:cs typeface="Arial MT"/>
              </a:rPr>
              <a:t>are not </a:t>
            </a:r>
            <a:r>
              <a:rPr dirty="0" sz="1600" spc="-5">
                <a:solidFill>
                  <a:srgbClr val="FFFFFF"/>
                </a:solidFill>
                <a:latin typeface="Arial MT"/>
                <a:cs typeface="Arial MT"/>
              </a:rPr>
              <a:t>installed </a:t>
            </a:r>
            <a:r>
              <a:rPr dirty="0" sz="1600">
                <a:solidFill>
                  <a:srgbClr val="FFFFFF"/>
                </a:solidFill>
                <a:latin typeface="Arial MT"/>
                <a:cs typeface="Arial MT"/>
              </a:rPr>
              <a:t>as </a:t>
            </a:r>
            <a:r>
              <a:rPr dirty="0" sz="1600" spc="-43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600">
                <a:solidFill>
                  <a:srgbClr val="FFFFFF"/>
                </a:solidFill>
                <a:latin typeface="Arial MT"/>
                <a:cs typeface="Arial MT"/>
              </a:rPr>
              <a:t>services</a:t>
            </a:r>
            <a:r>
              <a:rPr dirty="0" sz="16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600">
                <a:solidFill>
                  <a:srgbClr val="FFFFFF"/>
                </a:solidFill>
                <a:latin typeface="Arial MT"/>
                <a:cs typeface="Arial MT"/>
              </a:rPr>
              <a:t>when you </a:t>
            </a:r>
            <a:r>
              <a:rPr dirty="0" sz="1600" spc="-5">
                <a:solidFill>
                  <a:srgbClr val="FFFFFF"/>
                </a:solidFill>
                <a:latin typeface="Arial MT"/>
                <a:cs typeface="Arial MT"/>
              </a:rPr>
              <a:t>install</a:t>
            </a:r>
            <a:r>
              <a:rPr dirty="0" sz="160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600" spc="-5">
                <a:solidFill>
                  <a:srgbClr val="FFFFFF"/>
                </a:solidFill>
                <a:latin typeface="Arial MT"/>
                <a:cs typeface="Arial MT"/>
              </a:rPr>
              <a:t>the </a:t>
            </a:r>
            <a:r>
              <a:rPr dirty="0" sz="1600">
                <a:solidFill>
                  <a:srgbClr val="FFFFFF"/>
                </a:solidFill>
                <a:latin typeface="Arial MT"/>
                <a:cs typeface="Arial MT"/>
              </a:rPr>
              <a:t>Reskit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36" name="object 3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dirty="0"/>
              <a:t>41</a:t>
            </a:fld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78428" y="157942"/>
            <a:ext cx="5220392" cy="76061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020971" y="185420"/>
            <a:ext cx="5107940" cy="635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Services</a:t>
            </a:r>
            <a:r>
              <a:rPr dirty="0" spc="-50"/>
              <a:t> </a:t>
            </a:r>
            <a:r>
              <a:rPr dirty="0" spc="-5"/>
              <a:t>Infrastructure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361603" y="1138843"/>
            <a:ext cx="7539990" cy="4888230"/>
            <a:chOff x="361603" y="1138843"/>
            <a:chExt cx="7539990" cy="488823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1603" y="1138843"/>
              <a:ext cx="5228705" cy="39485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77239" y="1537854"/>
              <a:ext cx="199505" cy="199505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52301" y="1429788"/>
              <a:ext cx="3886200" cy="407323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88720" y="1837112"/>
              <a:ext cx="149629" cy="15378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59625" y="1749828"/>
              <a:ext cx="2481348" cy="32003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88720" y="2078182"/>
              <a:ext cx="149629" cy="153785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59625" y="1990897"/>
              <a:ext cx="2784763" cy="320039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77239" y="2340032"/>
              <a:ext cx="199505" cy="199505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52301" y="2231967"/>
              <a:ext cx="6375861" cy="403167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77239" y="2655916"/>
              <a:ext cx="199505" cy="199505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52301" y="2547850"/>
              <a:ext cx="5690061" cy="407323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86541" y="2984269"/>
              <a:ext cx="216130" cy="216130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61603" y="2867890"/>
              <a:ext cx="7539643" cy="403167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52301" y="3158836"/>
              <a:ext cx="4027516" cy="390698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77239" y="3570315"/>
              <a:ext cx="199505" cy="199505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52301" y="3462250"/>
              <a:ext cx="4214552" cy="407323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77239" y="3886200"/>
              <a:ext cx="199505" cy="199505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52301" y="3778134"/>
              <a:ext cx="3595254" cy="407323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188720" y="4185457"/>
              <a:ext cx="149629" cy="153785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159625" y="4098174"/>
              <a:ext cx="4156363" cy="324196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386541" y="4459778"/>
              <a:ext cx="216130" cy="216130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361603" y="4339243"/>
              <a:ext cx="5241174" cy="457200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77239" y="4800600"/>
              <a:ext cx="199505" cy="199505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752301" y="4692534"/>
              <a:ext cx="1334192" cy="407323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777239" y="5120640"/>
              <a:ext cx="199505" cy="199505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752301" y="5012573"/>
              <a:ext cx="3620192" cy="403167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777239" y="5436523"/>
              <a:ext cx="199505" cy="199505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752301" y="5328457"/>
              <a:ext cx="2119745" cy="407323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777239" y="5756563"/>
              <a:ext cx="199505" cy="195349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752301" y="5648497"/>
              <a:ext cx="2489662" cy="378229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396239" y="1214121"/>
              <a:ext cx="167640" cy="167639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789939" y="1550754"/>
              <a:ext cx="149013" cy="149013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196339" y="1847596"/>
              <a:ext cx="111759" cy="111759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196339" y="2088896"/>
              <a:ext cx="111759" cy="111759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789939" y="2350854"/>
              <a:ext cx="149013" cy="149013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789939" y="2668354"/>
              <a:ext cx="149013" cy="149013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396239" y="2996184"/>
              <a:ext cx="167640" cy="167639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789939" y="3582754"/>
              <a:ext cx="149013" cy="149013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789939" y="3900254"/>
              <a:ext cx="149013" cy="149013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196339" y="4197096"/>
              <a:ext cx="111759" cy="111759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396239" y="4469384"/>
              <a:ext cx="167640" cy="167639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789939" y="4814654"/>
              <a:ext cx="149013" cy="149013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789939" y="5132154"/>
              <a:ext cx="149013" cy="149013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789939" y="5449654"/>
              <a:ext cx="149013" cy="149013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789939" y="5767154"/>
              <a:ext cx="149013" cy="149013"/>
            </a:xfrm>
            <a:prstGeom prst="rect">
              <a:avLst/>
            </a:prstGeom>
          </p:spPr>
        </p:pic>
      </p:grpSp>
      <p:sp>
        <p:nvSpPr>
          <p:cNvPr id="50" name="object 50"/>
          <p:cNvSpPr txBox="1"/>
          <p:nvPr/>
        </p:nvSpPr>
        <p:spPr>
          <a:xfrm>
            <a:off x="777239" y="1062739"/>
            <a:ext cx="7091045" cy="4907280"/>
          </a:xfrm>
          <a:prstGeom prst="rect">
            <a:avLst/>
          </a:prstGeom>
        </p:spPr>
        <p:txBody>
          <a:bodyPr wrap="square" lIns="0" tIns="901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10"/>
              </a:spcBef>
            </a:pPr>
            <a:r>
              <a:rPr dirty="0" sz="1800" spc="-5">
                <a:solidFill>
                  <a:srgbClr val="FFFFFF"/>
                </a:solidFill>
                <a:latin typeface="Arial MT"/>
                <a:cs typeface="Arial MT"/>
              </a:rPr>
              <a:t>Windows </a:t>
            </a:r>
            <a:r>
              <a:rPr dirty="0" sz="1800">
                <a:solidFill>
                  <a:srgbClr val="FFFFFF"/>
                </a:solidFill>
                <a:latin typeface="Arial MT"/>
                <a:cs typeface="Arial MT"/>
              </a:rPr>
              <a:t>2000</a:t>
            </a:r>
            <a:r>
              <a:rPr dirty="0" sz="1800" spc="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Arial MT"/>
                <a:cs typeface="Arial MT"/>
              </a:rPr>
              <a:t>introduced</a:t>
            </a:r>
            <a:r>
              <a:rPr dirty="0" sz="1800" spc="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FFFFFF"/>
                </a:solidFill>
                <a:latin typeface="Arial MT"/>
                <a:cs typeface="Arial MT"/>
              </a:rPr>
              <a:t>generic </a:t>
            </a:r>
            <a:r>
              <a:rPr dirty="0" sz="1800" spc="-5">
                <a:solidFill>
                  <a:srgbClr val="FFFFFF"/>
                </a:solidFill>
                <a:latin typeface="Arial MT"/>
                <a:cs typeface="Arial MT"/>
              </a:rPr>
              <a:t>Svchost.exe</a:t>
            </a:r>
            <a:endParaRPr sz="1800">
              <a:latin typeface="Arial MT"/>
              <a:cs typeface="Arial MT"/>
            </a:endParaRPr>
          </a:p>
          <a:p>
            <a:pPr marL="420370">
              <a:lnSpc>
                <a:spcPct val="100000"/>
              </a:lnSpc>
              <a:spcBef>
                <a:spcPts val="545"/>
              </a:spcBef>
            </a:pPr>
            <a:r>
              <a:rPr dirty="0" sz="1600" spc="-5">
                <a:solidFill>
                  <a:srgbClr val="FFFFFF"/>
                </a:solidFill>
                <a:latin typeface="Arial MT"/>
                <a:cs typeface="Arial MT"/>
              </a:rPr>
              <a:t>Groups</a:t>
            </a:r>
            <a:r>
              <a:rPr dirty="0" sz="16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600">
                <a:solidFill>
                  <a:srgbClr val="FFFFFF"/>
                </a:solidFill>
                <a:latin typeface="Arial MT"/>
                <a:cs typeface="Arial MT"/>
              </a:rPr>
              <a:t>services</a:t>
            </a:r>
            <a:r>
              <a:rPr dirty="0" sz="16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600" spc="-5">
                <a:solidFill>
                  <a:srgbClr val="FFFFFF"/>
                </a:solidFill>
                <a:latin typeface="Arial MT"/>
                <a:cs typeface="Arial MT"/>
              </a:rPr>
              <a:t>into fewer</a:t>
            </a:r>
            <a:r>
              <a:rPr dirty="0" sz="16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600">
                <a:solidFill>
                  <a:srgbClr val="FFFFFF"/>
                </a:solidFill>
                <a:latin typeface="Arial MT"/>
                <a:cs typeface="Arial MT"/>
              </a:rPr>
              <a:t>processes</a:t>
            </a:r>
            <a:endParaRPr sz="1600">
              <a:latin typeface="Arial MT"/>
              <a:cs typeface="Arial MT"/>
            </a:endParaRPr>
          </a:p>
          <a:p>
            <a:pPr marL="828675" marR="3958590">
              <a:lnSpc>
                <a:spcPct val="131900"/>
              </a:lnSpc>
              <a:spcBef>
                <a:spcPts val="65"/>
              </a:spcBef>
            </a:pP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Improves </a:t>
            </a:r>
            <a:r>
              <a:rPr dirty="0" sz="1200" spc="-5">
                <a:solidFill>
                  <a:srgbClr val="FFFFFF"/>
                </a:solidFill>
                <a:latin typeface="Arial MT"/>
                <a:cs typeface="Arial MT"/>
              </a:rPr>
              <a:t>system startup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time </a:t>
            </a:r>
            <a:r>
              <a:rPr dirty="0" sz="1200" spc="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Conserves</a:t>
            </a:r>
            <a:r>
              <a:rPr dirty="0" sz="12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FFFFFF"/>
                </a:solidFill>
                <a:latin typeface="Arial MT"/>
                <a:cs typeface="Arial MT"/>
              </a:rPr>
              <a:t>system</a:t>
            </a:r>
            <a:r>
              <a:rPr dirty="0" sz="120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FFFFFF"/>
                </a:solidFill>
                <a:latin typeface="Arial MT"/>
                <a:cs typeface="Arial MT"/>
              </a:rPr>
              <a:t>virtual</a:t>
            </a:r>
            <a:r>
              <a:rPr dirty="0" sz="12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memory</a:t>
            </a:r>
            <a:endParaRPr sz="1200">
              <a:latin typeface="Arial MT"/>
              <a:cs typeface="Arial MT"/>
            </a:endParaRPr>
          </a:p>
          <a:p>
            <a:pPr marL="420370" marR="788670">
              <a:lnSpc>
                <a:spcPts val="2500"/>
              </a:lnSpc>
              <a:spcBef>
                <a:spcPts val="114"/>
              </a:spcBef>
            </a:pPr>
            <a:r>
              <a:rPr dirty="0" sz="1600">
                <a:solidFill>
                  <a:srgbClr val="FFFFFF"/>
                </a:solidFill>
                <a:latin typeface="Arial MT"/>
                <a:cs typeface="Arial MT"/>
              </a:rPr>
              <a:t>Not </a:t>
            </a:r>
            <a:r>
              <a:rPr dirty="0" sz="1600" spc="-5">
                <a:solidFill>
                  <a:srgbClr val="FFFFFF"/>
                </a:solidFill>
                <a:latin typeface="Arial MT"/>
                <a:cs typeface="Arial MT"/>
              </a:rPr>
              <a:t>user-configurable </a:t>
            </a:r>
            <a:r>
              <a:rPr dirty="0" sz="1600">
                <a:solidFill>
                  <a:srgbClr val="FFFFFF"/>
                </a:solidFill>
                <a:latin typeface="Arial MT"/>
                <a:cs typeface="Arial MT"/>
              </a:rPr>
              <a:t>as </a:t>
            </a:r>
            <a:r>
              <a:rPr dirty="0" sz="1600" spc="-5">
                <a:solidFill>
                  <a:srgbClr val="FFFFFF"/>
                </a:solidFill>
                <a:latin typeface="Arial MT"/>
                <a:cs typeface="Arial MT"/>
              </a:rPr>
              <a:t>to </a:t>
            </a:r>
            <a:r>
              <a:rPr dirty="0" sz="1600">
                <a:solidFill>
                  <a:srgbClr val="FFFFFF"/>
                </a:solidFill>
                <a:latin typeface="Arial MT"/>
                <a:cs typeface="Arial MT"/>
              </a:rPr>
              <a:t>which services go in which processes </a:t>
            </a:r>
            <a:r>
              <a:rPr dirty="0" sz="1600" spc="-43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600">
                <a:solidFill>
                  <a:srgbClr val="FFFFFF"/>
                </a:solidFill>
                <a:latin typeface="Arial MT"/>
                <a:cs typeface="Arial MT"/>
              </a:rPr>
              <a:t>3rd</a:t>
            </a:r>
            <a:r>
              <a:rPr dirty="0" sz="1600" spc="-5">
                <a:solidFill>
                  <a:srgbClr val="FFFFFF"/>
                </a:solidFill>
                <a:latin typeface="Arial MT"/>
                <a:cs typeface="Arial MT"/>
              </a:rPr>
              <a:t> parties </a:t>
            </a:r>
            <a:r>
              <a:rPr dirty="0" sz="1600">
                <a:solidFill>
                  <a:srgbClr val="FFFFFF"/>
                </a:solidFill>
                <a:latin typeface="Arial MT"/>
                <a:cs typeface="Arial MT"/>
              </a:rPr>
              <a:t>cannot</a:t>
            </a:r>
            <a:r>
              <a:rPr dirty="0" sz="1600" spc="-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600">
                <a:solidFill>
                  <a:srgbClr val="FFFFFF"/>
                </a:solidFill>
                <a:latin typeface="Arial MT"/>
                <a:cs typeface="Arial MT"/>
              </a:rPr>
              <a:t>add services</a:t>
            </a:r>
            <a:r>
              <a:rPr dirty="0" sz="16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600" spc="-5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dirty="0" sz="160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600" spc="-5">
                <a:solidFill>
                  <a:srgbClr val="FFFFFF"/>
                </a:solidFill>
                <a:latin typeface="Arial MT"/>
                <a:cs typeface="Arial MT"/>
              </a:rPr>
              <a:t>Svchost.exe</a:t>
            </a:r>
            <a:r>
              <a:rPr dirty="0" sz="1600">
                <a:solidFill>
                  <a:srgbClr val="FFFFFF"/>
                </a:solidFill>
                <a:latin typeface="Arial MT"/>
                <a:cs typeface="Arial MT"/>
              </a:rPr>
              <a:t> processes</a:t>
            </a:r>
            <a:endParaRPr sz="1600">
              <a:latin typeface="Arial MT"/>
              <a:cs typeface="Arial MT"/>
            </a:endParaRPr>
          </a:p>
          <a:p>
            <a:pPr marL="12700" marR="5080">
              <a:lnSpc>
                <a:spcPts val="1870"/>
              </a:lnSpc>
              <a:spcBef>
                <a:spcPts val="730"/>
              </a:spcBef>
            </a:pPr>
            <a:r>
              <a:rPr dirty="0" sz="1800" spc="-5">
                <a:solidFill>
                  <a:srgbClr val="FFFFFF"/>
                </a:solidFill>
                <a:latin typeface="Arial MT"/>
                <a:cs typeface="Arial MT"/>
              </a:rPr>
              <a:t>Windows XP/2003 </a:t>
            </a:r>
            <a:r>
              <a:rPr dirty="0" sz="1800">
                <a:solidFill>
                  <a:srgbClr val="FFFFFF"/>
                </a:solidFill>
                <a:latin typeface="Arial MT"/>
                <a:cs typeface="Arial MT"/>
              </a:rPr>
              <a:t>have more Svchost processes due </a:t>
            </a:r>
            <a:r>
              <a:rPr dirty="0" sz="1800" spc="-5">
                <a:solidFill>
                  <a:srgbClr val="FFFFFF"/>
                </a:solidFill>
                <a:latin typeface="Arial MT"/>
                <a:cs typeface="Arial MT"/>
              </a:rPr>
              <a:t>to two </a:t>
            </a:r>
            <a:r>
              <a:rPr dirty="0" sz="1800">
                <a:solidFill>
                  <a:srgbClr val="FFFFFF"/>
                </a:solidFill>
                <a:latin typeface="Arial MT"/>
                <a:cs typeface="Arial MT"/>
              </a:rPr>
              <a:t>new less </a:t>
            </a:r>
            <a:r>
              <a:rPr dirty="0" sz="1800" spc="-49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FFFFFF"/>
                </a:solidFill>
                <a:latin typeface="Arial MT"/>
                <a:cs typeface="Arial MT"/>
              </a:rPr>
              <a:t>privileged</a:t>
            </a:r>
            <a:r>
              <a:rPr dirty="0" sz="1800" spc="-5">
                <a:solidFill>
                  <a:srgbClr val="FFFFFF"/>
                </a:solidFill>
                <a:latin typeface="Arial MT"/>
                <a:cs typeface="Arial MT"/>
              </a:rPr>
              <a:t> accounts for built-in</a:t>
            </a:r>
            <a:r>
              <a:rPr dirty="0" sz="1800">
                <a:solidFill>
                  <a:srgbClr val="FFFFFF"/>
                </a:solidFill>
                <a:latin typeface="Arial MT"/>
                <a:cs typeface="Arial MT"/>
              </a:rPr>
              <a:t> services</a:t>
            </a:r>
            <a:endParaRPr sz="1800">
              <a:latin typeface="Arial MT"/>
              <a:cs typeface="Arial MT"/>
            </a:endParaRPr>
          </a:p>
          <a:p>
            <a:pPr marL="420370">
              <a:lnSpc>
                <a:spcPct val="100000"/>
              </a:lnSpc>
              <a:spcBef>
                <a:spcPts val="630"/>
              </a:spcBef>
            </a:pPr>
            <a:r>
              <a:rPr dirty="0" sz="1600" spc="-5">
                <a:solidFill>
                  <a:srgbClr val="FFFFFF"/>
                </a:solidFill>
                <a:latin typeface="Arial MT"/>
                <a:cs typeface="Arial MT"/>
              </a:rPr>
              <a:t>LOCAL</a:t>
            </a:r>
            <a:r>
              <a:rPr dirty="0" sz="160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600" spc="-5">
                <a:solidFill>
                  <a:srgbClr val="FFFFFF"/>
                </a:solidFill>
                <a:latin typeface="Arial MT"/>
                <a:cs typeface="Arial MT"/>
              </a:rPr>
              <a:t>SERVICE, NETWORK</a:t>
            </a:r>
            <a:r>
              <a:rPr dirty="0" sz="160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600" spc="-5">
                <a:solidFill>
                  <a:srgbClr val="FFFFFF"/>
                </a:solidFill>
                <a:latin typeface="Arial MT"/>
                <a:cs typeface="Arial MT"/>
              </a:rPr>
              <a:t>SERVICE</a:t>
            </a:r>
            <a:endParaRPr sz="1600">
              <a:latin typeface="Arial MT"/>
              <a:cs typeface="Arial MT"/>
            </a:endParaRPr>
          </a:p>
          <a:p>
            <a:pPr marL="420370">
              <a:lnSpc>
                <a:spcPct val="100000"/>
              </a:lnSpc>
              <a:spcBef>
                <a:spcPts val="580"/>
              </a:spcBef>
            </a:pPr>
            <a:r>
              <a:rPr dirty="0" sz="1600">
                <a:solidFill>
                  <a:srgbClr val="FFFFFF"/>
                </a:solidFill>
                <a:latin typeface="Arial MT"/>
                <a:cs typeface="Arial MT"/>
              </a:rPr>
              <a:t>Less</a:t>
            </a:r>
            <a:r>
              <a:rPr dirty="0" sz="16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600" spc="-5">
                <a:solidFill>
                  <a:srgbClr val="FFFFFF"/>
                </a:solidFill>
                <a:latin typeface="Arial MT"/>
                <a:cs typeface="Arial MT"/>
              </a:rPr>
              <a:t>rights</a:t>
            </a:r>
            <a:r>
              <a:rPr dirty="0" sz="16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600" spc="-5">
                <a:solidFill>
                  <a:srgbClr val="FFFFFF"/>
                </a:solidFill>
                <a:latin typeface="Arial MT"/>
                <a:cs typeface="Arial MT"/>
              </a:rPr>
              <a:t>than</a:t>
            </a:r>
            <a:r>
              <a:rPr dirty="0" sz="16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600" spc="-5">
                <a:solidFill>
                  <a:srgbClr val="FFFFFF"/>
                </a:solidFill>
                <a:latin typeface="Arial MT"/>
                <a:cs typeface="Arial MT"/>
              </a:rPr>
              <a:t>SYSTEM </a:t>
            </a:r>
            <a:r>
              <a:rPr dirty="0" sz="1600">
                <a:solidFill>
                  <a:srgbClr val="FFFFFF"/>
                </a:solidFill>
                <a:latin typeface="Arial MT"/>
                <a:cs typeface="Arial MT"/>
              </a:rPr>
              <a:t>account</a:t>
            </a:r>
            <a:endParaRPr sz="1600">
              <a:latin typeface="Arial MT"/>
              <a:cs typeface="Arial MT"/>
            </a:endParaRPr>
          </a:p>
          <a:p>
            <a:pPr marL="828675">
              <a:lnSpc>
                <a:spcPct val="100000"/>
              </a:lnSpc>
              <a:spcBef>
                <a:spcPts val="525"/>
              </a:spcBef>
            </a:pP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Reduces</a:t>
            </a:r>
            <a:r>
              <a:rPr dirty="0" sz="12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possibility</a:t>
            </a:r>
            <a:r>
              <a:rPr dirty="0" sz="12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dirty="0" sz="12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damage</a:t>
            </a:r>
            <a:r>
              <a:rPr dirty="0" sz="12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if</a:t>
            </a:r>
            <a:r>
              <a:rPr dirty="0" sz="12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FFFFFF"/>
                </a:solidFill>
                <a:latin typeface="Arial MT"/>
                <a:cs typeface="Arial MT"/>
              </a:rPr>
              <a:t>system</a:t>
            </a:r>
            <a:r>
              <a:rPr dirty="0" sz="12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compromised</a:t>
            </a:r>
            <a:endParaRPr sz="12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545"/>
              </a:spcBef>
            </a:pPr>
            <a:r>
              <a:rPr dirty="0" sz="1800" spc="-5">
                <a:solidFill>
                  <a:srgbClr val="FFFFFF"/>
                </a:solidFill>
                <a:latin typeface="Arial MT"/>
                <a:cs typeface="Arial MT"/>
              </a:rPr>
              <a:t>On XP/2003, four</a:t>
            </a:r>
            <a:r>
              <a:rPr dirty="0" sz="18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FFFFFF"/>
                </a:solidFill>
                <a:latin typeface="Arial MT"/>
                <a:cs typeface="Arial MT"/>
              </a:rPr>
              <a:t>Svchost</a:t>
            </a:r>
            <a:r>
              <a:rPr dirty="0" sz="1800" spc="-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FFFFFF"/>
                </a:solidFill>
                <a:latin typeface="Arial MT"/>
                <a:cs typeface="Arial MT"/>
              </a:rPr>
              <a:t>processes</a:t>
            </a:r>
            <a:r>
              <a:rPr dirty="0" sz="18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FFFFFF"/>
                </a:solidFill>
                <a:latin typeface="Arial MT"/>
                <a:cs typeface="Arial MT"/>
              </a:rPr>
              <a:t>(at</a:t>
            </a:r>
            <a:r>
              <a:rPr dirty="0" sz="1800" spc="-5">
                <a:solidFill>
                  <a:srgbClr val="FFFFFF"/>
                </a:solidFill>
                <a:latin typeface="Arial MT"/>
                <a:cs typeface="Arial MT"/>
              </a:rPr>
              <a:t> least):</a:t>
            </a:r>
            <a:endParaRPr sz="1800">
              <a:latin typeface="Arial MT"/>
              <a:cs typeface="Arial MT"/>
            </a:endParaRPr>
          </a:p>
          <a:p>
            <a:pPr marL="420370">
              <a:lnSpc>
                <a:spcPct val="100000"/>
              </a:lnSpc>
              <a:spcBef>
                <a:spcPts val="610"/>
              </a:spcBef>
            </a:pPr>
            <a:r>
              <a:rPr dirty="0" sz="1600" spc="-5">
                <a:solidFill>
                  <a:srgbClr val="FFFFFF"/>
                </a:solidFill>
                <a:latin typeface="Arial MT"/>
                <a:cs typeface="Arial MT"/>
              </a:rPr>
              <a:t>SYSTEM</a:t>
            </a:r>
            <a:endParaRPr sz="1600">
              <a:latin typeface="Arial MT"/>
              <a:cs typeface="Arial MT"/>
            </a:endParaRPr>
          </a:p>
          <a:p>
            <a:pPr marL="420370" marR="3533775">
              <a:lnSpc>
                <a:spcPct val="130200"/>
              </a:lnSpc>
            </a:pPr>
            <a:r>
              <a:rPr dirty="0" sz="1600" spc="-5">
                <a:solidFill>
                  <a:srgbClr val="FFFFFF"/>
                </a:solidFill>
                <a:latin typeface="Arial MT"/>
                <a:cs typeface="Arial MT"/>
              </a:rPr>
              <a:t>SYSTEM </a:t>
            </a:r>
            <a:r>
              <a:rPr dirty="0" sz="1600">
                <a:solidFill>
                  <a:srgbClr val="FFFFFF"/>
                </a:solidFill>
                <a:latin typeface="Arial MT"/>
                <a:cs typeface="Arial MT"/>
              </a:rPr>
              <a:t>(2nd </a:t>
            </a:r>
            <a:r>
              <a:rPr dirty="0" sz="1600" spc="-5">
                <a:solidFill>
                  <a:srgbClr val="FFFFFF"/>
                </a:solidFill>
                <a:latin typeface="Arial MT"/>
                <a:cs typeface="Arial MT"/>
              </a:rPr>
              <a:t>instance </a:t>
            </a:r>
            <a:r>
              <a:rPr dirty="0" sz="1600">
                <a:solidFill>
                  <a:srgbClr val="FFFFFF"/>
                </a:solidFill>
                <a:latin typeface="Arial MT"/>
                <a:cs typeface="Arial MT"/>
              </a:rPr>
              <a:t>– </a:t>
            </a:r>
            <a:r>
              <a:rPr dirty="0" sz="1600" spc="-5">
                <a:solidFill>
                  <a:srgbClr val="FFFFFF"/>
                </a:solidFill>
                <a:latin typeface="Arial MT"/>
                <a:cs typeface="Arial MT"/>
              </a:rPr>
              <a:t>for </a:t>
            </a:r>
            <a:r>
              <a:rPr dirty="0" sz="1600">
                <a:solidFill>
                  <a:srgbClr val="FFFFFF"/>
                </a:solidFill>
                <a:latin typeface="Arial MT"/>
                <a:cs typeface="Arial MT"/>
              </a:rPr>
              <a:t>RPC) </a:t>
            </a:r>
            <a:r>
              <a:rPr dirty="0" sz="1600" spc="-43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600" spc="-5">
                <a:solidFill>
                  <a:srgbClr val="FFFFFF"/>
                </a:solidFill>
                <a:latin typeface="Arial MT"/>
                <a:cs typeface="Arial MT"/>
              </a:rPr>
              <a:t>LOCAL SERVICE</a:t>
            </a:r>
            <a:endParaRPr sz="1600">
              <a:latin typeface="Arial MT"/>
              <a:cs typeface="Arial MT"/>
            </a:endParaRPr>
          </a:p>
          <a:p>
            <a:pPr marL="420370">
              <a:lnSpc>
                <a:spcPct val="100000"/>
              </a:lnSpc>
              <a:spcBef>
                <a:spcPts val="580"/>
              </a:spcBef>
            </a:pPr>
            <a:r>
              <a:rPr dirty="0" sz="1600" spc="-5">
                <a:solidFill>
                  <a:srgbClr val="FFFFFF"/>
                </a:solidFill>
                <a:latin typeface="Arial MT"/>
                <a:cs typeface="Arial MT"/>
              </a:rPr>
              <a:t>NETWORK</a:t>
            </a:r>
            <a:r>
              <a:rPr dirty="0" sz="1600" spc="-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600" spc="-5">
                <a:solidFill>
                  <a:srgbClr val="FFFFFF"/>
                </a:solidFill>
                <a:latin typeface="Arial MT"/>
                <a:cs typeface="Arial MT"/>
              </a:rPr>
              <a:t>SERVICE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51" name="object 51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dirty="0"/>
              <a:t>41</a:t>
            </a:fld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07076" y="224443"/>
            <a:ext cx="5054600" cy="1371600"/>
            <a:chOff x="507076" y="224443"/>
            <a:chExt cx="5054600" cy="13716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07076" y="224443"/>
              <a:ext cx="5054137" cy="76061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7076" y="835428"/>
              <a:ext cx="3175461" cy="760614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35939" y="253683"/>
            <a:ext cx="4911090" cy="1244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tabLst>
                <a:tab pos="4473575" algn="l"/>
              </a:tabLst>
            </a:pPr>
            <a:r>
              <a:rPr dirty="0"/>
              <a:t>Lab:</a:t>
            </a:r>
            <a:r>
              <a:rPr dirty="0" spc="-5"/>
              <a:t> W</a:t>
            </a:r>
            <a:r>
              <a:rPr dirty="0"/>
              <a:t>hich version	of  </a:t>
            </a:r>
            <a:r>
              <a:rPr dirty="0" spc="-5"/>
              <a:t>NTOSKRNL?</a:t>
            </a:r>
          </a:p>
        </p:txBody>
      </p:sp>
      <p:grpSp>
        <p:nvGrpSpPr>
          <p:cNvPr id="6" name="object 6"/>
          <p:cNvGrpSpPr/>
          <p:nvPr/>
        </p:nvGrpSpPr>
        <p:grpSpPr>
          <a:xfrm>
            <a:off x="511232" y="1633450"/>
            <a:ext cx="8084184" cy="3823970"/>
            <a:chOff x="511232" y="1633450"/>
            <a:chExt cx="8084184" cy="3823970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1232" y="1633450"/>
              <a:ext cx="6583680" cy="540327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59625" y="2219498"/>
              <a:ext cx="236912" cy="236912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34687" y="2065712"/>
              <a:ext cx="2564476" cy="519545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59625" y="2651759"/>
              <a:ext cx="236912" cy="236912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34687" y="2497974"/>
              <a:ext cx="6945283" cy="519545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36170" y="3096491"/>
              <a:ext cx="282632" cy="278476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11232" y="2913610"/>
              <a:ext cx="8084126" cy="619298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59625" y="3591098"/>
              <a:ext cx="236912" cy="236912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34687" y="3437313"/>
              <a:ext cx="6982691" cy="46966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492134" y="3794760"/>
              <a:ext cx="2423160" cy="457200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36170" y="4339243"/>
              <a:ext cx="282632" cy="282632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11232" y="4160519"/>
              <a:ext cx="4463934" cy="615141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59625" y="4825538"/>
              <a:ext cx="236912" cy="236912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134687" y="4671751"/>
              <a:ext cx="7402483" cy="469669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92134" y="5037512"/>
              <a:ext cx="2473036" cy="419792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48639" y="1752599"/>
              <a:ext cx="223520" cy="223520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170939" y="2231813"/>
              <a:ext cx="186266" cy="186266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170939" y="2663613"/>
              <a:ext cx="186266" cy="186266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48639" y="3108452"/>
              <a:ext cx="223520" cy="223520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170939" y="3603413"/>
              <a:ext cx="186266" cy="186266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48639" y="4353051"/>
              <a:ext cx="223520" cy="223519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170939" y="4835313"/>
              <a:ext cx="186266" cy="186266"/>
            </a:xfrm>
            <a:prstGeom prst="rect">
              <a:avLst/>
            </a:prstGeom>
          </p:spPr>
        </p:pic>
      </p:grpSp>
      <p:sp>
        <p:nvSpPr>
          <p:cNvPr id="29" name="object 29"/>
          <p:cNvSpPr txBox="1"/>
          <p:nvPr/>
        </p:nvSpPr>
        <p:spPr>
          <a:xfrm>
            <a:off x="893138" y="1506220"/>
            <a:ext cx="7682865" cy="3886200"/>
          </a:xfrm>
          <a:prstGeom prst="rect">
            <a:avLst/>
          </a:prstGeom>
        </p:spPr>
        <p:txBody>
          <a:bodyPr wrap="square" lIns="0" tIns="1651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0"/>
              </a:spcBef>
            </a:pPr>
            <a:r>
              <a:rPr dirty="0" sz="2400">
                <a:solidFill>
                  <a:srgbClr val="FFFFFF"/>
                </a:solidFill>
                <a:latin typeface="Arial MT"/>
                <a:cs typeface="Arial MT"/>
              </a:rPr>
              <a:t>Programs/</a:t>
            </a:r>
            <a:r>
              <a:rPr dirty="0" sz="2400" spc="-5">
                <a:solidFill>
                  <a:srgbClr val="FFFFFF"/>
                </a:solidFill>
                <a:latin typeface="Arial MT"/>
                <a:cs typeface="Arial MT"/>
              </a:rPr>
              <a:t> Administrative</a:t>
            </a:r>
            <a:r>
              <a:rPr dirty="0" sz="240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Arial MT"/>
                <a:cs typeface="Arial MT"/>
              </a:rPr>
              <a:t>Tools/Event </a:t>
            </a:r>
            <a:r>
              <a:rPr dirty="0" sz="2400">
                <a:solidFill>
                  <a:srgbClr val="FFFFFF"/>
                </a:solidFill>
                <a:latin typeface="Arial MT"/>
                <a:cs typeface="Arial MT"/>
              </a:rPr>
              <a:t>Viewer</a:t>
            </a:r>
            <a:endParaRPr sz="2400">
              <a:latin typeface="Arial MT"/>
              <a:cs typeface="Arial MT"/>
            </a:endParaRPr>
          </a:p>
          <a:p>
            <a:pPr marL="639445">
              <a:lnSpc>
                <a:spcPct val="100000"/>
              </a:lnSpc>
              <a:spcBef>
                <a:spcPts val="1000"/>
              </a:spcBef>
            </a:pP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Select</a:t>
            </a:r>
            <a:r>
              <a:rPr dirty="0" sz="2000" spc="-3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System</a:t>
            </a:r>
            <a:r>
              <a:rPr dirty="0" sz="2000" spc="-3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Log</a:t>
            </a:r>
            <a:endParaRPr sz="2000">
              <a:latin typeface="Arial MT"/>
              <a:cs typeface="Arial MT"/>
            </a:endParaRPr>
          </a:p>
          <a:p>
            <a:pPr marL="639445">
              <a:lnSpc>
                <a:spcPct val="100000"/>
              </a:lnSpc>
              <a:spcBef>
                <a:spcPts val="1000"/>
              </a:spcBef>
              <a:tabLst>
                <a:tab pos="3731895" algn="l"/>
              </a:tabLst>
            </a:pP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Double-click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an Event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Log	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entry</a:t>
            </a:r>
            <a:r>
              <a:rPr dirty="0" sz="20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with</a:t>
            </a:r>
            <a:r>
              <a:rPr dirty="0" sz="20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an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Event</a:t>
            </a:r>
            <a:r>
              <a:rPr dirty="0" sz="20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ID</a:t>
            </a:r>
            <a:r>
              <a:rPr dirty="0" sz="20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dirty="0" sz="20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6009</a:t>
            </a:r>
            <a:endParaRPr sz="20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994"/>
              </a:spcBef>
            </a:pPr>
            <a:r>
              <a:rPr dirty="0" sz="2400">
                <a:solidFill>
                  <a:srgbClr val="FFFFFF"/>
                </a:solidFill>
                <a:latin typeface="Arial MT"/>
                <a:cs typeface="Arial MT"/>
              </a:rPr>
              <a:t>Check</a:t>
            </a:r>
            <a:r>
              <a:rPr dirty="0" sz="24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FFFFFF"/>
                </a:solidFill>
                <a:latin typeface="Arial MT"/>
                <a:cs typeface="Arial MT"/>
              </a:rPr>
              <a:t>if</a:t>
            </a:r>
            <a:r>
              <a:rPr dirty="0" sz="2400" spc="-5">
                <a:solidFill>
                  <a:srgbClr val="FFFFFF"/>
                </a:solidFill>
                <a:latin typeface="Arial MT"/>
                <a:cs typeface="Arial MT"/>
              </a:rPr>
              <a:t> it’s</a:t>
            </a:r>
            <a:r>
              <a:rPr dirty="0" sz="24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Arial MT"/>
                <a:cs typeface="Arial MT"/>
              </a:rPr>
              <a:t>booted</a:t>
            </a:r>
            <a:r>
              <a:rPr dirty="0" sz="240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Arial MT"/>
                <a:cs typeface="Arial MT"/>
              </a:rPr>
              <a:t>with</a:t>
            </a:r>
            <a:r>
              <a:rPr dirty="0" sz="2400">
                <a:solidFill>
                  <a:srgbClr val="FFFFFF"/>
                </a:solidFill>
                <a:latin typeface="Arial MT"/>
                <a:cs typeface="Arial MT"/>
              </a:rPr>
              <a:t> PAE</a:t>
            </a:r>
            <a:r>
              <a:rPr dirty="0" sz="2400" spc="-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FFFFFF"/>
                </a:solidFill>
                <a:latin typeface="Arial MT"/>
                <a:cs typeface="Arial MT"/>
              </a:rPr>
              <a:t>version(win2000 or</a:t>
            </a:r>
            <a:r>
              <a:rPr dirty="0" sz="2400" spc="-5">
                <a:solidFill>
                  <a:srgbClr val="FFFFFF"/>
                </a:solidFill>
                <a:latin typeface="Arial MT"/>
                <a:cs typeface="Arial MT"/>
              </a:rPr>
              <a:t> winXp):</a:t>
            </a:r>
            <a:endParaRPr sz="2400">
              <a:latin typeface="Arial MT"/>
              <a:cs typeface="Arial MT"/>
            </a:endParaRPr>
          </a:p>
          <a:p>
            <a:pPr marL="639445">
              <a:lnSpc>
                <a:spcPts val="2360"/>
              </a:lnSpc>
              <a:spcBef>
                <a:spcPts val="1125"/>
              </a:spcBef>
            </a:pP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Registry</a:t>
            </a:r>
            <a:r>
              <a:rPr dirty="0" sz="2000" spc="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entry:</a:t>
            </a:r>
            <a:r>
              <a:rPr dirty="0" sz="2000" spc="3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HKLM\SYSTEM\CurrentControlSet\Control</a:t>
            </a:r>
            <a:endParaRPr sz="2000">
              <a:latin typeface="Arial MT"/>
              <a:cs typeface="Arial MT"/>
            </a:endParaRPr>
          </a:p>
          <a:p>
            <a:pPr marL="633095">
              <a:lnSpc>
                <a:spcPts val="2360"/>
              </a:lnSpc>
            </a:pP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\SystemStartOptions</a:t>
            </a:r>
            <a:endParaRPr sz="20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075"/>
              </a:spcBef>
            </a:pPr>
            <a:r>
              <a:rPr dirty="0" sz="2400">
                <a:solidFill>
                  <a:srgbClr val="FFFFFF"/>
                </a:solidFill>
                <a:latin typeface="Arial MT"/>
                <a:cs typeface="Arial MT"/>
              </a:rPr>
              <a:t>Uniprocess</a:t>
            </a:r>
            <a:r>
              <a:rPr dirty="0" sz="24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FFFFFF"/>
                </a:solidFill>
                <a:latin typeface="Arial MT"/>
                <a:cs typeface="Arial MT"/>
              </a:rPr>
              <a:t>or</a:t>
            </a:r>
            <a:r>
              <a:rPr dirty="0" sz="24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Arial MT"/>
                <a:cs typeface="Arial MT"/>
              </a:rPr>
              <a:t>multiprocessor:</a:t>
            </a:r>
            <a:endParaRPr sz="2400">
              <a:latin typeface="Arial MT"/>
              <a:cs typeface="Arial MT"/>
            </a:endParaRPr>
          </a:p>
          <a:p>
            <a:pPr marL="633095" marR="75565" indent="6350">
              <a:lnSpc>
                <a:spcPct val="100800"/>
              </a:lnSpc>
              <a:spcBef>
                <a:spcPts val="1005"/>
              </a:spcBef>
              <a:tabLst>
                <a:tab pos="2205990" algn="l"/>
              </a:tabLst>
            </a:pP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right-click</a:t>
            </a:r>
            <a:r>
              <a:rPr dirty="0" sz="2000" spc="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on	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Ntoskrnl.exe</a:t>
            </a:r>
            <a:r>
              <a:rPr dirty="0" sz="2000" spc="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dirty="0" sz="2000" spc="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your</a:t>
            </a:r>
            <a:r>
              <a:rPr dirty="0" sz="2000" spc="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\Windows\System32</a:t>
            </a:r>
            <a:r>
              <a:rPr dirty="0" sz="2000" spc="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folder, </a:t>
            </a:r>
            <a:r>
              <a:rPr dirty="0" sz="2000" spc="-54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select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 Properties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30" name="object 30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dirty="0"/>
              <a:t>41</a:t>
            </a:fld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8847" y="236912"/>
            <a:ext cx="7838901" cy="68995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54939" y="263208"/>
            <a:ext cx="7750175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/>
              <a:t>Lab:</a:t>
            </a:r>
            <a:r>
              <a:rPr dirty="0" sz="3600" spc="-10"/>
              <a:t> </a:t>
            </a:r>
            <a:r>
              <a:rPr dirty="0" sz="3600" spc="-5"/>
              <a:t>Task</a:t>
            </a:r>
            <a:r>
              <a:rPr dirty="0" sz="3600" spc="-10"/>
              <a:t> </a:t>
            </a:r>
            <a:r>
              <a:rPr dirty="0" sz="3600"/>
              <a:t>Manager</a:t>
            </a:r>
            <a:r>
              <a:rPr dirty="0" sz="3600" spc="-10"/>
              <a:t> </a:t>
            </a:r>
            <a:r>
              <a:rPr dirty="0" sz="3600"/>
              <a:t>(Set</a:t>
            </a:r>
            <a:r>
              <a:rPr dirty="0" sz="3600" spc="-10"/>
              <a:t> </a:t>
            </a:r>
            <a:r>
              <a:rPr dirty="0" sz="3600" spc="-5"/>
              <a:t>Priority,</a:t>
            </a:r>
            <a:r>
              <a:rPr dirty="0" sz="3600" spc="-10"/>
              <a:t> </a:t>
            </a:r>
            <a:r>
              <a:rPr dirty="0" sz="3600" spc="-5"/>
              <a:t>etc.</a:t>
            </a:r>
            <a:r>
              <a:rPr dirty="0" sz="3600" spc="-10"/>
              <a:t> </a:t>
            </a:r>
            <a:r>
              <a:rPr dirty="0" sz="3600"/>
              <a:t>)</a:t>
            </a:r>
            <a:endParaRPr sz="3600"/>
          </a:p>
        </p:txBody>
      </p:sp>
      <p:grpSp>
        <p:nvGrpSpPr>
          <p:cNvPr id="4" name="object 4"/>
          <p:cNvGrpSpPr/>
          <p:nvPr/>
        </p:nvGrpSpPr>
        <p:grpSpPr>
          <a:xfrm>
            <a:off x="303414" y="1305097"/>
            <a:ext cx="3021965" cy="661035"/>
            <a:chOff x="303414" y="1305097"/>
            <a:chExt cx="3021965" cy="661035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3414" y="1305097"/>
              <a:ext cx="3021676" cy="39485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98269" y="1575261"/>
              <a:ext cx="1255221" cy="39069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39089" y="1385042"/>
              <a:ext cx="186266" cy="186266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720089" y="1304608"/>
            <a:ext cx="2535555" cy="596900"/>
          </a:xfrm>
          <a:prstGeom prst="rect">
            <a:avLst/>
          </a:prstGeom>
        </p:spPr>
        <p:txBody>
          <a:bodyPr wrap="square" lIns="0" tIns="53340" rIns="0" bIns="0" rtlCol="0" vert="horz">
            <a:spAutoFit/>
          </a:bodyPr>
          <a:lstStyle/>
          <a:p>
            <a:pPr marL="12700" marR="5080" indent="10795">
              <a:lnSpc>
                <a:spcPts val="2100"/>
              </a:lnSpc>
              <a:spcBef>
                <a:spcPts val="420"/>
              </a:spcBef>
              <a:tabLst>
                <a:tab pos="1844675" algn="l"/>
              </a:tabLst>
            </a:pP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Processes 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tab:	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List</a:t>
            </a:r>
            <a:r>
              <a:rPr dirty="0" sz="2000" spc="-10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of </a:t>
            </a:r>
            <a:r>
              <a:rPr dirty="0" sz="2000" spc="-54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processes</a:t>
            </a:r>
            <a:endParaRPr sz="2000">
              <a:latin typeface="Arial MT"/>
              <a:cs typeface="Arial MT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4989512" y="2109788"/>
            <a:ext cx="3942079" cy="4478655"/>
            <a:chOff x="4989512" y="2109788"/>
            <a:chExt cx="3942079" cy="4478655"/>
          </a:xfrm>
        </p:grpSpPr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012574" y="2132215"/>
              <a:ext cx="3857105" cy="4455621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989512" y="2109788"/>
              <a:ext cx="3848098" cy="4448173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6095998" y="4905375"/>
              <a:ext cx="2835275" cy="1006475"/>
            </a:xfrm>
            <a:custGeom>
              <a:avLst/>
              <a:gdLst/>
              <a:ahLst/>
              <a:cxnLst/>
              <a:rect l="l" t="t" r="r" b="b"/>
              <a:pathLst>
                <a:path w="2835275" h="1006475">
                  <a:moveTo>
                    <a:pt x="2835275" y="0"/>
                  </a:moveTo>
                  <a:lnTo>
                    <a:pt x="0" y="0"/>
                  </a:lnTo>
                  <a:lnTo>
                    <a:pt x="0" y="1006475"/>
                  </a:lnTo>
                  <a:lnTo>
                    <a:pt x="2835275" y="1006475"/>
                  </a:lnTo>
                  <a:lnTo>
                    <a:pt x="2835275" y="0"/>
                  </a:lnTo>
                  <a:close/>
                </a:path>
              </a:pathLst>
            </a:custGeom>
            <a:solidFill>
              <a:srgbClr val="00568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151417" y="4916978"/>
              <a:ext cx="2261062" cy="415636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151417" y="5220392"/>
              <a:ext cx="2373283" cy="419792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151417" y="5523807"/>
              <a:ext cx="1321723" cy="419792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6174738" y="4938395"/>
            <a:ext cx="2311400" cy="939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000" spc="-5" b="1">
                <a:solidFill>
                  <a:srgbClr val="FFFFFF"/>
                </a:solidFill>
                <a:latin typeface="Arial"/>
                <a:cs typeface="Arial"/>
              </a:rPr>
              <a:t>“Running” means </a:t>
            </a:r>
            <a:r>
              <a:rPr dirty="0" sz="20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spc="-5" b="1">
                <a:solidFill>
                  <a:srgbClr val="FFFFFF"/>
                </a:solidFill>
                <a:latin typeface="Arial"/>
                <a:cs typeface="Arial"/>
              </a:rPr>
              <a:t>waiting</a:t>
            </a:r>
            <a:r>
              <a:rPr dirty="0" sz="2000" spc="-4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spc="-5" b="1">
                <a:solidFill>
                  <a:srgbClr val="FFFFFF"/>
                </a:solidFill>
                <a:latin typeface="Arial"/>
                <a:cs typeface="Arial"/>
              </a:rPr>
              <a:t>for</a:t>
            </a:r>
            <a:r>
              <a:rPr dirty="0" sz="2000" spc="-3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spc="-5" b="1">
                <a:solidFill>
                  <a:srgbClr val="FFFFFF"/>
                </a:solidFill>
                <a:latin typeface="Arial"/>
                <a:cs typeface="Arial"/>
              </a:rPr>
              <a:t>window </a:t>
            </a:r>
            <a:r>
              <a:rPr dirty="0" sz="2000" spc="-54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spc="-5" b="1">
                <a:solidFill>
                  <a:srgbClr val="FFFFFF"/>
                </a:solidFill>
                <a:latin typeface="Arial"/>
                <a:cs typeface="Arial"/>
              </a:rPr>
              <a:t>messages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4763192" y="1300941"/>
            <a:ext cx="3919854" cy="706755"/>
            <a:chOff x="4763192" y="1300941"/>
            <a:chExt cx="3919854" cy="706755"/>
          </a:xfrm>
        </p:grpSpPr>
        <p:pic>
          <p:nvPicPr>
            <p:cNvPr id="18" name="object 1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763192" y="1300941"/>
              <a:ext cx="3919451" cy="415636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158046" y="1591886"/>
              <a:ext cx="2672542" cy="415636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803140" y="1387686"/>
              <a:ext cx="204893" cy="204893"/>
            </a:xfrm>
            <a:prstGeom prst="rect">
              <a:avLst/>
            </a:prstGeom>
          </p:spPr>
        </p:pic>
      </p:grpSp>
      <p:grpSp>
        <p:nvGrpSpPr>
          <p:cNvPr id="21" name="object 21"/>
          <p:cNvGrpSpPr/>
          <p:nvPr/>
        </p:nvGrpSpPr>
        <p:grpSpPr>
          <a:xfrm>
            <a:off x="482600" y="2117725"/>
            <a:ext cx="7313930" cy="4483100"/>
            <a:chOff x="482600" y="2117725"/>
            <a:chExt cx="7313930" cy="4483100"/>
          </a:xfrm>
        </p:grpSpPr>
        <p:sp>
          <p:nvSpPr>
            <p:cNvPr id="22" name="object 22"/>
            <p:cNvSpPr/>
            <p:nvPr/>
          </p:nvSpPr>
          <p:spPr>
            <a:xfrm>
              <a:off x="7450137" y="4779054"/>
              <a:ext cx="316230" cy="237490"/>
            </a:xfrm>
            <a:custGeom>
              <a:avLst/>
              <a:gdLst/>
              <a:ahLst/>
              <a:cxnLst/>
              <a:rect l="l" t="t" r="r" b="b"/>
              <a:pathLst>
                <a:path w="316229" h="237489">
                  <a:moveTo>
                    <a:pt x="0" y="237445"/>
                  </a:moveTo>
                  <a:lnTo>
                    <a:pt x="315628" y="0"/>
                  </a:lnTo>
                </a:path>
              </a:pathLst>
            </a:custGeom>
            <a:ln w="38099">
              <a:solidFill>
                <a:srgbClr val="FFA9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7670517" y="4756150"/>
              <a:ext cx="125730" cy="114935"/>
            </a:xfrm>
            <a:custGeom>
              <a:avLst/>
              <a:gdLst/>
              <a:ahLst/>
              <a:cxnLst/>
              <a:rect l="l" t="t" r="r" b="b"/>
              <a:pathLst>
                <a:path w="125729" h="114935">
                  <a:moveTo>
                    <a:pt x="125695" y="0"/>
                  </a:moveTo>
                  <a:lnTo>
                    <a:pt x="0" y="23044"/>
                  </a:lnTo>
                  <a:lnTo>
                    <a:pt x="68713" y="114383"/>
                  </a:lnTo>
                  <a:lnTo>
                    <a:pt x="125695" y="0"/>
                  </a:lnTo>
                  <a:close/>
                </a:path>
              </a:pathLst>
            </a:custGeom>
            <a:solidFill>
              <a:srgbClr val="FFA9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4" name="object 2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82600" y="2117725"/>
              <a:ext cx="3779837" cy="4276723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3181350" y="5562599"/>
              <a:ext cx="2835275" cy="1006475"/>
            </a:xfrm>
            <a:custGeom>
              <a:avLst/>
              <a:gdLst/>
              <a:ahLst/>
              <a:cxnLst/>
              <a:rect l="l" t="t" r="r" b="b"/>
              <a:pathLst>
                <a:path w="2835275" h="1006475">
                  <a:moveTo>
                    <a:pt x="2835273" y="0"/>
                  </a:moveTo>
                  <a:lnTo>
                    <a:pt x="0" y="0"/>
                  </a:lnTo>
                  <a:lnTo>
                    <a:pt x="0" y="1006475"/>
                  </a:lnTo>
                  <a:lnTo>
                    <a:pt x="2835273" y="1006475"/>
                  </a:lnTo>
                  <a:lnTo>
                    <a:pt x="2835273" y="0"/>
                  </a:lnTo>
                  <a:close/>
                </a:path>
              </a:pathLst>
            </a:custGeom>
            <a:solidFill>
              <a:srgbClr val="00568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6" name="object 2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237806" y="5573683"/>
              <a:ext cx="1990897" cy="415636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237806" y="5877098"/>
              <a:ext cx="2335876" cy="419792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237806" y="6180512"/>
              <a:ext cx="2057400" cy="419792"/>
            </a:xfrm>
            <a:prstGeom prst="rect">
              <a:avLst/>
            </a:prstGeom>
          </p:spPr>
        </p:pic>
      </p:grpSp>
      <p:sp>
        <p:nvSpPr>
          <p:cNvPr id="29" name="object 29"/>
          <p:cNvSpPr txBox="1"/>
          <p:nvPr/>
        </p:nvSpPr>
        <p:spPr>
          <a:xfrm>
            <a:off x="5184140" y="1300479"/>
            <a:ext cx="3453765" cy="652780"/>
          </a:xfrm>
          <a:prstGeom prst="rect">
            <a:avLst/>
          </a:prstGeom>
        </p:spPr>
        <p:txBody>
          <a:bodyPr wrap="square" lIns="0" tIns="58419" rIns="0" bIns="0" rtlCol="0" vert="horz">
            <a:spAutoFit/>
          </a:bodyPr>
          <a:lstStyle/>
          <a:p>
            <a:pPr marL="12700" marR="5080" indent="10795">
              <a:lnSpc>
                <a:spcPts val="2300"/>
              </a:lnSpc>
              <a:spcBef>
                <a:spcPts val="459"/>
              </a:spcBef>
              <a:tabLst>
                <a:tab pos="2228850" algn="l"/>
              </a:tabLst>
            </a:pPr>
            <a:r>
              <a:rPr dirty="0" sz="2200" spc="-5">
                <a:solidFill>
                  <a:srgbClr val="FFFFFF"/>
                </a:solidFill>
                <a:latin typeface="Arial MT"/>
                <a:cs typeface="Arial MT"/>
              </a:rPr>
              <a:t>Applications</a:t>
            </a:r>
            <a:r>
              <a:rPr dirty="0" sz="2200" spc="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FFFFFF"/>
                </a:solidFill>
                <a:latin typeface="Arial MT"/>
                <a:cs typeface="Arial MT"/>
              </a:rPr>
              <a:t>tab:	</a:t>
            </a:r>
            <a:r>
              <a:rPr dirty="0" sz="2200">
                <a:solidFill>
                  <a:srgbClr val="FFFFFF"/>
                </a:solidFill>
                <a:latin typeface="Arial MT"/>
                <a:cs typeface="Arial MT"/>
              </a:rPr>
              <a:t>List</a:t>
            </a:r>
            <a:r>
              <a:rPr dirty="0" sz="2200" spc="-5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20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dirty="0" sz="2200" spc="-4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FFFFFF"/>
                </a:solidFill>
                <a:latin typeface="Arial MT"/>
                <a:cs typeface="Arial MT"/>
              </a:rPr>
              <a:t>top </a:t>
            </a:r>
            <a:r>
              <a:rPr dirty="0" sz="2200" spc="-60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200">
                <a:solidFill>
                  <a:srgbClr val="FFFFFF"/>
                </a:solidFill>
                <a:latin typeface="Arial MT"/>
                <a:cs typeface="Arial MT"/>
              </a:rPr>
              <a:t>level</a:t>
            </a:r>
            <a:r>
              <a:rPr dirty="0" sz="22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200">
                <a:solidFill>
                  <a:srgbClr val="FFFFFF"/>
                </a:solidFill>
                <a:latin typeface="Arial MT"/>
                <a:cs typeface="Arial MT"/>
              </a:rPr>
              <a:t>visible</a:t>
            </a:r>
            <a:r>
              <a:rPr dirty="0" sz="22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200">
                <a:solidFill>
                  <a:srgbClr val="FFFFFF"/>
                </a:solidFill>
                <a:latin typeface="Arial MT"/>
                <a:cs typeface="Arial MT"/>
              </a:rPr>
              <a:t>windows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3260090" y="5595620"/>
            <a:ext cx="2269490" cy="939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000" spc="-5" b="1">
                <a:solidFill>
                  <a:srgbClr val="FFFFFF"/>
                </a:solidFill>
                <a:latin typeface="Arial"/>
                <a:cs typeface="Arial"/>
              </a:rPr>
              <a:t>Right-click on </a:t>
            </a:r>
            <a:r>
              <a:rPr dirty="0" sz="2000" b="1">
                <a:solidFill>
                  <a:srgbClr val="FFFFFF"/>
                </a:solidFill>
                <a:latin typeface="Arial"/>
                <a:cs typeface="Arial"/>
              </a:rPr>
              <a:t>a </a:t>
            </a:r>
            <a:r>
              <a:rPr dirty="0" sz="2000" spc="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spc="-5" b="1">
                <a:solidFill>
                  <a:srgbClr val="FFFFFF"/>
                </a:solidFill>
                <a:latin typeface="Arial"/>
                <a:cs typeface="Arial"/>
              </a:rPr>
              <a:t>window</a:t>
            </a:r>
            <a:r>
              <a:rPr dirty="0" sz="2000" spc="-3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spc="-5" b="1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dirty="0" sz="2000" spc="-3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spc="-5" b="1">
                <a:solidFill>
                  <a:srgbClr val="FFFFFF"/>
                </a:solidFill>
                <a:latin typeface="Arial"/>
                <a:cs typeface="Arial"/>
              </a:rPr>
              <a:t>select </a:t>
            </a:r>
            <a:r>
              <a:rPr dirty="0" sz="2000" spc="-54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spc="-5" b="1">
                <a:solidFill>
                  <a:srgbClr val="FFFFFF"/>
                </a:solidFill>
                <a:latin typeface="Arial"/>
                <a:cs typeface="Arial"/>
              </a:rPr>
              <a:t>“Go</a:t>
            </a:r>
            <a:r>
              <a:rPr dirty="0" sz="2000" spc="-1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b="1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dirty="0" sz="2000" spc="-1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spc="-5" b="1">
                <a:solidFill>
                  <a:srgbClr val="FFFFFF"/>
                </a:solidFill>
                <a:latin typeface="Arial"/>
                <a:cs typeface="Arial"/>
              </a:rPr>
              <a:t>process”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4586287" y="4778375"/>
            <a:ext cx="875030" cy="1025525"/>
            <a:chOff x="4586287" y="4778375"/>
            <a:chExt cx="875030" cy="1025525"/>
          </a:xfrm>
        </p:grpSpPr>
        <p:sp>
          <p:nvSpPr>
            <p:cNvPr id="32" name="object 32"/>
            <p:cNvSpPr/>
            <p:nvPr/>
          </p:nvSpPr>
          <p:spPr>
            <a:xfrm>
              <a:off x="4605337" y="4807402"/>
              <a:ext cx="831215" cy="977900"/>
            </a:xfrm>
            <a:custGeom>
              <a:avLst/>
              <a:gdLst/>
              <a:ahLst/>
              <a:cxnLst/>
              <a:rect l="l" t="t" r="r" b="b"/>
              <a:pathLst>
                <a:path w="831214" h="977900">
                  <a:moveTo>
                    <a:pt x="0" y="977447"/>
                  </a:moveTo>
                  <a:lnTo>
                    <a:pt x="830984" y="0"/>
                  </a:lnTo>
                </a:path>
              </a:pathLst>
            </a:custGeom>
            <a:ln w="38099">
              <a:solidFill>
                <a:srgbClr val="FFA9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5343424" y="4778375"/>
              <a:ext cx="118110" cy="124460"/>
            </a:xfrm>
            <a:custGeom>
              <a:avLst/>
              <a:gdLst/>
              <a:ahLst/>
              <a:cxnLst/>
              <a:rect l="l" t="t" r="r" b="b"/>
              <a:pathLst>
                <a:path w="118110" h="124460">
                  <a:moveTo>
                    <a:pt x="117575" y="0"/>
                  </a:moveTo>
                  <a:lnTo>
                    <a:pt x="0" y="50065"/>
                  </a:lnTo>
                  <a:lnTo>
                    <a:pt x="87082" y="124099"/>
                  </a:lnTo>
                  <a:lnTo>
                    <a:pt x="117575" y="0"/>
                  </a:lnTo>
                  <a:close/>
                </a:path>
              </a:pathLst>
            </a:custGeom>
            <a:solidFill>
              <a:srgbClr val="FFA9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4" name="object 3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dirty="0"/>
              <a:t>41</a:t>
            </a:fld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11232" y="228600"/>
            <a:ext cx="7914005" cy="1234440"/>
            <a:chOff x="511232" y="228600"/>
            <a:chExt cx="7914005" cy="123444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1232" y="228600"/>
              <a:ext cx="7913716" cy="6858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1232" y="773083"/>
              <a:ext cx="7327668" cy="689956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35939" y="253683"/>
            <a:ext cx="7828280" cy="1120140"/>
          </a:xfrm>
          <a:prstGeom prst="rect"/>
        </p:spPr>
        <p:txBody>
          <a:bodyPr wrap="square" lIns="0" tIns="27940" rIns="0" bIns="0" rtlCol="0" vert="horz">
            <a:spAutoFit/>
          </a:bodyPr>
          <a:lstStyle/>
          <a:p>
            <a:pPr marL="12700" marR="5080">
              <a:lnSpc>
                <a:spcPts val="4300"/>
              </a:lnSpc>
              <a:spcBef>
                <a:spcPts val="220"/>
              </a:spcBef>
            </a:pPr>
            <a:r>
              <a:rPr dirty="0" sz="3600"/>
              <a:t>Lab:</a:t>
            </a:r>
            <a:r>
              <a:rPr dirty="0" sz="3600" spc="-5"/>
              <a:t> Identifying</a:t>
            </a:r>
            <a:r>
              <a:rPr dirty="0" sz="3600"/>
              <a:t> </a:t>
            </a:r>
            <a:r>
              <a:rPr dirty="0" sz="3600" spc="-5"/>
              <a:t>System Threads </a:t>
            </a:r>
            <a:r>
              <a:rPr dirty="0" sz="3600"/>
              <a:t>in </a:t>
            </a:r>
            <a:r>
              <a:rPr dirty="0" sz="3600" spc="-5"/>
              <a:t>the </a:t>
            </a:r>
            <a:r>
              <a:rPr dirty="0" sz="3600" spc="-985"/>
              <a:t> </a:t>
            </a:r>
            <a:r>
              <a:rPr dirty="0" sz="3600" spc="-5"/>
              <a:t>System</a:t>
            </a:r>
            <a:r>
              <a:rPr dirty="0" sz="3600" spc="-15"/>
              <a:t> </a:t>
            </a:r>
            <a:r>
              <a:rPr dirty="0" sz="3600"/>
              <a:t>Process</a:t>
            </a:r>
            <a:r>
              <a:rPr dirty="0" sz="3600" spc="-10"/>
              <a:t> </a:t>
            </a:r>
            <a:r>
              <a:rPr dirty="0" sz="3600"/>
              <a:t>(Process</a:t>
            </a:r>
            <a:r>
              <a:rPr dirty="0" sz="3600" spc="-10"/>
              <a:t> </a:t>
            </a:r>
            <a:r>
              <a:rPr dirty="0" sz="3600" spc="-5"/>
              <a:t>Explorer)</a:t>
            </a:r>
            <a:endParaRPr sz="3600"/>
          </a:p>
        </p:txBody>
      </p:sp>
      <p:grpSp>
        <p:nvGrpSpPr>
          <p:cNvPr id="6" name="object 6"/>
          <p:cNvGrpSpPr/>
          <p:nvPr/>
        </p:nvGrpSpPr>
        <p:grpSpPr>
          <a:xfrm>
            <a:off x="511232" y="1633450"/>
            <a:ext cx="8026400" cy="4231640"/>
            <a:chOff x="511232" y="1633450"/>
            <a:chExt cx="8026400" cy="4231640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1232" y="1633450"/>
              <a:ext cx="7697585" cy="419792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68679" y="1941021"/>
              <a:ext cx="7352606" cy="415636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68679" y="2244436"/>
              <a:ext cx="7531329" cy="419792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68679" y="2547850"/>
              <a:ext cx="7489766" cy="419792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68679" y="2855422"/>
              <a:ext cx="2946861" cy="45720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36170" y="3362498"/>
              <a:ext cx="236912" cy="236912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11232" y="3208713"/>
              <a:ext cx="7834745" cy="469669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68679" y="3578628"/>
              <a:ext cx="7606145" cy="419792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68679" y="3882044"/>
              <a:ext cx="7464828" cy="419792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68679" y="4189614"/>
              <a:ext cx="6704214" cy="415636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68679" y="4493028"/>
              <a:ext cx="7668491" cy="419792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68679" y="4796442"/>
              <a:ext cx="7543800" cy="419792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68679" y="5104014"/>
              <a:ext cx="7277792" cy="415636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68679" y="5407428"/>
              <a:ext cx="6995159" cy="457200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48639" y="1739053"/>
              <a:ext cx="186266" cy="186266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48639" y="3374813"/>
              <a:ext cx="186266" cy="186266"/>
            </a:xfrm>
            <a:prstGeom prst="rect">
              <a:avLst/>
            </a:prstGeom>
          </p:spPr>
        </p:pic>
      </p:grpSp>
      <p:sp>
        <p:nvSpPr>
          <p:cNvPr id="23" name="object 23"/>
          <p:cNvSpPr txBox="1"/>
          <p:nvPr/>
        </p:nvSpPr>
        <p:spPr>
          <a:xfrm>
            <a:off x="891539" y="1658620"/>
            <a:ext cx="7607300" cy="41021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160020" indent="1270">
              <a:lnSpc>
                <a:spcPct val="100000"/>
              </a:lnSpc>
              <a:spcBef>
                <a:spcPts val="100"/>
              </a:spcBef>
              <a:tabLst>
                <a:tab pos="2440305" algn="l"/>
              </a:tabLst>
            </a:pP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You can see 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that the threads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inside 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the System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process must be </a:t>
            </a:r>
            <a:r>
              <a:rPr dirty="0" sz="2000" spc="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kernel-mode</a:t>
            </a:r>
            <a:r>
              <a:rPr dirty="0" sz="2000" spc="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system	threads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because 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the start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address 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for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each </a:t>
            </a:r>
            <a:r>
              <a:rPr dirty="0" sz="2000" spc="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thread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 is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 greater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than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dirty="0" sz="2000" spc="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start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address of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 system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 space (which by </a:t>
            </a:r>
            <a:r>
              <a:rPr dirty="0" sz="2000" spc="-54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default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begins at 0x80000000, unless 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the system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was 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booted with </a:t>
            </a:r>
            <a:r>
              <a:rPr dirty="0" sz="2000" spc="-54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the /3GB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Boot.ini switch).</a:t>
            </a:r>
            <a:endParaRPr sz="2000">
              <a:latin typeface="Arial MT"/>
              <a:cs typeface="Arial MT"/>
            </a:endParaRPr>
          </a:p>
          <a:p>
            <a:pPr marL="12700" marR="5080" indent="1270">
              <a:lnSpc>
                <a:spcPct val="100099"/>
              </a:lnSpc>
              <a:spcBef>
                <a:spcPts val="875"/>
              </a:spcBef>
              <a:tabLst>
                <a:tab pos="1650364" algn="l"/>
                <a:tab pos="3542029" algn="l"/>
                <a:tab pos="4572635" algn="l"/>
                <a:tab pos="6803390" algn="l"/>
                <a:tab pos="6974205" algn="l"/>
              </a:tabLst>
            </a:pP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Also, if you</a:t>
            </a:r>
            <a:r>
              <a:rPr dirty="0" sz="2000" spc="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look</a:t>
            </a:r>
            <a:r>
              <a:rPr dirty="0" sz="2000" spc="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at 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dirty="0" sz="2000" spc="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CPU</a:t>
            </a:r>
            <a:r>
              <a:rPr dirty="0" sz="2000" spc="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time</a:t>
            </a:r>
            <a:r>
              <a:rPr dirty="0" sz="2000" spc="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for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these</a:t>
            </a:r>
            <a:r>
              <a:rPr dirty="0" sz="2000" spc="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threads,</a:t>
            </a:r>
            <a:r>
              <a:rPr dirty="0" sz="2000" spc="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you’ll</a:t>
            </a:r>
            <a:r>
              <a:rPr dirty="0" sz="2000" spc="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see	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that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those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that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have 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accumulated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 any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CPU 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time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 have run only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in kernel </a:t>
            </a:r>
            <a:r>
              <a:rPr dirty="0" sz="2000" spc="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mode.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 To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find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 out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which</a:t>
            </a:r>
            <a:r>
              <a:rPr dirty="0" sz="2000" spc="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driver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 created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system thread,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 look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up </a:t>
            </a:r>
            <a:r>
              <a:rPr dirty="0" sz="2000" spc="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dirty="0" sz="2000" spc="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start</a:t>
            </a:r>
            <a:r>
              <a:rPr dirty="0" sz="2000" spc="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address</a:t>
            </a:r>
            <a:r>
              <a:rPr dirty="0" sz="2000" spc="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dirty="0" sz="2000" spc="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dirty="0" sz="2000" spc="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thread	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(which you can display 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with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 Pviewer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ex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)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and look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 f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or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 t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he driver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whose base address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is	closest  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dirty="0" sz="2000" spc="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(but 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before)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dirty="0" sz="2000" spc="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start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 address of 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dirty="0" sz="2000" spc="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thread.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Both</a:t>
            </a:r>
            <a:r>
              <a:rPr dirty="0" sz="2000" spc="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Pstat</a:t>
            </a:r>
            <a:r>
              <a:rPr dirty="0" sz="2000" spc="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utility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 (at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 the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 end</a:t>
            </a:r>
            <a:r>
              <a:rPr dirty="0" sz="2000" spc="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of	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its output)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as well as 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the !drivers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kernel debugger </a:t>
            </a:r>
            <a:r>
              <a:rPr dirty="0" sz="2000" spc="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command list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 the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 base</a:t>
            </a:r>
            <a:r>
              <a:rPr dirty="0" sz="2000" spc="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address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each	loaded</a:t>
            </a:r>
            <a:r>
              <a:rPr dirty="0" sz="20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device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driver.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24" name="object 2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dirty="0"/>
              <a:t>41</a:t>
            </a:fld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07076" y="224443"/>
            <a:ext cx="8026400" cy="1371600"/>
            <a:chOff x="507076" y="224443"/>
            <a:chExt cx="8026400" cy="13716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07076" y="224443"/>
              <a:ext cx="6388331" cy="76061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7076" y="835428"/>
              <a:ext cx="8025937" cy="760614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35939" y="253683"/>
            <a:ext cx="7933690" cy="1244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tabLst>
                <a:tab pos="2045970" algn="l"/>
                <a:tab pos="2893060" algn="l"/>
                <a:tab pos="4022090" algn="l"/>
                <a:tab pos="5490845" algn="l"/>
              </a:tabLst>
            </a:pPr>
            <a:r>
              <a:rPr dirty="0" spc="-5"/>
              <a:t>Lab:</a:t>
            </a:r>
            <a:r>
              <a:rPr dirty="0" spc="25"/>
              <a:t> </a:t>
            </a:r>
            <a:r>
              <a:rPr dirty="0" spc="-5"/>
              <a:t>Determining	If </a:t>
            </a:r>
            <a:r>
              <a:rPr dirty="0"/>
              <a:t>You	Are </a:t>
            </a:r>
            <a:r>
              <a:rPr dirty="0" spc="5"/>
              <a:t> </a:t>
            </a:r>
            <a:r>
              <a:rPr dirty="0"/>
              <a:t>Running	</a:t>
            </a:r>
            <a:r>
              <a:rPr dirty="0" spc="-5"/>
              <a:t>the	</a:t>
            </a:r>
            <a:r>
              <a:rPr dirty="0"/>
              <a:t>Checked(debug)</a:t>
            </a:r>
            <a:r>
              <a:rPr dirty="0" spc="-105"/>
              <a:t> </a:t>
            </a:r>
            <a:r>
              <a:rPr dirty="0"/>
              <a:t>Build</a:t>
            </a:r>
          </a:p>
        </p:txBody>
      </p:sp>
      <p:grpSp>
        <p:nvGrpSpPr>
          <p:cNvPr id="6" name="object 6"/>
          <p:cNvGrpSpPr/>
          <p:nvPr/>
        </p:nvGrpSpPr>
        <p:grpSpPr>
          <a:xfrm>
            <a:off x="511232" y="1808017"/>
            <a:ext cx="8063865" cy="1866264"/>
            <a:chOff x="511232" y="1808017"/>
            <a:chExt cx="8063865" cy="1866264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1232" y="1808017"/>
              <a:ext cx="3075708" cy="45720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6170" y="2319250"/>
              <a:ext cx="236912" cy="236912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11232" y="2165465"/>
              <a:ext cx="8063345" cy="465512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68679" y="2531225"/>
              <a:ext cx="5968537" cy="419792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68679" y="2838796"/>
              <a:ext cx="5448992" cy="453043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36170" y="3358341"/>
              <a:ext cx="236912" cy="236912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11232" y="3204556"/>
              <a:ext cx="7556268" cy="469669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48639" y="1912092"/>
              <a:ext cx="186266" cy="186266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48639" y="2328652"/>
              <a:ext cx="186266" cy="186266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48639" y="3370052"/>
              <a:ext cx="186266" cy="186266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535939" y="1719898"/>
            <a:ext cx="8316595" cy="3515995"/>
          </a:xfrm>
          <a:prstGeom prst="rect">
            <a:avLst/>
          </a:prstGeom>
        </p:spPr>
        <p:txBody>
          <a:bodyPr wrap="square" lIns="0" tIns="124460" rIns="0" bIns="0" rtlCol="0" vert="horz">
            <a:spAutoFit/>
          </a:bodyPr>
          <a:lstStyle/>
          <a:p>
            <a:pPr marL="369570">
              <a:lnSpc>
                <a:spcPct val="100000"/>
              </a:lnSpc>
              <a:spcBef>
                <a:spcPts val="980"/>
              </a:spcBef>
            </a:pP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There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is</a:t>
            </a:r>
            <a:r>
              <a:rPr dirty="0" sz="20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no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 built-in tool.</a:t>
            </a:r>
            <a:endParaRPr sz="2000">
              <a:latin typeface="Arial MT"/>
              <a:cs typeface="Arial MT"/>
            </a:endParaRPr>
          </a:p>
          <a:p>
            <a:pPr marL="368300" marR="328295" indent="1270">
              <a:lnSpc>
                <a:spcPct val="100400"/>
              </a:lnSpc>
              <a:spcBef>
                <a:spcPts val="869"/>
              </a:spcBef>
              <a:tabLst>
                <a:tab pos="6059805" algn="l"/>
              </a:tabLst>
            </a:pP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However,</a:t>
            </a:r>
            <a:r>
              <a:rPr dirty="0" sz="2000" spc="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this</a:t>
            </a:r>
            <a:r>
              <a:rPr dirty="0" sz="2000" spc="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information</a:t>
            </a:r>
            <a:r>
              <a:rPr dirty="0" sz="2000" spc="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is</a:t>
            </a:r>
            <a:r>
              <a:rPr dirty="0" sz="2000" spc="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available</a:t>
            </a:r>
            <a:r>
              <a:rPr dirty="0" sz="2000" spc="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through</a:t>
            </a:r>
            <a:r>
              <a:rPr dirty="0" sz="2000" spc="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the	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“Debug”</a:t>
            </a:r>
            <a:r>
              <a:rPr dirty="0" sz="2000" spc="-6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property </a:t>
            </a:r>
            <a:r>
              <a:rPr dirty="0" sz="2000" spc="-54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 the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Windows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Management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 Instrumentation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(WMI)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Win32_OperatingSystem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class.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 (wbemtest.exe)</a:t>
            </a:r>
            <a:endParaRPr sz="2000">
              <a:latin typeface="Arial MT"/>
              <a:cs typeface="Arial MT"/>
            </a:endParaRPr>
          </a:p>
          <a:p>
            <a:pPr marL="369570">
              <a:lnSpc>
                <a:spcPct val="100000"/>
              </a:lnSpc>
              <a:spcBef>
                <a:spcPts val="980"/>
              </a:spcBef>
              <a:tabLst>
                <a:tab pos="6482715" algn="l"/>
              </a:tabLst>
            </a:pP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dirty="0" sz="2000" spc="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following</a:t>
            </a:r>
            <a:r>
              <a:rPr dirty="0" sz="2000" spc="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sample</a:t>
            </a:r>
            <a:r>
              <a:rPr dirty="0" sz="2000" spc="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Visual</a:t>
            </a:r>
            <a:r>
              <a:rPr dirty="0" sz="2000" spc="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Basic</a:t>
            </a:r>
            <a:r>
              <a:rPr dirty="0" sz="2000" spc="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script displays</a:t>
            </a:r>
            <a:r>
              <a:rPr dirty="0" sz="2000" spc="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this	property:</a:t>
            </a:r>
            <a:endParaRPr sz="2000">
              <a:latin typeface="Arial MT"/>
              <a:cs typeface="Arial MT"/>
            </a:endParaRPr>
          </a:p>
          <a:p>
            <a:pPr marL="12700">
              <a:lnSpc>
                <a:spcPts val="1910"/>
              </a:lnSpc>
              <a:spcBef>
                <a:spcPts val="1205"/>
              </a:spcBef>
            </a:pPr>
            <a:r>
              <a:rPr dirty="0" sz="1600" spc="-5">
                <a:solidFill>
                  <a:srgbClr val="FFFFFF"/>
                </a:solidFill>
                <a:latin typeface="Courier New"/>
                <a:cs typeface="Courier New"/>
              </a:rPr>
              <a:t>strComputer=</a:t>
            </a:r>
            <a:r>
              <a:rPr dirty="0" sz="1600" spc="-7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1600" spc="-5">
                <a:solidFill>
                  <a:srgbClr val="FFFFFF"/>
                </a:solidFill>
                <a:latin typeface="Courier New"/>
                <a:cs typeface="Courier New"/>
              </a:rPr>
              <a:t>"."</a:t>
            </a:r>
            <a:endParaRPr sz="1600">
              <a:latin typeface="Courier New"/>
              <a:cs typeface="Courier New"/>
            </a:endParaRPr>
          </a:p>
          <a:p>
            <a:pPr marL="12700" marR="5080">
              <a:lnSpc>
                <a:spcPts val="1900"/>
              </a:lnSpc>
              <a:spcBef>
                <a:spcPts val="70"/>
              </a:spcBef>
            </a:pPr>
            <a:r>
              <a:rPr dirty="0" sz="1600" spc="-5">
                <a:solidFill>
                  <a:srgbClr val="FFFFFF"/>
                </a:solidFill>
                <a:latin typeface="Courier New"/>
                <a:cs typeface="Courier New"/>
              </a:rPr>
              <a:t>Set</a:t>
            </a:r>
            <a:r>
              <a:rPr dirty="0" sz="1600">
                <a:solidFill>
                  <a:srgbClr val="FFFFFF"/>
                </a:solidFill>
                <a:latin typeface="Courier New"/>
                <a:cs typeface="Courier New"/>
              </a:rPr>
              <a:t> objWMIService = </a:t>
            </a:r>
            <a:r>
              <a:rPr dirty="0" sz="1600" spc="-5">
                <a:solidFill>
                  <a:srgbClr val="FFFFFF"/>
                </a:solidFill>
                <a:latin typeface="Courier New"/>
                <a:cs typeface="Courier New"/>
              </a:rPr>
              <a:t>GetObject("winmgmts:" </a:t>
            </a:r>
            <a:r>
              <a:rPr dirty="0" sz="1600">
                <a:solidFill>
                  <a:srgbClr val="FFFFFF"/>
                </a:solidFill>
                <a:latin typeface="Courier New"/>
                <a:cs typeface="Courier New"/>
              </a:rPr>
              <a:t>&amp; </a:t>
            </a:r>
            <a:r>
              <a:rPr dirty="0" sz="1600" spc="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1600" spc="-5">
                <a:solidFill>
                  <a:srgbClr val="FFFFFF"/>
                </a:solidFill>
                <a:latin typeface="Courier New"/>
                <a:cs typeface="Courier New"/>
              </a:rPr>
              <a:t>"{impersonationLevel=impersonate}!\\" </a:t>
            </a:r>
            <a:r>
              <a:rPr dirty="0" sz="1600">
                <a:solidFill>
                  <a:srgbClr val="FFFFFF"/>
                </a:solidFill>
                <a:latin typeface="Courier New"/>
                <a:cs typeface="Courier New"/>
              </a:rPr>
              <a:t>&amp; </a:t>
            </a:r>
            <a:r>
              <a:rPr dirty="0" sz="1600" spc="-5">
                <a:solidFill>
                  <a:srgbClr val="FFFFFF"/>
                </a:solidFill>
                <a:latin typeface="Courier New"/>
                <a:cs typeface="Courier New"/>
              </a:rPr>
              <a:t>strComputer </a:t>
            </a:r>
            <a:r>
              <a:rPr dirty="0" sz="1600">
                <a:solidFill>
                  <a:srgbClr val="FFFFFF"/>
                </a:solidFill>
                <a:latin typeface="Courier New"/>
                <a:cs typeface="Courier New"/>
              </a:rPr>
              <a:t>&amp; </a:t>
            </a:r>
            <a:r>
              <a:rPr dirty="0" sz="1600" spc="-5">
                <a:solidFill>
                  <a:srgbClr val="FFFFFF"/>
                </a:solidFill>
                <a:latin typeface="Courier New"/>
                <a:cs typeface="Courier New"/>
              </a:rPr>
              <a:t>"\root\cimv2") </a:t>
            </a:r>
            <a:r>
              <a:rPr dirty="0" sz="1600" spc="-95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1600" spc="-5">
                <a:solidFill>
                  <a:srgbClr val="FFFFFF"/>
                </a:solidFill>
                <a:latin typeface="Courier New"/>
                <a:cs typeface="Courier New"/>
              </a:rPr>
              <a:t>Set </a:t>
            </a:r>
            <a:r>
              <a:rPr dirty="0" sz="1600">
                <a:solidFill>
                  <a:srgbClr val="FFFFFF"/>
                </a:solidFill>
                <a:latin typeface="Courier New"/>
                <a:cs typeface="Courier New"/>
              </a:rPr>
              <a:t>colOperatingSystems = objWMIService.ExecQuery </a:t>
            </a:r>
            <a:r>
              <a:rPr dirty="0" sz="1600" spc="-5">
                <a:solidFill>
                  <a:srgbClr val="FFFFFF"/>
                </a:solidFill>
                <a:latin typeface="Courier New"/>
                <a:cs typeface="Courier New"/>
              </a:rPr>
              <a:t>("SELECT </a:t>
            </a:r>
            <a:r>
              <a:rPr dirty="0" sz="1600">
                <a:solidFill>
                  <a:srgbClr val="FFFFFF"/>
                </a:solidFill>
                <a:latin typeface="Courier New"/>
                <a:cs typeface="Courier New"/>
              </a:rPr>
              <a:t>* </a:t>
            </a:r>
            <a:r>
              <a:rPr dirty="0" sz="1600" spc="-5">
                <a:solidFill>
                  <a:srgbClr val="FFFFFF"/>
                </a:solidFill>
                <a:latin typeface="Courier New"/>
                <a:cs typeface="Courier New"/>
              </a:rPr>
              <a:t>FROM </a:t>
            </a:r>
            <a:r>
              <a:rPr dirty="0" sz="160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1600" spc="-5">
                <a:solidFill>
                  <a:srgbClr val="FFFFFF"/>
                </a:solidFill>
                <a:latin typeface="Courier New"/>
                <a:cs typeface="Courier New"/>
              </a:rPr>
              <a:t>Win32_OperatingSystem")</a:t>
            </a:r>
            <a:endParaRPr sz="16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dirty="0" sz="1600" spc="-5">
                <a:solidFill>
                  <a:srgbClr val="FFFFFF"/>
                </a:solidFill>
                <a:latin typeface="Courier New"/>
                <a:cs typeface="Courier New"/>
              </a:rPr>
              <a:t>For</a:t>
            </a:r>
            <a:r>
              <a:rPr dirty="0" sz="1600" spc="-2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1600" spc="-5">
                <a:solidFill>
                  <a:srgbClr val="FFFFFF"/>
                </a:solidFill>
                <a:latin typeface="Courier New"/>
                <a:cs typeface="Courier New"/>
              </a:rPr>
              <a:t>Each</a:t>
            </a:r>
            <a:r>
              <a:rPr dirty="0" sz="1600" spc="-2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1600">
                <a:solidFill>
                  <a:srgbClr val="FFFFFF"/>
                </a:solidFill>
                <a:latin typeface="Courier New"/>
                <a:cs typeface="Courier New"/>
              </a:rPr>
              <a:t>objOperatingSystem</a:t>
            </a:r>
            <a:r>
              <a:rPr dirty="0" sz="1600" spc="-2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1600" spc="-5">
                <a:solidFill>
                  <a:srgbClr val="FFFFFF"/>
                </a:solidFill>
                <a:latin typeface="Courier New"/>
                <a:cs typeface="Courier New"/>
              </a:rPr>
              <a:t>in</a:t>
            </a:r>
            <a:r>
              <a:rPr dirty="0" sz="1600" spc="-1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1600">
                <a:solidFill>
                  <a:srgbClr val="FFFFFF"/>
                </a:solidFill>
                <a:latin typeface="Courier New"/>
                <a:cs typeface="Courier New"/>
              </a:rPr>
              <a:t>colOperatingSystems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dirty="0"/>
              <a:t>41</a:t>
            </a:fld>
          </a:p>
        </p:txBody>
      </p:sp>
      <p:graphicFrame>
        <p:nvGraphicFramePr>
          <p:cNvPr id="18" name="object 18"/>
          <p:cNvGraphicFramePr>
            <a:graphicFrameLocks noGrp="1"/>
          </p:cNvGraphicFramePr>
          <p:nvPr/>
        </p:nvGraphicFramePr>
        <p:xfrm>
          <a:off x="760769" y="5254585"/>
          <a:ext cx="6526530" cy="9544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55750"/>
                <a:gridCol w="1219200"/>
                <a:gridCol w="243839"/>
                <a:gridCol w="3507104"/>
              </a:tblGrid>
              <a:tr h="235743">
                <a:tc>
                  <a:txBody>
                    <a:bodyPr/>
                    <a:lstStyle/>
                    <a:p>
                      <a:pPr marL="31750">
                        <a:lnSpc>
                          <a:spcPts val="1650"/>
                        </a:lnSpc>
                      </a:pPr>
                      <a:r>
                        <a:rPr dirty="0" sz="160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wscript.Echo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60960">
                        <a:lnSpc>
                          <a:spcPts val="1650"/>
                        </a:lnSpc>
                      </a:pPr>
                      <a:r>
                        <a:rPr dirty="0" sz="1600" spc="-5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"Caption: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</a:pPr>
                      <a:r>
                        <a:rPr dirty="0" sz="160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"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60325">
                        <a:lnSpc>
                          <a:spcPts val="1650"/>
                        </a:lnSpc>
                      </a:pPr>
                      <a:r>
                        <a:rPr dirty="0" sz="160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&amp;</a:t>
                      </a:r>
                      <a:r>
                        <a:rPr dirty="0" sz="1600" spc="-8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160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objOperatingSystem.Caption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B="0" marT="0"/>
                </a:tc>
              </a:tr>
              <a:tr h="241299">
                <a:tc>
                  <a:txBody>
                    <a:bodyPr/>
                    <a:lstStyle/>
                    <a:p>
                      <a:pPr marL="31750">
                        <a:lnSpc>
                          <a:spcPts val="1695"/>
                        </a:lnSpc>
                      </a:pPr>
                      <a:r>
                        <a:rPr dirty="0" sz="160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wscript.Echo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60960">
                        <a:lnSpc>
                          <a:spcPts val="1695"/>
                        </a:lnSpc>
                      </a:pPr>
                      <a:r>
                        <a:rPr dirty="0" sz="1600" spc="-5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"Debug:</a:t>
                      </a:r>
                      <a:r>
                        <a:rPr dirty="0" sz="1600" spc="-7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160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"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95"/>
                        </a:lnSpc>
                      </a:pPr>
                      <a:r>
                        <a:rPr dirty="0" sz="160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&amp;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60960">
                        <a:lnSpc>
                          <a:spcPts val="1695"/>
                        </a:lnSpc>
                      </a:pPr>
                      <a:r>
                        <a:rPr dirty="0" sz="160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objOperatingSystem.Debug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B="0" marT="0"/>
                </a:tc>
              </a:tr>
              <a:tr h="241299">
                <a:tc>
                  <a:txBody>
                    <a:bodyPr/>
                    <a:lstStyle/>
                    <a:p>
                      <a:pPr marL="31750">
                        <a:lnSpc>
                          <a:spcPts val="1695"/>
                        </a:lnSpc>
                      </a:pPr>
                      <a:r>
                        <a:rPr dirty="0" sz="160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wscript.Echo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60960">
                        <a:lnSpc>
                          <a:spcPts val="1695"/>
                        </a:lnSpc>
                      </a:pPr>
                      <a:r>
                        <a:rPr dirty="0" sz="1600" spc="-5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"Version: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95"/>
                        </a:lnSpc>
                      </a:pPr>
                      <a:r>
                        <a:rPr dirty="0" sz="160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"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60325">
                        <a:lnSpc>
                          <a:spcPts val="1695"/>
                        </a:lnSpc>
                      </a:pPr>
                      <a:r>
                        <a:rPr dirty="0" sz="160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&amp;</a:t>
                      </a:r>
                      <a:r>
                        <a:rPr dirty="0" sz="1600" spc="-8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160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objOperatingSystem.Version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B="0" marT="0"/>
                </a:tc>
              </a:tr>
              <a:tr h="235743">
                <a:tc>
                  <a:txBody>
                    <a:bodyPr/>
                    <a:lstStyle/>
                    <a:p>
                      <a:pPr marL="31750">
                        <a:lnSpc>
                          <a:spcPts val="1695"/>
                        </a:lnSpc>
                      </a:pPr>
                      <a:r>
                        <a:rPr dirty="0" sz="1600" spc="-5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NEXT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53290" y="232756"/>
            <a:ext cx="5257800" cy="1371600"/>
            <a:chOff x="353290" y="232756"/>
            <a:chExt cx="5257800" cy="13716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3290" y="232756"/>
              <a:ext cx="3034145" cy="76061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3290" y="843742"/>
              <a:ext cx="5257800" cy="760614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83540" y="261620"/>
            <a:ext cx="5164455" cy="1244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/>
              <a:t>Kernel-Mode </a:t>
            </a:r>
            <a:r>
              <a:rPr dirty="0" spc="5"/>
              <a:t> </a:t>
            </a:r>
            <a:r>
              <a:rPr dirty="0" spc="-5"/>
              <a:t>Components:</a:t>
            </a:r>
            <a:r>
              <a:rPr dirty="0" spc="-30"/>
              <a:t> </a:t>
            </a:r>
            <a:r>
              <a:rPr dirty="0"/>
              <a:t>Core</a:t>
            </a:r>
            <a:r>
              <a:rPr dirty="0" spc="-20"/>
              <a:t> </a:t>
            </a:r>
            <a:r>
              <a:rPr dirty="0" spc="-5"/>
              <a:t>OS</a:t>
            </a:r>
          </a:p>
        </p:txBody>
      </p:sp>
      <p:grpSp>
        <p:nvGrpSpPr>
          <p:cNvPr id="6" name="object 6"/>
          <p:cNvGrpSpPr/>
          <p:nvPr/>
        </p:nvGrpSpPr>
        <p:grpSpPr>
          <a:xfrm>
            <a:off x="203661" y="1608512"/>
            <a:ext cx="8067675" cy="4792345"/>
            <a:chOff x="203661" y="1608512"/>
            <a:chExt cx="8067675" cy="4792345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3661" y="1608512"/>
              <a:ext cx="1787236" cy="540327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56210" y="2194559"/>
              <a:ext cx="236912" cy="236912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31272" y="2040774"/>
              <a:ext cx="4139737" cy="519545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56210" y="2626821"/>
              <a:ext cx="236912" cy="236912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31272" y="2473036"/>
              <a:ext cx="6920345" cy="519545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56210" y="3046613"/>
              <a:ext cx="236912" cy="236912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31272" y="2892828"/>
              <a:ext cx="5166360" cy="519545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28599" y="3499658"/>
              <a:ext cx="282632" cy="282632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03661" y="3320934"/>
              <a:ext cx="1367443" cy="619298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56210" y="3985952"/>
              <a:ext cx="236912" cy="236912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31272" y="3832166"/>
              <a:ext cx="4596937" cy="519545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56210" y="4418213"/>
              <a:ext cx="236912" cy="236912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31272" y="4264428"/>
              <a:ext cx="6600304" cy="519545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56210" y="4838007"/>
              <a:ext cx="236912" cy="236912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31272" y="4684221"/>
              <a:ext cx="3998422" cy="519545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56210" y="5270268"/>
              <a:ext cx="236912" cy="236912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31272" y="5116483"/>
              <a:ext cx="7439891" cy="469669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184563" y="5482243"/>
              <a:ext cx="5981006" cy="457200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228599" y="6030883"/>
              <a:ext cx="282632" cy="278476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203661" y="5848003"/>
              <a:ext cx="5062451" cy="552796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243839" y="1727199"/>
              <a:ext cx="223519" cy="223520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866139" y="2206413"/>
              <a:ext cx="186266" cy="186266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866139" y="2638213"/>
              <a:ext cx="186266" cy="186266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866139" y="3057313"/>
              <a:ext cx="186266" cy="186266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243839" y="3514852"/>
              <a:ext cx="223519" cy="223519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866139" y="3997113"/>
              <a:ext cx="186266" cy="186266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866139" y="4428913"/>
              <a:ext cx="186266" cy="186266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866139" y="4848013"/>
              <a:ext cx="186266" cy="186266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866139" y="5279813"/>
              <a:ext cx="186266" cy="186266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243839" y="6042151"/>
              <a:ext cx="223519" cy="223519"/>
            </a:xfrm>
            <a:prstGeom prst="rect">
              <a:avLst/>
            </a:prstGeom>
          </p:spPr>
        </p:pic>
      </p:grpSp>
      <p:sp>
        <p:nvSpPr>
          <p:cNvPr id="37" name="object 37"/>
          <p:cNvSpPr txBox="1"/>
          <p:nvPr/>
        </p:nvSpPr>
        <p:spPr>
          <a:xfrm>
            <a:off x="588338" y="1480820"/>
            <a:ext cx="7642225" cy="4859020"/>
          </a:xfrm>
          <a:prstGeom prst="rect">
            <a:avLst/>
          </a:prstGeom>
        </p:spPr>
        <p:txBody>
          <a:bodyPr wrap="square" lIns="0" tIns="1651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0"/>
              </a:spcBef>
            </a:pPr>
            <a:r>
              <a:rPr dirty="0" sz="2400" spc="-5" i="1">
                <a:solidFill>
                  <a:srgbClr val="FFFFFF"/>
                </a:solidFill>
                <a:latin typeface="Arial"/>
                <a:cs typeface="Arial"/>
              </a:rPr>
              <a:t>Executive</a:t>
            </a:r>
            <a:endParaRPr sz="2400">
              <a:latin typeface="Arial"/>
              <a:cs typeface="Arial"/>
            </a:endParaRPr>
          </a:p>
          <a:p>
            <a:pPr marL="709930">
              <a:lnSpc>
                <a:spcPct val="100000"/>
              </a:lnSpc>
              <a:spcBef>
                <a:spcPts val="1000"/>
              </a:spcBef>
            </a:pP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base</a:t>
            </a:r>
            <a:r>
              <a:rPr dirty="0" sz="20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operating</a:t>
            </a:r>
            <a:r>
              <a:rPr dirty="0" sz="20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system</a:t>
            </a:r>
            <a:r>
              <a:rPr dirty="0" sz="20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services,</a:t>
            </a:r>
            <a:endParaRPr sz="2000">
              <a:latin typeface="Arial MT"/>
              <a:cs typeface="Arial MT"/>
            </a:endParaRPr>
          </a:p>
          <a:p>
            <a:pPr marL="639445" marR="513080" indent="70485">
              <a:lnSpc>
                <a:spcPct val="137500"/>
              </a:lnSpc>
              <a:spcBef>
                <a:spcPts val="100"/>
              </a:spcBef>
            </a:pP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memory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 management,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 process and</a:t>
            </a:r>
            <a:r>
              <a:rPr dirty="0" sz="2000" spc="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thread</a:t>
            </a:r>
            <a:r>
              <a:rPr dirty="0" sz="2000" spc="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management, </a:t>
            </a:r>
            <a:r>
              <a:rPr dirty="0" sz="2000" spc="-54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security, I/O, interprocess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communication.</a:t>
            </a:r>
            <a:endParaRPr sz="20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095"/>
              </a:spcBef>
            </a:pPr>
            <a:r>
              <a:rPr dirty="0" sz="2400" i="1">
                <a:solidFill>
                  <a:srgbClr val="FFFFFF"/>
                </a:solidFill>
                <a:latin typeface="Arial"/>
                <a:cs typeface="Arial"/>
              </a:rPr>
              <a:t>Kernel</a:t>
            </a:r>
            <a:endParaRPr sz="2400">
              <a:latin typeface="Arial"/>
              <a:cs typeface="Arial"/>
            </a:endParaRPr>
          </a:p>
          <a:p>
            <a:pPr marL="639445">
              <a:lnSpc>
                <a:spcPct val="100000"/>
              </a:lnSpc>
              <a:spcBef>
                <a:spcPts val="1025"/>
              </a:spcBef>
            </a:pP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low-level 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operating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system functions,</a:t>
            </a:r>
            <a:endParaRPr sz="2000">
              <a:latin typeface="Arial MT"/>
              <a:cs typeface="Arial MT"/>
            </a:endParaRPr>
          </a:p>
          <a:p>
            <a:pPr marL="639445" marR="836930">
              <a:lnSpc>
                <a:spcPct val="137500"/>
              </a:lnSpc>
              <a:spcBef>
                <a:spcPts val="100"/>
              </a:spcBef>
            </a:pP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thread</a:t>
            </a:r>
            <a:r>
              <a:rPr dirty="0" sz="2000" spc="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scheduling,</a:t>
            </a:r>
            <a:r>
              <a:rPr dirty="0" sz="2000" spc="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interrupt</a:t>
            </a:r>
            <a:r>
              <a:rPr dirty="0" sz="2000" spc="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dirty="0" sz="2000" spc="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exception</a:t>
            </a:r>
            <a:r>
              <a:rPr dirty="0" sz="2000" spc="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dispatching, </a:t>
            </a:r>
            <a:r>
              <a:rPr dirty="0" sz="2000" spc="-54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multiprocessor synchronization.</a:t>
            </a:r>
            <a:endParaRPr sz="2000">
              <a:latin typeface="Arial MT"/>
              <a:cs typeface="Arial MT"/>
            </a:endParaRPr>
          </a:p>
          <a:p>
            <a:pPr marL="633095" marR="5080" indent="6350">
              <a:lnSpc>
                <a:spcPct val="100800"/>
              </a:lnSpc>
              <a:spcBef>
                <a:spcPts val="980"/>
              </a:spcBef>
            </a:pP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provides a set of 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routines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and basic 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objects that the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rest of 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the </a:t>
            </a:r>
            <a:r>
              <a:rPr dirty="0" sz="2000" spc="-54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executive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uses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 to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 implement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higher-level 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constructs.</a:t>
            </a:r>
            <a:endParaRPr sz="20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075"/>
              </a:spcBef>
            </a:pPr>
            <a:r>
              <a:rPr dirty="0" sz="2400" spc="-5">
                <a:solidFill>
                  <a:srgbClr val="FFFFFF"/>
                </a:solidFill>
                <a:latin typeface="Arial MT"/>
                <a:cs typeface="Arial MT"/>
              </a:rPr>
              <a:t>Both</a:t>
            </a:r>
            <a:r>
              <a:rPr dirty="0" sz="240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Arial MT"/>
                <a:cs typeface="Arial MT"/>
              </a:rPr>
              <a:t>contained</a:t>
            </a:r>
            <a:r>
              <a:rPr dirty="0" sz="2400" spc="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dirty="0" sz="2400" spc="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Arial MT"/>
                <a:cs typeface="Arial MT"/>
              </a:rPr>
              <a:t>file</a:t>
            </a:r>
            <a:r>
              <a:rPr dirty="0" sz="240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Arial MT"/>
                <a:cs typeface="Arial MT"/>
              </a:rPr>
              <a:t>Ntoskrnl.exe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38" name="object 3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dirty="0"/>
              <a:t>32</a:t>
            </a:fld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48145" y="224443"/>
            <a:ext cx="7680959" cy="1371600"/>
            <a:chOff x="748145" y="224443"/>
            <a:chExt cx="7680959" cy="13716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48145" y="224443"/>
              <a:ext cx="7680959" cy="76061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337560" y="835428"/>
              <a:ext cx="2502131" cy="760614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2616200" marR="5080" indent="-2598420">
              <a:lnSpc>
                <a:spcPct val="100000"/>
              </a:lnSpc>
              <a:spcBef>
                <a:spcPts val="100"/>
              </a:spcBef>
              <a:tabLst>
                <a:tab pos="3238500" algn="l"/>
                <a:tab pos="5892800" algn="l"/>
              </a:tabLst>
            </a:pPr>
            <a:r>
              <a:rPr dirty="0"/>
              <a:t>Lab:</a:t>
            </a:r>
            <a:r>
              <a:rPr dirty="0" spc="-5"/>
              <a:t> </a:t>
            </a:r>
            <a:r>
              <a:rPr dirty="0"/>
              <a:t>Mapping	Services</a:t>
            </a:r>
            <a:r>
              <a:rPr dirty="0" spc="-5"/>
              <a:t> t</a:t>
            </a:r>
            <a:r>
              <a:rPr dirty="0"/>
              <a:t>o	Service  </a:t>
            </a:r>
            <a:r>
              <a:rPr dirty="0"/>
              <a:t>Processes</a:t>
            </a:r>
          </a:p>
        </p:txBody>
      </p:sp>
      <p:grpSp>
        <p:nvGrpSpPr>
          <p:cNvPr id="6" name="object 6"/>
          <p:cNvGrpSpPr/>
          <p:nvPr/>
        </p:nvGrpSpPr>
        <p:grpSpPr>
          <a:xfrm>
            <a:off x="511232" y="1529541"/>
            <a:ext cx="7992745" cy="1725295"/>
            <a:chOff x="511232" y="1529541"/>
            <a:chExt cx="7992745" cy="1725295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1232" y="1529541"/>
              <a:ext cx="7992686" cy="49045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52054" y="1886989"/>
              <a:ext cx="6891251" cy="540327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6170" y="2510443"/>
              <a:ext cx="282632" cy="282632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11232" y="2331720"/>
              <a:ext cx="7614457" cy="552796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52054" y="2763981"/>
              <a:ext cx="2165465" cy="49045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48639" y="1650999"/>
              <a:ext cx="223520" cy="22352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48639" y="2524251"/>
              <a:ext cx="223520" cy="223520"/>
            </a:xfrm>
            <a:prstGeom prst="rect">
              <a:avLst/>
            </a:prstGeom>
          </p:spPr>
        </p:pic>
      </p:grpSp>
      <p:sp>
        <p:nvSpPr>
          <p:cNvPr id="14" name="object 14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11590" rIns="0" bIns="0" rtlCol="0" vert="horz">
            <a:spAutoFit/>
          </a:bodyPr>
          <a:lstStyle/>
          <a:p>
            <a:pPr marR="5080">
              <a:lnSpc>
                <a:spcPts val="2800"/>
              </a:lnSpc>
              <a:spcBef>
                <a:spcPts val="260"/>
              </a:spcBef>
            </a:pPr>
            <a:r>
              <a:rPr dirty="0" spc="-5"/>
              <a:t>Tlist /S</a:t>
            </a:r>
            <a:r>
              <a:rPr dirty="0" spc="5"/>
              <a:t> </a:t>
            </a:r>
            <a:r>
              <a:rPr dirty="0"/>
              <a:t>(Debugging</a:t>
            </a:r>
            <a:r>
              <a:rPr dirty="0" spc="5"/>
              <a:t> </a:t>
            </a:r>
            <a:r>
              <a:rPr dirty="0" spc="-5"/>
              <a:t>Tools)</a:t>
            </a:r>
            <a:r>
              <a:rPr dirty="0"/>
              <a:t> or </a:t>
            </a:r>
            <a:r>
              <a:rPr dirty="0" spc="-5"/>
              <a:t>Tasklist</a:t>
            </a:r>
            <a:r>
              <a:rPr dirty="0"/>
              <a:t> </a:t>
            </a:r>
            <a:r>
              <a:rPr dirty="0" spc="-5"/>
              <a:t>/svc</a:t>
            </a:r>
            <a:r>
              <a:rPr dirty="0"/>
              <a:t> </a:t>
            </a:r>
            <a:r>
              <a:rPr dirty="0" spc="-5"/>
              <a:t>(XP/2003)</a:t>
            </a:r>
            <a:r>
              <a:rPr dirty="0"/>
              <a:t> list </a:t>
            </a:r>
            <a:r>
              <a:rPr dirty="0" spc="-650"/>
              <a:t> </a:t>
            </a:r>
            <a:r>
              <a:rPr dirty="0" spc="-5"/>
              <a:t>internal </a:t>
            </a:r>
            <a:r>
              <a:rPr dirty="0"/>
              <a:t>name</a:t>
            </a:r>
            <a:r>
              <a:rPr dirty="0" spc="-5"/>
              <a:t> </a:t>
            </a:r>
            <a:r>
              <a:rPr dirty="0"/>
              <a:t>of</a:t>
            </a:r>
            <a:r>
              <a:rPr dirty="0" spc="-10"/>
              <a:t> </a:t>
            </a:r>
            <a:r>
              <a:rPr dirty="0"/>
              <a:t>services</a:t>
            </a:r>
            <a:r>
              <a:rPr dirty="0" spc="-10"/>
              <a:t> </a:t>
            </a:r>
            <a:r>
              <a:rPr dirty="0"/>
              <a:t>inside</a:t>
            </a:r>
            <a:r>
              <a:rPr dirty="0" spc="-5"/>
              <a:t> </a:t>
            </a:r>
            <a:r>
              <a:rPr dirty="0"/>
              <a:t>service</a:t>
            </a:r>
            <a:r>
              <a:rPr dirty="0" spc="-5"/>
              <a:t> </a:t>
            </a:r>
            <a:r>
              <a:rPr dirty="0"/>
              <a:t>processes</a:t>
            </a:r>
          </a:p>
          <a:p>
            <a:pPr marR="359410">
              <a:lnSpc>
                <a:spcPts val="2820"/>
              </a:lnSpc>
              <a:spcBef>
                <a:spcPts val="1260"/>
              </a:spcBef>
            </a:pPr>
            <a:r>
              <a:rPr dirty="0"/>
              <a:t>Process</a:t>
            </a:r>
            <a:r>
              <a:rPr dirty="0" spc="-20"/>
              <a:t> </a:t>
            </a:r>
            <a:r>
              <a:rPr dirty="0"/>
              <a:t>Explorer</a:t>
            </a:r>
            <a:r>
              <a:rPr dirty="0" spc="-15"/>
              <a:t> </a:t>
            </a:r>
            <a:r>
              <a:rPr dirty="0"/>
              <a:t>shows</a:t>
            </a:r>
            <a:r>
              <a:rPr dirty="0" spc="-15"/>
              <a:t> </a:t>
            </a:r>
            <a:r>
              <a:rPr dirty="0"/>
              <a:t>more:</a:t>
            </a:r>
            <a:r>
              <a:rPr dirty="0" spc="-15"/>
              <a:t> </a:t>
            </a:r>
            <a:r>
              <a:rPr dirty="0" spc="-5"/>
              <a:t>external</a:t>
            </a:r>
            <a:r>
              <a:rPr dirty="0" spc="-10"/>
              <a:t> </a:t>
            </a:r>
            <a:r>
              <a:rPr dirty="0"/>
              <a:t>display</a:t>
            </a:r>
            <a:r>
              <a:rPr dirty="0" spc="-15"/>
              <a:t> </a:t>
            </a:r>
            <a:r>
              <a:rPr dirty="0"/>
              <a:t>name </a:t>
            </a:r>
            <a:r>
              <a:rPr dirty="0" spc="-655"/>
              <a:t> </a:t>
            </a:r>
            <a:r>
              <a:rPr dirty="0"/>
              <a:t>and</a:t>
            </a:r>
            <a:r>
              <a:rPr dirty="0" spc="-5"/>
              <a:t> description</a:t>
            </a:r>
          </a:p>
        </p:txBody>
      </p:sp>
      <p:pic>
        <p:nvPicPr>
          <p:cNvPr id="15" name="object 15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5292725" y="2849563"/>
            <a:ext cx="3500436" cy="3779835"/>
          </a:xfrm>
          <a:prstGeom prst="rect">
            <a:avLst/>
          </a:prstGeom>
        </p:spPr>
      </p:pic>
      <p:sp>
        <p:nvSpPr>
          <p:cNvPr id="16" name="object 1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dirty="0"/>
              <a:t>41</a:t>
            </a:fld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7076" y="224443"/>
            <a:ext cx="5827221" cy="76061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5939" y="253683"/>
            <a:ext cx="5730240" cy="635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119120" algn="l"/>
              </a:tabLst>
            </a:pPr>
            <a:r>
              <a:rPr dirty="0"/>
              <a:t>Source Code	</a:t>
            </a:r>
            <a:r>
              <a:rPr dirty="0" spc="-5"/>
              <a:t>References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511232" y="1230284"/>
            <a:ext cx="4472305" cy="4634865"/>
            <a:chOff x="511232" y="1230284"/>
            <a:chExt cx="4472305" cy="4634865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1232" y="1230284"/>
              <a:ext cx="4393275" cy="453043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59625" y="1724891"/>
              <a:ext cx="216130" cy="21613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34687" y="1583574"/>
              <a:ext cx="1521228" cy="48213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59625" y="2119745"/>
              <a:ext cx="216130" cy="21613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34687" y="1978429"/>
              <a:ext cx="1292628" cy="482138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59625" y="2497973"/>
              <a:ext cx="216130" cy="220287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34687" y="2356658"/>
              <a:ext cx="901930" cy="482138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59625" y="2880360"/>
              <a:ext cx="216130" cy="21613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34687" y="2739044"/>
              <a:ext cx="2003367" cy="482138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59625" y="3262744"/>
              <a:ext cx="216130" cy="216130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34687" y="3121429"/>
              <a:ext cx="1496291" cy="482138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59625" y="3640973"/>
              <a:ext cx="216130" cy="220287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34687" y="3499658"/>
              <a:ext cx="2094806" cy="482138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59625" y="4035829"/>
              <a:ext cx="216130" cy="216130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34687" y="3894513"/>
              <a:ext cx="1737360" cy="482138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159625" y="4418214"/>
              <a:ext cx="216130" cy="216130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134687" y="4276897"/>
              <a:ext cx="2082337" cy="482138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159625" y="4796444"/>
              <a:ext cx="216130" cy="220287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134687" y="4659283"/>
              <a:ext cx="2019992" cy="477981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159625" y="5178829"/>
              <a:ext cx="216130" cy="216130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134687" y="5037513"/>
              <a:ext cx="2664228" cy="482138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159625" y="5573683"/>
              <a:ext cx="216130" cy="216130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134687" y="5432366"/>
              <a:ext cx="3848792" cy="432261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548639" y="1332653"/>
              <a:ext cx="186266" cy="186266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170939" y="1736344"/>
              <a:ext cx="167640" cy="167639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170939" y="2130044"/>
              <a:ext cx="167640" cy="167639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170939" y="2511044"/>
              <a:ext cx="167640" cy="167639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170939" y="2892044"/>
              <a:ext cx="167640" cy="167639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170939" y="3273044"/>
              <a:ext cx="167640" cy="167639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170939" y="3654044"/>
              <a:ext cx="167640" cy="167639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170939" y="4047744"/>
              <a:ext cx="167640" cy="167639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170939" y="4428744"/>
              <a:ext cx="167640" cy="167639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170939" y="4809744"/>
              <a:ext cx="167640" cy="167639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170939" y="5190744"/>
              <a:ext cx="167640" cy="167640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170939" y="5584444"/>
              <a:ext cx="167640" cy="167640"/>
            </a:xfrm>
            <a:prstGeom prst="rect">
              <a:avLst/>
            </a:prstGeom>
          </p:spPr>
        </p:pic>
      </p:grpSp>
      <p:sp>
        <p:nvSpPr>
          <p:cNvPr id="40" name="object 40"/>
          <p:cNvSpPr txBox="1"/>
          <p:nvPr/>
        </p:nvSpPr>
        <p:spPr>
          <a:xfrm>
            <a:off x="893137" y="1134816"/>
            <a:ext cx="4045585" cy="4676140"/>
          </a:xfrm>
          <a:prstGeom prst="rect">
            <a:avLst/>
          </a:prstGeom>
        </p:spPr>
        <p:txBody>
          <a:bodyPr wrap="square" lIns="0" tIns="1301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25"/>
              </a:spcBef>
            </a:pP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Windows</a:t>
            </a:r>
            <a:r>
              <a:rPr dirty="0" sz="2000" spc="-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Research</a:t>
            </a:r>
            <a:r>
              <a:rPr dirty="0" sz="20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Kernel</a:t>
            </a:r>
            <a:r>
              <a:rPr dirty="0" sz="200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sources</a:t>
            </a:r>
            <a:endParaRPr sz="2000">
              <a:latin typeface="Arial MT"/>
              <a:cs typeface="Arial MT"/>
            </a:endParaRPr>
          </a:p>
          <a:p>
            <a:pPr marL="639445">
              <a:lnSpc>
                <a:spcPct val="100000"/>
              </a:lnSpc>
              <a:spcBef>
                <a:spcPts val="830"/>
              </a:spcBef>
            </a:pPr>
            <a:r>
              <a:rPr dirty="0" sz="1800">
                <a:solidFill>
                  <a:srgbClr val="FFFFFF"/>
                </a:solidFill>
                <a:latin typeface="Arial MT"/>
                <a:cs typeface="Arial MT"/>
              </a:rPr>
              <a:t>Processes</a:t>
            </a:r>
            <a:endParaRPr sz="1800">
              <a:latin typeface="Arial MT"/>
              <a:cs typeface="Arial MT"/>
            </a:endParaRPr>
          </a:p>
          <a:p>
            <a:pPr marL="639445" marR="2559050">
              <a:lnSpc>
                <a:spcPct val="138900"/>
              </a:lnSpc>
              <a:spcBef>
                <a:spcPts val="100"/>
              </a:spcBef>
            </a:pPr>
            <a:r>
              <a:rPr dirty="0" sz="1800" spc="-5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dirty="0" sz="1800">
                <a:solidFill>
                  <a:srgbClr val="FFFFFF"/>
                </a:solidFill>
                <a:latin typeface="Arial MT"/>
                <a:cs typeface="Arial MT"/>
              </a:rPr>
              <a:t>hreads  </a:t>
            </a:r>
            <a:r>
              <a:rPr dirty="0" sz="1800">
                <a:solidFill>
                  <a:srgbClr val="FFFFFF"/>
                </a:solidFill>
                <a:latin typeface="Arial MT"/>
                <a:cs typeface="Arial MT"/>
              </a:rPr>
              <a:t>LPC</a:t>
            </a:r>
            <a:endParaRPr sz="1800">
              <a:latin typeface="Arial MT"/>
              <a:cs typeface="Arial MT"/>
            </a:endParaRPr>
          </a:p>
          <a:p>
            <a:pPr marL="639445" marR="1771014">
              <a:lnSpc>
                <a:spcPct val="138900"/>
              </a:lnSpc>
            </a:pPr>
            <a:r>
              <a:rPr dirty="0" sz="1800" spc="-5">
                <a:solidFill>
                  <a:srgbClr val="FFFFFF"/>
                </a:solidFill>
                <a:latin typeface="Arial MT"/>
                <a:cs typeface="Arial MT"/>
              </a:rPr>
              <a:t>Virtual </a:t>
            </a:r>
            <a:r>
              <a:rPr dirty="0" sz="1800">
                <a:solidFill>
                  <a:srgbClr val="FFFFFF"/>
                </a:solidFill>
                <a:latin typeface="Arial MT"/>
                <a:cs typeface="Arial MT"/>
              </a:rPr>
              <a:t>memory </a:t>
            </a:r>
            <a:r>
              <a:rPr dirty="0" sz="1800" spc="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FFFFFF"/>
                </a:solidFill>
                <a:latin typeface="Arial MT"/>
                <a:cs typeface="Arial MT"/>
              </a:rPr>
              <a:t>Scheduler </a:t>
            </a:r>
            <a:r>
              <a:rPr dirty="0" sz="1800" spc="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Arial MT"/>
                <a:cs typeface="Arial MT"/>
              </a:rPr>
              <a:t>Object</a:t>
            </a:r>
            <a:r>
              <a:rPr dirty="0" sz="1800" spc="-8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FFFFFF"/>
                </a:solidFill>
                <a:latin typeface="Arial MT"/>
                <a:cs typeface="Arial MT"/>
              </a:rPr>
              <a:t>manager</a:t>
            </a:r>
            <a:endParaRPr sz="1800">
              <a:latin typeface="Arial MT"/>
              <a:cs typeface="Arial MT"/>
            </a:endParaRPr>
          </a:p>
          <a:p>
            <a:pPr marL="639445" marR="1198880">
              <a:lnSpc>
                <a:spcPct val="138900"/>
              </a:lnSpc>
              <a:spcBef>
                <a:spcPts val="100"/>
              </a:spcBef>
            </a:pPr>
            <a:r>
              <a:rPr dirty="0" sz="1800" spc="-5">
                <a:solidFill>
                  <a:srgbClr val="FFFFFF"/>
                </a:solidFill>
                <a:latin typeface="Arial MT"/>
                <a:cs typeface="Arial MT"/>
              </a:rPr>
              <a:t>I/O </a:t>
            </a:r>
            <a:r>
              <a:rPr dirty="0" sz="1800">
                <a:solidFill>
                  <a:srgbClr val="FFFFFF"/>
                </a:solidFill>
                <a:latin typeface="Arial MT"/>
                <a:cs typeface="Arial MT"/>
              </a:rPr>
              <a:t>manager </a:t>
            </a:r>
            <a:r>
              <a:rPr dirty="0" sz="1800" spc="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Arial MT"/>
                <a:cs typeface="Arial MT"/>
              </a:rPr>
              <a:t>Synchronization </a:t>
            </a:r>
            <a:r>
              <a:rPr dirty="0" sz="180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Arial MT"/>
                <a:cs typeface="Arial MT"/>
              </a:rPr>
              <a:t>Worker threads </a:t>
            </a:r>
            <a:r>
              <a:rPr dirty="0" sz="1800">
                <a:solidFill>
                  <a:srgbClr val="FFFFFF"/>
                </a:solidFill>
                <a:latin typeface="Arial MT"/>
                <a:cs typeface="Arial MT"/>
              </a:rPr>
              <a:t> Kernel</a:t>
            </a:r>
            <a:r>
              <a:rPr dirty="0" sz="1800" spc="-5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FFFFFF"/>
                </a:solidFill>
                <a:latin typeface="Arial MT"/>
                <a:cs typeface="Arial MT"/>
              </a:rPr>
              <a:t>heap</a:t>
            </a:r>
            <a:r>
              <a:rPr dirty="0" sz="1800" spc="-5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FFFFFF"/>
                </a:solidFill>
                <a:latin typeface="Arial MT"/>
                <a:cs typeface="Arial MT"/>
              </a:rPr>
              <a:t>manager</a:t>
            </a:r>
            <a:endParaRPr sz="1800">
              <a:latin typeface="Arial MT"/>
              <a:cs typeface="Arial MT"/>
            </a:endParaRPr>
          </a:p>
          <a:p>
            <a:pPr marL="639445">
              <a:lnSpc>
                <a:spcPct val="100000"/>
              </a:lnSpc>
              <a:spcBef>
                <a:spcPts val="940"/>
              </a:spcBef>
            </a:pPr>
            <a:r>
              <a:rPr dirty="0" sz="1800">
                <a:solidFill>
                  <a:srgbClr val="FFFFFF"/>
                </a:solidFill>
                <a:latin typeface="Arial MT"/>
                <a:cs typeface="Arial MT"/>
              </a:rPr>
              <a:t>Core</a:t>
            </a:r>
            <a:r>
              <a:rPr dirty="0" sz="1800" spc="-5">
                <a:solidFill>
                  <a:srgbClr val="FFFFFF"/>
                </a:solidFill>
                <a:latin typeface="Arial MT"/>
                <a:cs typeface="Arial MT"/>
              </a:rPr>
              <a:t> components </a:t>
            </a:r>
            <a:r>
              <a:rPr dirty="0" sz="180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dirty="0" sz="1800" spc="-5">
                <a:solidFill>
                  <a:srgbClr val="FFFFFF"/>
                </a:solidFill>
                <a:latin typeface="Arial MT"/>
                <a:cs typeface="Arial MT"/>
              </a:rPr>
              <a:t> Ntoskrnl.exe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41" name="object 41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dirty="0"/>
              <a:t>41</a:t>
            </a:fld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7076" y="224443"/>
            <a:ext cx="7772400" cy="76061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5939" y="253683"/>
            <a:ext cx="7678420" cy="635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119120" algn="l"/>
              </a:tabLst>
            </a:pPr>
            <a:r>
              <a:rPr dirty="0"/>
              <a:t>Source Code	</a:t>
            </a:r>
            <a:r>
              <a:rPr dirty="0" spc="-5"/>
              <a:t>References</a:t>
            </a:r>
            <a:r>
              <a:rPr dirty="0" spc="-25"/>
              <a:t> </a:t>
            </a:r>
            <a:r>
              <a:rPr dirty="0" spc="-5"/>
              <a:t>(Cont’d)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511232" y="1633451"/>
            <a:ext cx="7061834" cy="1612900"/>
            <a:chOff x="511232" y="1633451"/>
            <a:chExt cx="7061834" cy="161290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1232" y="1633451"/>
              <a:ext cx="5536275" cy="4572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59625" y="2132214"/>
              <a:ext cx="216130" cy="21613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34687" y="1990898"/>
              <a:ext cx="5523806" cy="48213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59625" y="2527069"/>
              <a:ext cx="216130" cy="21613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34687" y="2385752"/>
              <a:ext cx="5573683" cy="477981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59625" y="2905298"/>
              <a:ext cx="216130" cy="220287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34687" y="2763981"/>
              <a:ext cx="6438206" cy="482138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48639" y="1739053"/>
              <a:ext cx="186266" cy="186266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70939" y="2142743"/>
              <a:ext cx="167640" cy="167639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70939" y="2536443"/>
              <a:ext cx="167640" cy="16763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70939" y="2917443"/>
              <a:ext cx="167640" cy="167639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893137" y="1541216"/>
            <a:ext cx="6636384" cy="1602740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639445" marR="868044" indent="-627380">
              <a:lnSpc>
                <a:spcPct val="139100"/>
              </a:lnSpc>
              <a:spcBef>
                <a:spcPts val="85"/>
              </a:spcBef>
            </a:pP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Does not include 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the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code 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for these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modules: </a:t>
            </a:r>
            <a:r>
              <a:rPr dirty="0" sz="2000" spc="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Arial MT"/>
                <a:cs typeface="Arial MT"/>
              </a:rPr>
              <a:t>Windowing</a:t>
            </a:r>
            <a:r>
              <a:rPr dirty="0" sz="1800" spc="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Arial MT"/>
                <a:cs typeface="Arial MT"/>
              </a:rPr>
              <a:t>system</a:t>
            </a:r>
            <a:r>
              <a:rPr dirty="0" sz="1800" spc="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FFFFFF"/>
                </a:solidFill>
                <a:latin typeface="Arial MT"/>
                <a:cs typeface="Arial MT"/>
              </a:rPr>
              <a:t>driver</a:t>
            </a:r>
            <a:r>
              <a:rPr dirty="0" sz="1800" spc="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Arial MT"/>
                <a:cs typeface="Arial MT"/>
              </a:rPr>
              <a:t>(Csrss.exe,</a:t>
            </a:r>
            <a:r>
              <a:rPr dirty="0" sz="1800" spc="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Arial MT"/>
                <a:cs typeface="Arial MT"/>
              </a:rPr>
              <a:t>Win32k.sys) </a:t>
            </a:r>
            <a:r>
              <a:rPr dirty="0" sz="1800" spc="-484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Arial MT"/>
                <a:cs typeface="Arial MT"/>
              </a:rPr>
              <a:t>Windows</a:t>
            </a:r>
            <a:r>
              <a:rPr dirty="0" sz="18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FFFFFF"/>
                </a:solidFill>
                <a:latin typeface="Arial MT"/>
                <a:cs typeface="Arial MT"/>
              </a:rPr>
              <a:t>API</a:t>
            </a:r>
            <a:r>
              <a:rPr dirty="0" sz="18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FFFFFF"/>
                </a:solidFill>
                <a:latin typeface="Arial MT"/>
                <a:cs typeface="Arial MT"/>
              </a:rPr>
              <a:t>DLLs</a:t>
            </a:r>
            <a:r>
              <a:rPr dirty="0" sz="18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FFFFFF"/>
                </a:solidFill>
                <a:latin typeface="Arial MT"/>
                <a:cs typeface="Arial MT"/>
              </a:rPr>
              <a:t>(Kernel32,</a:t>
            </a:r>
            <a:r>
              <a:rPr dirty="0" sz="18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FFFFFF"/>
                </a:solidFill>
                <a:latin typeface="Arial MT"/>
                <a:cs typeface="Arial MT"/>
              </a:rPr>
              <a:t>User32,</a:t>
            </a:r>
            <a:r>
              <a:rPr dirty="0" sz="18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Arial MT"/>
                <a:cs typeface="Arial MT"/>
              </a:rPr>
              <a:t>Gdi32,</a:t>
            </a:r>
            <a:r>
              <a:rPr dirty="0" sz="18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Arial MT"/>
                <a:cs typeface="Arial MT"/>
              </a:rPr>
              <a:t>etc)</a:t>
            </a:r>
            <a:endParaRPr sz="1800">
              <a:latin typeface="Arial MT"/>
              <a:cs typeface="Arial MT"/>
            </a:endParaRPr>
          </a:p>
          <a:p>
            <a:pPr marL="639445">
              <a:lnSpc>
                <a:spcPct val="100000"/>
              </a:lnSpc>
              <a:spcBef>
                <a:spcPts val="840"/>
              </a:spcBef>
            </a:pPr>
            <a:r>
              <a:rPr dirty="0" sz="1800">
                <a:solidFill>
                  <a:srgbClr val="FFFFFF"/>
                </a:solidFill>
                <a:latin typeface="Arial MT"/>
                <a:cs typeface="Arial MT"/>
              </a:rPr>
              <a:t>Core</a:t>
            </a:r>
            <a:r>
              <a:rPr dirty="0" sz="18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Arial MT"/>
                <a:cs typeface="Arial MT"/>
              </a:rPr>
              <a:t>system</a:t>
            </a:r>
            <a:r>
              <a:rPr dirty="0" sz="18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FFFFFF"/>
                </a:solidFill>
                <a:latin typeface="Arial MT"/>
                <a:cs typeface="Arial MT"/>
              </a:rPr>
              <a:t>processes</a:t>
            </a:r>
            <a:r>
              <a:rPr dirty="0" sz="18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FFFFFF"/>
                </a:solidFill>
                <a:latin typeface="Arial MT"/>
                <a:cs typeface="Arial MT"/>
              </a:rPr>
              <a:t>(Smss,</a:t>
            </a:r>
            <a:r>
              <a:rPr dirty="0" sz="18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Arial MT"/>
                <a:cs typeface="Arial MT"/>
              </a:rPr>
              <a:t>Winlogon,</a:t>
            </a:r>
            <a:r>
              <a:rPr dirty="0" sz="18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FFFFFF"/>
                </a:solidFill>
                <a:latin typeface="Arial MT"/>
                <a:cs typeface="Arial MT"/>
              </a:rPr>
              <a:t>Services,</a:t>
            </a:r>
            <a:r>
              <a:rPr dirty="0" sz="18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FFFFFF"/>
                </a:solidFill>
                <a:latin typeface="Arial MT"/>
                <a:cs typeface="Arial MT"/>
              </a:rPr>
              <a:t>Lsass)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dirty="0"/>
              <a:t>41</a:t>
            </a:fld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7076" y="224443"/>
            <a:ext cx="3794760" cy="76061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5939" y="253683"/>
            <a:ext cx="3696335" cy="635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Further</a:t>
            </a:r>
            <a:r>
              <a:rPr dirty="0" spc="-75"/>
              <a:t> </a:t>
            </a:r>
            <a:r>
              <a:rPr dirty="0"/>
              <a:t>Reading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511232" y="1633450"/>
            <a:ext cx="7930515" cy="3105150"/>
            <a:chOff x="511232" y="1633450"/>
            <a:chExt cx="7930515" cy="310515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1232" y="1633450"/>
              <a:ext cx="7930341" cy="55279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68679" y="2053243"/>
              <a:ext cx="5515494" cy="61514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6170" y="2768138"/>
              <a:ext cx="320039" cy="315883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11232" y="2560320"/>
              <a:ext cx="5507182" cy="706581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59625" y="3337559"/>
              <a:ext cx="278476" cy="282632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30530" y="3154679"/>
              <a:ext cx="5648497" cy="619298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59625" y="3857105"/>
              <a:ext cx="278476" cy="282632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30530" y="3678381"/>
              <a:ext cx="5266112" cy="615141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59625" y="4364181"/>
              <a:ext cx="278476" cy="282632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30530" y="4185458"/>
              <a:ext cx="5723312" cy="552796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48639" y="1766146"/>
              <a:ext cx="260773" cy="260773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48639" y="2778590"/>
              <a:ext cx="260773" cy="260773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70939" y="3349752"/>
              <a:ext cx="223520" cy="223520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70939" y="3870452"/>
              <a:ext cx="223520" cy="223519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70939" y="4378452"/>
              <a:ext cx="223520" cy="223519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>
            <a:off x="891539" y="1658620"/>
            <a:ext cx="7537450" cy="3017520"/>
          </a:xfrm>
          <a:prstGeom prst="rect">
            <a:avLst/>
          </a:prstGeom>
        </p:spPr>
        <p:txBody>
          <a:bodyPr wrap="square" lIns="0" tIns="33020" rIns="0" bIns="0" rtlCol="0" vert="horz">
            <a:spAutoFit/>
          </a:bodyPr>
          <a:lstStyle/>
          <a:p>
            <a:pPr marL="12700" marR="5080" indent="1270">
              <a:lnSpc>
                <a:spcPts val="3300"/>
              </a:lnSpc>
              <a:spcBef>
                <a:spcPts val="260"/>
              </a:spcBef>
            </a:pPr>
            <a:r>
              <a:rPr dirty="0" sz="2800">
                <a:solidFill>
                  <a:srgbClr val="FFFFFF"/>
                </a:solidFill>
                <a:latin typeface="Arial MT"/>
                <a:cs typeface="Arial MT"/>
              </a:rPr>
              <a:t>Mark E. Russinovich , </a:t>
            </a:r>
            <a:r>
              <a:rPr dirty="0" sz="2800" spc="-5" i="1">
                <a:solidFill>
                  <a:srgbClr val="FFFFFF"/>
                </a:solidFill>
                <a:latin typeface="Arial"/>
                <a:cs typeface="Arial"/>
              </a:rPr>
              <a:t>et al.</a:t>
            </a:r>
            <a:r>
              <a:rPr dirty="0" sz="2800" spc="-5">
                <a:solidFill>
                  <a:srgbClr val="FFFFFF"/>
                </a:solidFill>
                <a:latin typeface="Arial MT"/>
                <a:cs typeface="Arial MT"/>
              </a:rPr>
              <a:t>, Windows Internals, </a:t>
            </a:r>
            <a:r>
              <a:rPr dirty="0" sz="2800" spc="-76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800" spc="-5">
                <a:solidFill>
                  <a:srgbClr val="FFFFFF"/>
                </a:solidFill>
                <a:latin typeface="Arial MT"/>
                <a:cs typeface="Arial MT"/>
              </a:rPr>
              <a:t>5th Edition, Microsoft </a:t>
            </a:r>
            <a:r>
              <a:rPr dirty="0" sz="2800">
                <a:solidFill>
                  <a:srgbClr val="FFFFFF"/>
                </a:solidFill>
                <a:latin typeface="Arial MT"/>
                <a:cs typeface="Arial MT"/>
              </a:rPr>
              <a:t>Press,</a:t>
            </a:r>
            <a:r>
              <a:rPr dirty="0" sz="2800" spc="-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800">
                <a:solidFill>
                  <a:srgbClr val="FFFFFF"/>
                </a:solidFill>
                <a:latin typeface="Arial MT"/>
                <a:cs typeface="Arial MT"/>
              </a:rPr>
              <a:t>2009.</a:t>
            </a:r>
            <a:endParaRPr sz="2800">
              <a:latin typeface="Arial MT"/>
              <a:cs typeface="Arial MT"/>
            </a:endParaRPr>
          </a:p>
          <a:p>
            <a:pPr marL="13970">
              <a:lnSpc>
                <a:spcPct val="100000"/>
              </a:lnSpc>
              <a:spcBef>
                <a:spcPts val="1210"/>
              </a:spcBef>
            </a:pPr>
            <a:r>
              <a:rPr dirty="0" sz="2800" spc="-5">
                <a:solidFill>
                  <a:srgbClr val="FFFFFF"/>
                </a:solidFill>
                <a:latin typeface="Arial MT"/>
                <a:cs typeface="Arial MT"/>
              </a:rPr>
              <a:t>Chapter </a:t>
            </a:r>
            <a:r>
              <a:rPr dirty="0" sz="2800">
                <a:solidFill>
                  <a:srgbClr val="FFFFFF"/>
                </a:solidFill>
                <a:latin typeface="Arial MT"/>
                <a:cs typeface="Arial MT"/>
              </a:rPr>
              <a:t>2 -</a:t>
            </a:r>
            <a:r>
              <a:rPr dirty="0" sz="2800" spc="-5">
                <a:solidFill>
                  <a:srgbClr val="FFFFFF"/>
                </a:solidFill>
                <a:latin typeface="Arial MT"/>
                <a:cs typeface="Arial MT"/>
              </a:rPr>
              <a:t> System Architecture</a:t>
            </a:r>
            <a:endParaRPr sz="2800">
              <a:latin typeface="Arial MT"/>
              <a:cs typeface="Arial MT"/>
            </a:endParaRPr>
          </a:p>
          <a:p>
            <a:pPr marL="641350" marR="1619250">
              <a:lnSpc>
                <a:spcPct val="140600"/>
              </a:lnSpc>
              <a:spcBef>
                <a:spcPts val="75"/>
              </a:spcBef>
            </a:pPr>
            <a:r>
              <a:rPr dirty="0" sz="2400" spc="-5">
                <a:solidFill>
                  <a:srgbClr val="FFFFFF"/>
                </a:solidFill>
                <a:latin typeface="Arial MT"/>
                <a:cs typeface="Arial MT"/>
              </a:rPr>
              <a:t>Operating System </a:t>
            </a:r>
            <a:r>
              <a:rPr dirty="0" sz="2400">
                <a:solidFill>
                  <a:srgbClr val="FFFFFF"/>
                </a:solidFill>
                <a:latin typeface="Arial MT"/>
                <a:cs typeface="Arial MT"/>
              </a:rPr>
              <a:t>Model </a:t>
            </a:r>
            <a:r>
              <a:rPr dirty="0" sz="2400" spc="-5">
                <a:solidFill>
                  <a:srgbClr val="FFFFFF"/>
                </a:solidFill>
                <a:latin typeface="Arial MT"/>
                <a:cs typeface="Arial MT"/>
              </a:rPr>
              <a:t>(from </a:t>
            </a:r>
            <a:r>
              <a:rPr dirty="0" sz="2400">
                <a:solidFill>
                  <a:srgbClr val="FFFFFF"/>
                </a:solidFill>
                <a:latin typeface="Arial MT"/>
                <a:cs typeface="Arial MT"/>
              </a:rPr>
              <a:t>pp. 34) </a:t>
            </a:r>
            <a:r>
              <a:rPr dirty="0" sz="2400" spc="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Arial MT"/>
                <a:cs typeface="Arial MT"/>
              </a:rPr>
              <a:t>Architecture</a:t>
            </a:r>
            <a:r>
              <a:rPr dirty="0" sz="240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Arial MT"/>
                <a:cs typeface="Arial MT"/>
              </a:rPr>
              <a:t>Overview</a:t>
            </a:r>
            <a:r>
              <a:rPr dirty="0" sz="240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Arial MT"/>
                <a:cs typeface="Arial MT"/>
              </a:rPr>
              <a:t>(from </a:t>
            </a:r>
            <a:r>
              <a:rPr dirty="0" sz="2400">
                <a:solidFill>
                  <a:srgbClr val="FFFFFF"/>
                </a:solidFill>
                <a:latin typeface="Arial MT"/>
                <a:cs typeface="Arial MT"/>
              </a:rPr>
              <a:t>pp.</a:t>
            </a:r>
            <a:r>
              <a:rPr dirty="0" sz="2400" spc="-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FFFFFF"/>
                </a:solidFill>
                <a:latin typeface="Arial MT"/>
                <a:cs typeface="Arial MT"/>
              </a:rPr>
              <a:t>35) </a:t>
            </a:r>
            <a:r>
              <a:rPr dirty="0" sz="2400" spc="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FFFFFF"/>
                </a:solidFill>
                <a:latin typeface="Arial MT"/>
                <a:cs typeface="Arial MT"/>
              </a:rPr>
              <a:t>Key</a:t>
            </a:r>
            <a:r>
              <a:rPr dirty="0" sz="24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Arial MT"/>
                <a:cs typeface="Arial MT"/>
              </a:rPr>
              <a:t>System Components</a:t>
            </a:r>
            <a:r>
              <a:rPr dirty="0" sz="24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Arial MT"/>
                <a:cs typeface="Arial MT"/>
              </a:rPr>
              <a:t>(from </a:t>
            </a:r>
            <a:r>
              <a:rPr dirty="0" sz="2400">
                <a:solidFill>
                  <a:srgbClr val="FFFFFF"/>
                </a:solidFill>
                <a:latin typeface="Arial MT"/>
                <a:cs typeface="Arial MT"/>
              </a:rPr>
              <a:t>pp.</a:t>
            </a:r>
            <a:r>
              <a:rPr dirty="0" sz="2400" spc="-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FFFFFF"/>
                </a:solidFill>
                <a:latin typeface="Arial MT"/>
                <a:cs typeface="Arial MT"/>
              </a:rPr>
              <a:t>49)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dirty="0"/>
              <a:t>41</a:t>
            </a:fld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7447" y="1683327"/>
            <a:ext cx="3345872" cy="540327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818803" y="2119745"/>
            <a:ext cx="7045325" cy="822960"/>
            <a:chOff x="818803" y="2119745"/>
            <a:chExt cx="7045325" cy="82296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43741" y="2273530"/>
              <a:ext cx="236912" cy="23275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18803" y="2119745"/>
              <a:ext cx="7045035" cy="46551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47403" y="2485505"/>
              <a:ext cx="4326774" cy="457200"/>
            </a:xfrm>
            <a:prstGeom prst="rect">
              <a:avLst/>
            </a:prstGeom>
          </p:spPr>
        </p:pic>
      </p:grpSp>
      <p:grpSp>
        <p:nvGrpSpPr>
          <p:cNvPr id="7" name="object 7"/>
          <p:cNvGrpSpPr/>
          <p:nvPr/>
        </p:nvGrpSpPr>
        <p:grpSpPr>
          <a:xfrm>
            <a:off x="818803" y="2855422"/>
            <a:ext cx="6525895" cy="520065"/>
            <a:chOff x="818803" y="2855422"/>
            <a:chExt cx="6525895" cy="520065"/>
          </a:xfrm>
        </p:grpSpPr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43741" y="3009207"/>
              <a:ext cx="236912" cy="236912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18803" y="2855422"/>
              <a:ext cx="6525491" cy="519545"/>
            </a:xfrm>
            <a:prstGeom prst="rect">
              <a:avLst/>
            </a:prstGeom>
          </p:spPr>
        </p:pic>
      </p:grpSp>
      <p:grpSp>
        <p:nvGrpSpPr>
          <p:cNvPr id="10" name="object 10"/>
          <p:cNvGrpSpPr/>
          <p:nvPr/>
        </p:nvGrpSpPr>
        <p:grpSpPr>
          <a:xfrm>
            <a:off x="357447" y="3271058"/>
            <a:ext cx="6509384" cy="615315"/>
            <a:chOff x="357447" y="3271058"/>
            <a:chExt cx="6509384" cy="615315"/>
          </a:xfrm>
        </p:grpSpPr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82385" y="3449781"/>
              <a:ext cx="282632" cy="282632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57447" y="3271058"/>
              <a:ext cx="6508865" cy="615141"/>
            </a:xfrm>
            <a:prstGeom prst="rect">
              <a:avLst/>
            </a:prstGeom>
          </p:spPr>
        </p:pic>
      </p:grpSp>
      <p:grpSp>
        <p:nvGrpSpPr>
          <p:cNvPr id="13" name="object 13"/>
          <p:cNvGrpSpPr/>
          <p:nvPr/>
        </p:nvGrpSpPr>
        <p:grpSpPr>
          <a:xfrm>
            <a:off x="818803" y="3794760"/>
            <a:ext cx="6704330" cy="520065"/>
            <a:chOff x="818803" y="3794760"/>
            <a:chExt cx="6704330" cy="520065"/>
          </a:xfrm>
        </p:grpSpPr>
        <p:pic>
          <p:nvPicPr>
            <p:cNvPr id="14" name="object 1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43741" y="3948545"/>
              <a:ext cx="236912" cy="236912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18803" y="3794760"/>
              <a:ext cx="6704214" cy="519545"/>
            </a:xfrm>
            <a:prstGeom prst="rect">
              <a:avLst/>
            </a:prstGeom>
          </p:spPr>
        </p:pic>
      </p:grpSp>
      <p:grpSp>
        <p:nvGrpSpPr>
          <p:cNvPr id="16" name="object 16"/>
          <p:cNvGrpSpPr/>
          <p:nvPr/>
        </p:nvGrpSpPr>
        <p:grpSpPr>
          <a:xfrm>
            <a:off x="818803" y="4214552"/>
            <a:ext cx="5457825" cy="520065"/>
            <a:chOff x="818803" y="4214552"/>
            <a:chExt cx="5457825" cy="520065"/>
          </a:xfrm>
        </p:grpSpPr>
        <p:pic>
          <p:nvPicPr>
            <p:cNvPr id="17" name="object 1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43741" y="4368338"/>
              <a:ext cx="236912" cy="236912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18803" y="4214552"/>
              <a:ext cx="5457305" cy="519545"/>
            </a:xfrm>
            <a:prstGeom prst="rect">
              <a:avLst/>
            </a:prstGeom>
          </p:spPr>
        </p:pic>
      </p:grpSp>
      <p:grpSp>
        <p:nvGrpSpPr>
          <p:cNvPr id="19" name="object 19"/>
          <p:cNvGrpSpPr/>
          <p:nvPr/>
        </p:nvGrpSpPr>
        <p:grpSpPr>
          <a:xfrm>
            <a:off x="357447" y="4642658"/>
            <a:ext cx="5291455" cy="615315"/>
            <a:chOff x="357447" y="4642658"/>
            <a:chExt cx="5291455" cy="615315"/>
          </a:xfrm>
        </p:grpSpPr>
        <p:pic>
          <p:nvPicPr>
            <p:cNvPr id="20" name="object 2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82385" y="4821381"/>
              <a:ext cx="282632" cy="282632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57447" y="4642658"/>
              <a:ext cx="5291051" cy="615141"/>
            </a:xfrm>
            <a:prstGeom prst="rect">
              <a:avLst/>
            </a:prstGeom>
          </p:spPr>
        </p:pic>
      </p:grpSp>
      <p:grpSp>
        <p:nvGrpSpPr>
          <p:cNvPr id="22" name="object 22"/>
          <p:cNvGrpSpPr/>
          <p:nvPr/>
        </p:nvGrpSpPr>
        <p:grpSpPr>
          <a:xfrm>
            <a:off x="818803" y="5153890"/>
            <a:ext cx="7489825" cy="520065"/>
            <a:chOff x="818803" y="5153890"/>
            <a:chExt cx="7489825" cy="520065"/>
          </a:xfrm>
        </p:grpSpPr>
        <p:pic>
          <p:nvPicPr>
            <p:cNvPr id="23" name="object 2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43741" y="5307676"/>
              <a:ext cx="236912" cy="236912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18803" y="5153890"/>
              <a:ext cx="7489766" cy="519545"/>
            </a:xfrm>
            <a:prstGeom prst="rect">
              <a:avLst/>
            </a:prstGeom>
          </p:spPr>
        </p:pic>
      </p:grpSp>
      <p:grpSp>
        <p:nvGrpSpPr>
          <p:cNvPr id="25" name="object 25"/>
          <p:cNvGrpSpPr/>
          <p:nvPr/>
        </p:nvGrpSpPr>
        <p:grpSpPr>
          <a:xfrm>
            <a:off x="818803" y="5586152"/>
            <a:ext cx="7136765" cy="469900"/>
            <a:chOff x="818803" y="5586152"/>
            <a:chExt cx="7136765" cy="469900"/>
          </a:xfrm>
        </p:grpSpPr>
        <p:pic>
          <p:nvPicPr>
            <p:cNvPr id="26" name="object 26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43741" y="5739938"/>
              <a:ext cx="236912" cy="236912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18803" y="5586152"/>
              <a:ext cx="7136475" cy="469669"/>
            </a:xfrm>
            <a:prstGeom prst="rect">
              <a:avLst/>
            </a:prstGeom>
          </p:spPr>
        </p:pic>
      </p:grpSp>
      <p:pic>
        <p:nvPicPr>
          <p:cNvPr id="28" name="object 28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396240" y="1803400"/>
            <a:ext cx="223519" cy="223520"/>
          </a:xfrm>
          <a:prstGeom prst="rect">
            <a:avLst/>
          </a:prstGeom>
        </p:spPr>
      </p:pic>
      <p:pic>
        <p:nvPicPr>
          <p:cNvPr id="29" name="object 29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853439" y="2282613"/>
            <a:ext cx="186266" cy="186266"/>
          </a:xfrm>
          <a:prstGeom prst="rect">
            <a:avLst/>
          </a:prstGeom>
        </p:spPr>
      </p:pic>
      <p:pic>
        <p:nvPicPr>
          <p:cNvPr id="30" name="object 30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853439" y="3019213"/>
            <a:ext cx="186266" cy="186266"/>
          </a:xfrm>
          <a:prstGeom prst="rect">
            <a:avLst/>
          </a:prstGeom>
        </p:spPr>
      </p:pic>
      <p:pic>
        <p:nvPicPr>
          <p:cNvPr id="31" name="object 31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396240" y="3464052"/>
            <a:ext cx="223519" cy="223519"/>
          </a:xfrm>
          <a:prstGeom prst="rect">
            <a:avLst/>
          </a:prstGeom>
        </p:spPr>
      </p:pic>
      <p:pic>
        <p:nvPicPr>
          <p:cNvPr id="32" name="object 32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853439" y="3959013"/>
            <a:ext cx="186266" cy="186266"/>
          </a:xfrm>
          <a:prstGeom prst="rect">
            <a:avLst/>
          </a:prstGeom>
        </p:spPr>
      </p:pic>
      <p:pic>
        <p:nvPicPr>
          <p:cNvPr id="33" name="object 33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853439" y="4378113"/>
            <a:ext cx="186266" cy="186266"/>
          </a:xfrm>
          <a:prstGeom prst="rect">
            <a:avLst/>
          </a:prstGeom>
        </p:spPr>
      </p:pic>
      <p:pic>
        <p:nvPicPr>
          <p:cNvPr id="34" name="object 34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396240" y="4835652"/>
            <a:ext cx="223519" cy="223519"/>
          </a:xfrm>
          <a:prstGeom prst="rect">
            <a:avLst/>
          </a:prstGeom>
        </p:spPr>
      </p:pic>
      <p:pic>
        <p:nvPicPr>
          <p:cNvPr id="35" name="object 35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853439" y="5317913"/>
            <a:ext cx="186266" cy="186266"/>
          </a:xfrm>
          <a:prstGeom prst="rect">
            <a:avLst/>
          </a:prstGeom>
        </p:spPr>
      </p:pic>
      <p:pic>
        <p:nvPicPr>
          <p:cNvPr id="36" name="object 36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853439" y="5749713"/>
            <a:ext cx="186266" cy="186266"/>
          </a:xfrm>
          <a:prstGeom prst="rect">
            <a:avLst/>
          </a:prstGeom>
        </p:spPr>
      </p:pic>
      <p:sp>
        <p:nvSpPr>
          <p:cNvPr id="37" name="object 37"/>
          <p:cNvSpPr txBox="1"/>
          <p:nvPr/>
        </p:nvSpPr>
        <p:spPr>
          <a:xfrm>
            <a:off x="669300" y="1557020"/>
            <a:ext cx="7598409" cy="4442460"/>
          </a:xfrm>
          <a:prstGeom prst="rect">
            <a:avLst/>
          </a:prstGeom>
        </p:spPr>
        <p:txBody>
          <a:bodyPr wrap="square" lIns="0" tIns="1651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0"/>
              </a:spcBef>
              <a:tabLst>
                <a:tab pos="2112645" algn="l"/>
              </a:tabLst>
            </a:pPr>
            <a:r>
              <a:rPr dirty="0" sz="2400" i="1">
                <a:solidFill>
                  <a:srgbClr val="FFFFFF"/>
                </a:solidFill>
                <a:latin typeface="Arial"/>
                <a:cs typeface="Arial"/>
              </a:rPr>
              <a:t>Device drivers	</a:t>
            </a:r>
            <a:r>
              <a:rPr dirty="0" sz="2400" spc="-5">
                <a:solidFill>
                  <a:srgbClr val="FFFFFF"/>
                </a:solidFill>
                <a:latin typeface="Arial MT"/>
                <a:cs typeface="Arial MT"/>
              </a:rPr>
              <a:t>(*.sys)</a:t>
            </a:r>
            <a:endParaRPr sz="2400">
              <a:latin typeface="Arial MT"/>
              <a:cs typeface="Arial MT"/>
            </a:endParaRPr>
          </a:p>
          <a:p>
            <a:pPr marL="412115" marR="442595">
              <a:lnSpc>
                <a:spcPct val="100800"/>
              </a:lnSpc>
              <a:spcBef>
                <a:spcPts val="980"/>
              </a:spcBef>
            </a:pP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hardware device drivers 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translate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user 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I/O function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calls 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into </a:t>
            </a:r>
            <a:r>
              <a:rPr dirty="0" sz="2000" spc="-54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specific</a:t>
            </a:r>
            <a:r>
              <a:rPr dirty="0" sz="20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hardware device 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I/O requests</a:t>
            </a:r>
            <a:endParaRPr sz="2000">
              <a:latin typeface="Arial MT"/>
              <a:cs typeface="Arial MT"/>
            </a:endParaRPr>
          </a:p>
          <a:p>
            <a:pPr marL="412115">
              <a:lnSpc>
                <a:spcPct val="100000"/>
              </a:lnSpc>
              <a:spcBef>
                <a:spcPts val="980"/>
              </a:spcBef>
            </a:pP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virtual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 devices -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 system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 volumes and 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network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protocols</a:t>
            </a:r>
            <a:endParaRPr sz="20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994"/>
              </a:spcBef>
            </a:pPr>
            <a:r>
              <a:rPr dirty="0" sz="2400" spc="-5" i="1">
                <a:solidFill>
                  <a:srgbClr val="FFFFFF"/>
                </a:solidFill>
                <a:latin typeface="Arial"/>
                <a:cs typeface="Arial"/>
              </a:rPr>
              <a:t>Windowing</a:t>
            </a:r>
            <a:r>
              <a:rPr dirty="0" sz="2400" i="1">
                <a:solidFill>
                  <a:srgbClr val="FFFFFF"/>
                </a:solidFill>
                <a:latin typeface="Arial"/>
                <a:cs typeface="Arial"/>
              </a:rPr>
              <a:t> and</a:t>
            </a:r>
            <a:r>
              <a:rPr dirty="0" sz="2400" spc="5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-5" i="1">
                <a:solidFill>
                  <a:srgbClr val="FFFFFF"/>
                </a:solidFill>
                <a:latin typeface="Arial"/>
                <a:cs typeface="Arial"/>
              </a:rPr>
              <a:t>Graphics</a:t>
            </a:r>
            <a:r>
              <a:rPr dirty="0" sz="2400" i="1">
                <a:solidFill>
                  <a:srgbClr val="FFFFFF"/>
                </a:solidFill>
                <a:latin typeface="Arial"/>
                <a:cs typeface="Arial"/>
              </a:rPr>
              <a:t> Driver </a:t>
            </a:r>
            <a:r>
              <a:rPr dirty="0" sz="2400" spc="-5">
                <a:solidFill>
                  <a:srgbClr val="FFFFFF"/>
                </a:solidFill>
                <a:latin typeface="Arial MT"/>
                <a:cs typeface="Arial MT"/>
              </a:rPr>
              <a:t>(Win32k.sys)</a:t>
            </a:r>
            <a:endParaRPr sz="2400">
              <a:latin typeface="Arial MT"/>
              <a:cs typeface="Arial MT"/>
            </a:endParaRPr>
          </a:p>
          <a:p>
            <a:pPr marL="412115" marR="796290">
              <a:lnSpc>
                <a:spcPct val="137500"/>
              </a:lnSpc>
              <a:spcBef>
                <a:spcPts val="225"/>
              </a:spcBef>
            </a:pP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graphical user 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interface (GUI) functions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(USER and 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GDI) </a:t>
            </a:r>
            <a:r>
              <a:rPr dirty="0" sz="2000" spc="-54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windows,</a:t>
            </a:r>
            <a:r>
              <a:rPr dirty="0" sz="20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user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 interface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controls,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drawing</a:t>
            </a:r>
            <a:endParaRPr sz="20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095"/>
              </a:spcBef>
            </a:pPr>
            <a:r>
              <a:rPr dirty="0" sz="2400" i="1">
                <a:solidFill>
                  <a:srgbClr val="FFFFFF"/>
                </a:solidFill>
                <a:latin typeface="Arial"/>
                <a:cs typeface="Arial"/>
              </a:rPr>
              <a:t>Hardware</a:t>
            </a:r>
            <a:r>
              <a:rPr dirty="0" sz="2400" spc="-5" i="1">
                <a:solidFill>
                  <a:srgbClr val="FFFFFF"/>
                </a:solidFill>
                <a:latin typeface="Arial"/>
                <a:cs typeface="Arial"/>
              </a:rPr>
              <a:t> Abstraction </a:t>
            </a:r>
            <a:r>
              <a:rPr dirty="0" sz="2400" i="1">
                <a:solidFill>
                  <a:srgbClr val="FFFFFF"/>
                </a:solidFill>
                <a:latin typeface="Arial"/>
                <a:cs typeface="Arial"/>
              </a:rPr>
              <a:t>Layer</a:t>
            </a:r>
            <a:r>
              <a:rPr dirty="0" sz="2400" spc="-10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Arial MT"/>
                <a:cs typeface="Arial MT"/>
              </a:rPr>
              <a:t>(Hal.dll)</a:t>
            </a:r>
            <a:endParaRPr sz="2400">
              <a:latin typeface="Arial MT"/>
              <a:cs typeface="Arial MT"/>
            </a:endParaRPr>
          </a:p>
          <a:p>
            <a:pPr marL="412115" marR="5080">
              <a:lnSpc>
                <a:spcPct val="141700"/>
              </a:lnSpc>
              <a:spcBef>
                <a:spcPts val="25"/>
              </a:spcBef>
            </a:pP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isolates the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kernel, device drivers, and 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executive from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hardware </a:t>
            </a:r>
            <a:r>
              <a:rPr dirty="0" sz="2000" spc="-54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Hides 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platform-specific</a:t>
            </a:r>
            <a:r>
              <a:rPr dirty="0" sz="2000" spc="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hardware</a:t>
            </a:r>
            <a:r>
              <a:rPr dirty="0" sz="2000" spc="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differences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(motherboards)</a:t>
            </a:r>
            <a:endParaRPr sz="2000">
              <a:latin typeface="Arial MT"/>
              <a:cs typeface="Arial MT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432261" y="149628"/>
            <a:ext cx="4888230" cy="1367790"/>
            <a:chOff x="432261" y="149628"/>
            <a:chExt cx="4888230" cy="1367790"/>
          </a:xfrm>
        </p:grpSpPr>
        <p:pic>
          <p:nvPicPr>
            <p:cNvPr id="39" name="object 39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32261" y="149628"/>
              <a:ext cx="3034145" cy="760614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32261" y="756458"/>
              <a:ext cx="4887883" cy="760614"/>
            </a:xfrm>
            <a:prstGeom prst="rect">
              <a:avLst/>
            </a:prstGeom>
          </p:spPr>
        </p:pic>
      </p:grpSp>
      <p:sp>
        <p:nvSpPr>
          <p:cNvPr id="41" name="object 41"/>
          <p:cNvSpPr txBox="1">
            <a:spLocks noGrp="1"/>
          </p:cNvSpPr>
          <p:nvPr>
            <p:ph type="title"/>
          </p:nvPr>
        </p:nvSpPr>
        <p:spPr>
          <a:xfrm>
            <a:off x="460375" y="177801"/>
            <a:ext cx="4797425" cy="1244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/>
              <a:t>Kernel-Mode </a:t>
            </a:r>
            <a:r>
              <a:rPr dirty="0" spc="5"/>
              <a:t> </a:t>
            </a:r>
            <a:r>
              <a:rPr dirty="0" spc="-5"/>
              <a:t>Components:</a:t>
            </a:r>
            <a:r>
              <a:rPr dirty="0" spc="-30"/>
              <a:t> </a:t>
            </a:r>
            <a:r>
              <a:rPr dirty="0" spc="-5"/>
              <a:t>Drivers</a:t>
            </a:r>
          </a:p>
        </p:txBody>
      </p:sp>
      <p:sp>
        <p:nvSpPr>
          <p:cNvPr id="42" name="object 42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dirty="0"/>
              <a:t>32</a:t>
            </a:fld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07076" y="224443"/>
            <a:ext cx="2626995" cy="1371600"/>
            <a:chOff x="507076" y="224443"/>
            <a:chExt cx="2626995" cy="13716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07076" y="224443"/>
              <a:ext cx="2626821" cy="76061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7076" y="835428"/>
              <a:ext cx="2489662" cy="760614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35939" y="253683"/>
            <a:ext cx="2538095" cy="1244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/>
              <a:t>User-Mode  </a:t>
            </a:r>
            <a:r>
              <a:rPr dirty="0"/>
              <a:t>Processes</a:t>
            </a:r>
          </a:p>
        </p:txBody>
      </p:sp>
      <p:grpSp>
        <p:nvGrpSpPr>
          <p:cNvPr id="6" name="object 6"/>
          <p:cNvGrpSpPr/>
          <p:nvPr/>
        </p:nvGrpSpPr>
        <p:grpSpPr>
          <a:xfrm>
            <a:off x="511232" y="1633450"/>
            <a:ext cx="7760334" cy="4929505"/>
            <a:chOff x="511232" y="1633450"/>
            <a:chExt cx="7760334" cy="4929505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1232" y="1633450"/>
              <a:ext cx="4056611" cy="540327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59625" y="2219498"/>
              <a:ext cx="236912" cy="236912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34687" y="2065712"/>
              <a:ext cx="4738254" cy="519545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36170" y="2676698"/>
              <a:ext cx="282632" cy="282632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11232" y="2497974"/>
              <a:ext cx="3104803" cy="615141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59625" y="3162992"/>
              <a:ext cx="236912" cy="232756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34687" y="3005050"/>
              <a:ext cx="5611091" cy="523701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59625" y="3591098"/>
              <a:ext cx="236912" cy="236912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34687" y="3437312"/>
              <a:ext cx="4522123" cy="519545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36170" y="4035828"/>
              <a:ext cx="282632" cy="282632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11232" y="3857104"/>
              <a:ext cx="2801388" cy="615141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59625" y="4534592"/>
              <a:ext cx="236912" cy="232756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34687" y="4376650"/>
              <a:ext cx="7136475" cy="469669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492134" y="4734097"/>
              <a:ext cx="2065712" cy="457200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36170" y="5278581"/>
              <a:ext cx="282632" cy="282632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11232" y="5099857"/>
              <a:ext cx="3865417" cy="615141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159625" y="5764876"/>
              <a:ext cx="236912" cy="236912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134687" y="5611090"/>
              <a:ext cx="4480559" cy="519545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159625" y="6197138"/>
              <a:ext cx="236912" cy="236912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134687" y="6043352"/>
              <a:ext cx="6604461" cy="519545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548639" y="1752599"/>
              <a:ext cx="223520" cy="223520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170939" y="2231813"/>
              <a:ext cx="186266" cy="186266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548639" y="2689352"/>
              <a:ext cx="223520" cy="223520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170939" y="3171613"/>
              <a:ext cx="186266" cy="186266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170939" y="3603413"/>
              <a:ext cx="186266" cy="186266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548639" y="4048252"/>
              <a:ext cx="223520" cy="223519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170939" y="4543213"/>
              <a:ext cx="186266" cy="186266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548639" y="5292851"/>
              <a:ext cx="223520" cy="223520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170939" y="5775113"/>
              <a:ext cx="186266" cy="186266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170939" y="6206913"/>
              <a:ext cx="186266" cy="186266"/>
            </a:xfrm>
            <a:prstGeom prst="rect">
              <a:avLst/>
            </a:prstGeom>
          </p:spPr>
        </p:pic>
      </p:grpSp>
      <p:sp>
        <p:nvSpPr>
          <p:cNvPr id="37" name="object 37"/>
          <p:cNvSpPr txBox="1"/>
          <p:nvPr/>
        </p:nvSpPr>
        <p:spPr>
          <a:xfrm>
            <a:off x="893138" y="1506220"/>
            <a:ext cx="7330440" cy="4950460"/>
          </a:xfrm>
          <a:prstGeom prst="rect">
            <a:avLst/>
          </a:prstGeom>
        </p:spPr>
        <p:txBody>
          <a:bodyPr wrap="square" lIns="0" tIns="1651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0"/>
              </a:spcBef>
            </a:pPr>
            <a:r>
              <a:rPr dirty="0" sz="2400" spc="-5" i="1">
                <a:solidFill>
                  <a:srgbClr val="FFFFFF"/>
                </a:solidFill>
                <a:latin typeface="Arial"/>
                <a:cs typeface="Arial"/>
              </a:rPr>
              <a:t>System</a:t>
            </a:r>
            <a:r>
              <a:rPr dirty="0" sz="2400" spc="-30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i="1">
                <a:solidFill>
                  <a:srgbClr val="FFFFFF"/>
                </a:solidFill>
                <a:latin typeface="Arial"/>
                <a:cs typeface="Arial"/>
              </a:rPr>
              <a:t>support</a:t>
            </a:r>
            <a:r>
              <a:rPr dirty="0" sz="2400" spc="-30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i="1">
                <a:solidFill>
                  <a:srgbClr val="FFFFFF"/>
                </a:solidFill>
                <a:latin typeface="Arial"/>
                <a:cs typeface="Arial"/>
              </a:rPr>
              <a:t>processes</a:t>
            </a:r>
            <a:endParaRPr sz="2400">
              <a:latin typeface="Arial"/>
              <a:cs typeface="Arial"/>
            </a:endParaRPr>
          </a:p>
          <a:p>
            <a:pPr marL="639445">
              <a:lnSpc>
                <a:spcPct val="100000"/>
              </a:lnSpc>
              <a:spcBef>
                <a:spcPts val="1000"/>
              </a:spcBef>
            </a:pP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Logon</a:t>
            </a:r>
            <a:r>
              <a:rPr dirty="0" sz="200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process,</a:t>
            </a:r>
            <a:r>
              <a:rPr dirty="0" sz="200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session</a:t>
            </a:r>
            <a:r>
              <a:rPr dirty="0" sz="20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manager,</a:t>
            </a:r>
            <a:r>
              <a:rPr dirty="0" sz="2000" spc="-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etc.</a:t>
            </a:r>
            <a:endParaRPr sz="20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095"/>
              </a:spcBef>
            </a:pPr>
            <a:r>
              <a:rPr dirty="0" sz="2400" i="1">
                <a:solidFill>
                  <a:srgbClr val="FFFFFF"/>
                </a:solidFill>
                <a:latin typeface="Arial"/>
                <a:cs typeface="Arial"/>
              </a:rPr>
              <a:t>Services</a:t>
            </a:r>
            <a:r>
              <a:rPr dirty="0" sz="2400" spc="-55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i="1">
                <a:solidFill>
                  <a:srgbClr val="FFFFFF"/>
                </a:solidFill>
                <a:latin typeface="Arial"/>
                <a:cs typeface="Arial"/>
              </a:rPr>
              <a:t>processes</a:t>
            </a:r>
            <a:endParaRPr sz="2400">
              <a:latin typeface="Arial"/>
              <a:cs typeface="Arial"/>
            </a:endParaRPr>
          </a:p>
          <a:p>
            <a:pPr marL="639445" marR="1514475">
              <a:lnSpc>
                <a:spcPct val="141700"/>
              </a:lnSpc>
              <a:spcBef>
                <a:spcPts val="25"/>
              </a:spcBef>
            </a:pP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Windows</a:t>
            </a:r>
            <a:r>
              <a:rPr dirty="0" sz="200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services</a:t>
            </a:r>
            <a:r>
              <a:rPr dirty="0" sz="200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independent</a:t>
            </a:r>
            <a:r>
              <a:rPr dirty="0" sz="200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dirty="0" sz="20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user</a:t>
            </a:r>
            <a:r>
              <a:rPr dirty="0" sz="200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logons </a:t>
            </a:r>
            <a:r>
              <a:rPr dirty="0" sz="2000" spc="-54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Task</a:t>
            </a:r>
            <a:r>
              <a:rPr dirty="0" sz="20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Scheduler,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 printer</a:t>
            </a:r>
            <a:r>
              <a:rPr dirty="0" sz="20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spooler,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 etc.</a:t>
            </a:r>
            <a:endParaRPr sz="20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994"/>
              </a:spcBef>
            </a:pPr>
            <a:r>
              <a:rPr dirty="0" sz="2400" i="1">
                <a:solidFill>
                  <a:srgbClr val="FFFFFF"/>
                </a:solidFill>
                <a:latin typeface="Arial"/>
                <a:cs typeface="Arial"/>
              </a:rPr>
              <a:t>User</a:t>
            </a:r>
            <a:r>
              <a:rPr dirty="0" sz="2400" spc="-30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-5" i="1">
                <a:solidFill>
                  <a:srgbClr val="FFFFFF"/>
                </a:solidFill>
                <a:latin typeface="Arial"/>
                <a:cs typeface="Arial"/>
              </a:rPr>
              <a:t>applications</a:t>
            </a:r>
            <a:endParaRPr sz="2400">
              <a:latin typeface="Arial"/>
              <a:cs typeface="Arial"/>
            </a:endParaRPr>
          </a:p>
          <a:p>
            <a:pPr marL="633095" marR="5080" indent="6350">
              <a:lnSpc>
                <a:spcPts val="2320"/>
              </a:lnSpc>
              <a:spcBef>
                <a:spcPts val="1265"/>
              </a:spcBef>
            </a:pP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Windows</a:t>
            </a:r>
            <a:r>
              <a:rPr dirty="0" sz="2000" spc="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32-bit,</a:t>
            </a:r>
            <a:r>
              <a:rPr dirty="0" sz="2000" spc="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64-bit,</a:t>
            </a:r>
            <a:r>
              <a:rPr dirty="0" sz="2000" spc="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Windows</a:t>
            </a:r>
            <a:r>
              <a:rPr dirty="0" sz="2000" spc="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3.1</a:t>
            </a:r>
            <a:r>
              <a:rPr dirty="0" sz="2000" spc="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16-bit,</a:t>
            </a:r>
            <a:r>
              <a:rPr dirty="0" sz="2000" spc="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MS-DOS</a:t>
            </a:r>
            <a:r>
              <a:rPr dirty="0" sz="2000" spc="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16-bit </a:t>
            </a:r>
            <a:r>
              <a:rPr dirty="0" sz="2000" spc="-54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 POSIX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 32-bit</a:t>
            </a:r>
            <a:endParaRPr sz="20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015"/>
              </a:spcBef>
            </a:pPr>
            <a:r>
              <a:rPr dirty="0" sz="2400" i="1">
                <a:solidFill>
                  <a:srgbClr val="FFFFFF"/>
                </a:solidFill>
                <a:latin typeface="Arial"/>
                <a:cs typeface="Arial"/>
              </a:rPr>
              <a:t>Environment</a:t>
            </a:r>
            <a:r>
              <a:rPr dirty="0" sz="2400" spc="-30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-5" i="1">
                <a:solidFill>
                  <a:srgbClr val="FFFFFF"/>
                </a:solidFill>
                <a:latin typeface="Arial"/>
                <a:cs typeface="Arial"/>
              </a:rPr>
              <a:t>subsystems</a:t>
            </a:r>
            <a:endParaRPr sz="2400">
              <a:latin typeface="Arial"/>
              <a:cs typeface="Arial"/>
            </a:endParaRPr>
          </a:p>
          <a:p>
            <a:pPr marL="639445">
              <a:lnSpc>
                <a:spcPct val="100000"/>
              </a:lnSpc>
              <a:spcBef>
                <a:spcPts val="1025"/>
              </a:spcBef>
            </a:pP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OS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environment</a:t>
            </a:r>
            <a:r>
              <a:rPr dirty="0" sz="20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 spc="-5" i="1">
                <a:solidFill>
                  <a:srgbClr val="FFFFFF"/>
                </a:solidFill>
                <a:latin typeface="Arial"/>
                <a:cs typeface="Arial"/>
              </a:rPr>
              <a:t>a.k.a. personalities</a:t>
            </a:r>
            <a:endParaRPr sz="2000">
              <a:latin typeface="Arial"/>
              <a:cs typeface="Arial"/>
            </a:endParaRPr>
          </a:p>
          <a:p>
            <a:pPr marL="639445">
              <a:lnSpc>
                <a:spcPct val="100000"/>
              </a:lnSpc>
              <a:spcBef>
                <a:spcPts val="1000"/>
              </a:spcBef>
            </a:pP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Windows, POSIX, OS/2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 (dropped</a:t>
            </a:r>
            <a:r>
              <a:rPr dirty="0" sz="2000" spc="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after Windows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2000)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38" name="object 3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dirty="0"/>
              <a:t>32</a:t>
            </a:fld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39" y="253683"/>
            <a:ext cx="6151880" cy="635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Key</a:t>
            </a:r>
            <a:r>
              <a:rPr dirty="0" spc="-15"/>
              <a:t> </a:t>
            </a:r>
            <a:r>
              <a:rPr dirty="0" spc="-5"/>
              <a:t>Windows</a:t>
            </a:r>
            <a:r>
              <a:rPr dirty="0" spc="-15"/>
              <a:t> </a:t>
            </a:r>
            <a:r>
              <a:rPr dirty="0" spc="-5"/>
              <a:t>System</a:t>
            </a:r>
            <a:r>
              <a:rPr dirty="0" spc="-10"/>
              <a:t> </a:t>
            </a:r>
            <a:r>
              <a:rPr dirty="0" spc="-5"/>
              <a:t>Files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739832" y="1076498"/>
            <a:ext cx="7772400" cy="3466465"/>
            <a:chOff x="739832" y="1076498"/>
            <a:chExt cx="7772400" cy="346646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39832" y="1076498"/>
              <a:ext cx="2360814" cy="41563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4770" y="1521229"/>
              <a:ext cx="199505" cy="19950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39832" y="1392381"/>
              <a:ext cx="5623560" cy="43226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64770" y="1862051"/>
              <a:ext cx="199505" cy="199505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39832" y="1737360"/>
              <a:ext cx="6184668" cy="42810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64770" y="2211185"/>
              <a:ext cx="199505" cy="199505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39832" y="2078181"/>
              <a:ext cx="7124006" cy="407323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84810" y="2385752"/>
              <a:ext cx="7427422" cy="415636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39832" y="2714105"/>
              <a:ext cx="3528752" cy="482138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64770" y="3221181"/>
              <a:ext cx="199505" cy="199505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39832" y="3092334"/>
              <a:ext cx="6093228" cy="432261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64770" y="3566160"/>
              <a:ext cx="199505" cy="199505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39832" y="3437312"/>
              <a:ext cx="5079075" cy="432261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64770" y="3906981"/>
              <a:ext cx="199505" cy="199505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39832" y="3778134"/>
              <a:ext cx="6080759" cy="432261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64770" y="4239491"/>
              <a:ext cx="199505" cy="199505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39832" y="4110643"/>
              <a:ext cx="6932814" cy="432261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77239" y="1532974"/>
              <a:ext cx="149013" cy="149013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77239" y="1875874"/>
              <a:ext cx="149013" cy="149013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77239" y="2224870"/>
              <a:ext cx="149013" cy="149013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77239" y="3234774"/>
              <a:ext cx="149013" cy="149013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77239" y="3577674"/>
              <a:ext cx="149013" cy="149013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77239" y="3920574"/>
              <a:ext cx="149013" cy="149013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77239" y="4250774"/>
              <a:ext cx="149013" cy="149013"/>
            </a:xfrm>
            <a:prstGeom prst="rect">
              <a:avLst/>
            </a:prstGeom>
          </p:spPr>
        </p:pic>
      </p:grpSp>
      <p:grpSp>
        <p:nvGrpSpPr>
          <p:cNvPr id="28" name="object 28"/>
          <p:cNvGrpSpPr/>
          <p:nvPr/>
        </p:nvGrpSpPr>
        <p:grpSpPr>
          <a:xfrm>
            <a:off x="739832" y="4796442"/>
            <a:ext cx="7465059" cy="1459230"/>
            <a:chOff x="739832" y="4796442"/>
            <a:chExt cx="7465059" cy="1459230"/>
          </a:xfrm>
        </p:grpSpPr>
        <p:pic>
          <p:nvPicPr>
            <p:cNvPr id="29" name="object 29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39832" y="4796442"/>
              <a:ext cx="2248592" cy="482138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64770" y="5320145"/>
              <a:ext cx="199505" cy="195349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739832" y="5191297"/>
              <a:ext cx="6363392" cy="428105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764770" y="5648497"/>
              <a:ext cx="199505" cy="199505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739832" y="5519650"/>
              <a:ext cx="7464828" cy="432261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764770" y="5989319"/>
              <a:ext cx="199505" cy="199505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739832" y="5864628"/>
              <a:ext cx="6134792" cy="390698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77239" y="5330274"/>
              <a:ext cx="149013" cy="149013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77239" y="5660474"/>
              <a:ext cx="149013" cy="149013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77239" y="6003374"/>
              <a:ext cx="149013" cy="149013"/>
            </a:xfrm>
            <a:prstGeom prst="rect">
              <a:avLst/>
            </a:prstGeom>
          </p:spPr>
        </p:pic>
      </p:grpSp>
      <p:sp>
        <p:nvSpPr>
          <p:cNvPr id="39" name="object 39"/>
          <p:cNvSpPr txBox="1"/>
          <p:nvPr/>
        </p:nvSpPr>
        <p:spPr>
          <a:xfrm>
            <a:off x="4422139" y="1367027"/>
            <a:ext cx="4042410" cy="30861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1593215">
              <a:lnSpc>
                <a:spcPct val="140600"/>
              </a:lnSpc>
              <a:spcBef>
                <a:spcPts val="100"/>
              </a:spcBef>
            </a:pPr>
            <a:r>
              <a:rPr dirty="0" sz="1600" spc="-5">
                <a:solidFill>
                  <a:srgbClr val="FFFFFF"/>
                </a:solidFill>
                <a:latin typeface="Arial MT"/>
                <a:cs typeface="Arial MT"/>
              </a:rPr>
              <a:t>Executive </a:t>
            </a:r>
            <a:r>
              <a:rPr dirty="0" sz="1600">
                <a:solidFill>
                  <a:srgbClr val="FFFFFF"/>
                </a:solidFill>
                <a:latin typeface="Arial MT"/>
                <a:cs typeface="Arial MT"/>
              </a:rPr>
              <a:t>and kernel </a:t>
            </a:r>
            <a:r>
              <a:rPr dirty="0" sz="1600" spc="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600">
                <a:solidFill>
                  <a:srgbClr val="FFFFFF"/>
                </a:solidFill>
                <a:latin typeface="Arial MT"/>
                <a:cs typeface="Arial MT"/>
              </a:rPr>
              <a:t>Hardware</a:t>
            </a:r>
            <a:r>
              <a:rPr dirty="0" sz="1600" spc="-3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600" spc="-5">
                <a:solidFill>
                  <a:srgbClr val="FFFFFF"/>
                </a:solidFill>
                <a:latin typeface="Arial MT"/>
                <a:cs typeface="Arial MT"/>
              </a:rPr>
              <a:t>abstraction</a:t>
            </a:r>
            <a:r>
              <a:rPr dirty="0" sz="1600" spc="-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600">
                <a:solidFill>
                  <a:srgbClr val="FFFFFF"/>
                </a:solidFill>
                <a:latin typeface="Arial MT"/>
                <a:cs typeface="Arial MT"/>
              </a:rPr>
              <a:t>layer</a:t>
            </a:r>
            <a:endParaRPr sz="1600">
              <a:latin typeface="Arial MT"/>
              <a:cs typeface="Arial MT"/>
            </a:endParaRPr>
          </a:p>
          <a:p>
            <a:pPr marL="12700" marR="5080">
              <a:lnSpc>
                <a:spcPct val="112900"/>
              </a:lnSpc>
              <a:spcBef>
                <a:spcPts val="580"/>
              </a:spcBef>
            </a:pPr>
            <a:r>
              <a:rPr dirty="0" sz="1600" spc="-5">
                <a:solidFill>
                  <a:srgbClr val="FFFFFF"/>
                </a:solidFill>
                <a:latin typeface="Arial MT"/>
                <a:cs typeface="Arial MT"/>
              </a:rPr>
              <a:t>Internal</a:t>
            </a:r>
            <a:r>
              <a:rPr dirty="0" sz="1600" spc="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600">
                <a:solidFill>
                  <a:srgbClr val="FFFFFF"/>
                </a:solidFill>
                <a:latin typeface="Arial MT"/>
                <a:cs typeface="Arial MT"/>
              </a:rPr>
              <a:t>support</a:t>
            </a:r>
            <a:r>
              <a:rPr dirty="0" sz="1600" spc="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600" spc="-5">
                <a:solidFill>
                  <a:srgbClr val="FFFFFF"/>
                </a:solidFill>
                <a:latin typeface="Arial MT"/>
                <a:cs typeface="Arial MT"/>
              </a:rPr>
              <a:t>functions</a:t>
            </a:r>
            <a:r>
              <a:rPr dirty="0" sz="1600" spc="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60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dirty="0" sz="1600" spc="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600" spc="-5">
                <a:solidFill>
                  <a:srgbClr val="FFFFFF"/>
                </a:solidFill>
                <a:latin typeface="Arial MT"/>
                <a:cs typeface="Arial MT"/>
              </a:rPr>
              <a:t>system </a:t>
            </a:r>
            <a:r>
              <a:rPr dirty="0" sz="1600">
                <a:solidFill>
                  <a:srgbClr val="FFFFFF"/>
                </a:solidFill>
                <a:latin typeface="Arial MT"/>
                <a:cs typeface="Arial MT"/>
              </a:rPr>
              <a:t> service</a:t>
            </a:r>
            <a:r>
              <a:rPr dirty="0" sz="1600" spc="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600" spc="-5">
                <a:solidFill>
                  <a:srgbClr val="FFFFFF"/>
                </a:solidFill>
                <a:latin typeface="Arial MT"/>
                <a:cs typeface="Arial MT"/>
              </a:rPr>
              <a:t>dispatch</a:t>
            </a:r>
            <a:r>
              <a:rPr dirty="0" sz="1600" spc="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600" spc="-5">
                <a:solidFill>
                  <a:srgbClr val="FFFFFF"/>
                </a:solidFill>
                <a:latin typeface="Arial MT"/>
                <a:cs typeface="Arial MT"/>
              </a:rPr>
              <a:t>stubs</a:t>
            </a:r>
            <a:r>
              <a:rPr dirty="0" sz="1600" spc="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600" spc="-5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dirty="0" sz="1600" spc="5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600" spc="-5">
                <a:solidFill>
                  <a:srgbClr val="FFFFFF"/>
                </a:solidFill>
                <a:latin typeface="Arial MT"/>
                <a:cs typeface="Arial MT"/>
              </a:rPr>
              <a:t>executive</a:t>
            </a:r>
            <a:r>
              <a:rPr dirty="0" sz="1600" spc="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600" spc="-5">
                <a:solidFill>
                  <a:srgbClr val="FFFFFF"/>
                </a:solidFill>
                <a:latin typeface="Arial MT"/>
                <a:cs typeface="Arial MT"/>
              </a:rPr>
              <a:t>functions</a:t>
            </a:r>
            <a:endParaRPr sz="16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650">
              <a:latin typeface="Arial MT"/>
              <a:cs typeface="Arial MT"/>
            </a:endParaRPr>
          </a:p>
          <a:p>
            <a:pPr marL="12700" marR="1671955">
              <a:lnSpc>
                <a:spcPct val="140600"/>
              </a:lnSpc>
            </a:pPr>
            <a:r>
              <a:rPr dirty="0" sz="1600">
                <a:solidFill>
                  <a:srgbClr val="FFFFFF"/>
                </a:solidFill>
                <a:latin typeface="Arial MT"/>
                <a:cs typeface="Arial MT"/>
              </a:rPr>
              <a:t>Session</a:t>
            </a:r>
            <a:r>
              <a:rPr dirty="0" sz="1600" spc="-5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600">
                <a:solidFill>
                  <a:srgbClr val="FFFFFF"/>
                </a:solidFill>
                <a:latin typeface="Arial MT"/>
                <a:cs typeface="Arial MT"/>
              </a:rPr>
              <a:t>manager</a:t>
            </a:r>
            <a:r>
              <a:rPr dirty="0" sz="1600" spc="-5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600">
                <a:solidFill>
                  <a:srgbClr val="FFFFFF"/>
                </a:solidFill>
                <a:latin typeface="Arial MT"/>
                <a:cs typeface="Arial MT"/>
              </a:rPr>
              <a:t>process </a:t>
            </a:r>
            <a:r>
              <a:rPr dirty="0" sz="1600" spc="-43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600">
                <a:solidFill>
                  <a:srgbClr val="FFFFFF"/>
                </a:solidFill>
                <a:latin typeface="Arial MT"/>
                <a:cs typeface="Arial MT"/>
              </a:rPr>
              <a:t>Logon</a:t>
            </a:r>
            <a:r>
              <a:rPr dirty="0" sz="16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600">
                <a:solidFill>
                  <a:srgbClr val="FFFFFF"/>
                </a:solidFill>
                <a:latin typeface="Arial MT"/>
                <a:cs typeface="Arial MT"/>
              </a:rPr>
              <a:t>process</a:t>
            </a:r>
            <a:endParaRPr sz="16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780"/>
              </a:spcBef>
            </a:pPr>
            <a:r>
              <a:rPr dirty="0" sz="1600">
                <a:solidFill>
                  <a:srgbClr val="FFFFFF"/>
                </a:solidFill>
                <a:latin typeface="Arial MT"/>
                <a:cs typeface="Arial MT"/>
              </a:rPr>
              <a:t>Service</a:t>
            </a:r>
            <a:r>
              <a:rPr dirty="0" sz="160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600" spc="-5">
                <a:solidFill>
                  <a:srgbClr val="FFFFFF"/>
                </a:solidFill>
                <a:latin typeface="Arial MT"/>
                <a:cs typeface="Arial MT"/>
              </a:rPr>
              <a:t>controller</a:t>
            </a:r>
            <a:r>
              <a:rPr dirty="0" sz="160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600">
                <a:solidFill>
                  <a:srgbClr val="FFFFFF"/>
                </a:solidFill>
                <a:latin typeface="Arial MT"/>
                <a:cs typeface="Arial MT"/>
              </a:rPr>
              <a:t>process</a:t>
            </a:r>
            <a:endParaRPr sz="16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680"/>
              </a:spcBef>
            </a:pPr>
            <a:r>
              <a:rPr dirty="0" sz="1600">
                <a:solidFill>
                  <a:srgbClr val="FFFFFF"/>
                </a:solidFill>
                <a:latin typeface="Arial MT"/>
                <a:cs typeface="Arial MT"/>
              </a:rPr>
              <a:t>Local </a:t>
            </a:r>
            <a:r>
              <a:rPr dirty="0" sz="1600" spc="-5">
                <a:solidFill>
                  <a:srgbClr val="FFFFFF"/>
                </a:solidFill>
                <a:latin typeface="Arial MT"/>
                <a:cs typeface="Arial MT"/>
              </a:rPr>
              <a:t>Security Authority</a:t>
            </a:r>
            <a:r>
              <a:rPr dirty="0" sz="160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600" spc="-5">
                <a:solidFill>
                  <a:srgbClr val="FFFFFF"/>
                </a:solidFill>
                <a:latin typeface="Arial MT"/>
                <a:cs typeface="Arial MT"/>
              </a:rPr>
              <a:t>Subsystem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42" name="object 42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dirty="0"/>
              <a:t>32</a:t>
            </a:fld>
          </a:p>
        </p:txBody>
      </p:sp>
      <p:sp>
        <p:nvSpPr>
          <p:cNvPr id="40" name="object 40"/>
          <p:cNvSpPr txBox="1"/>
          <p:nvPr/>
        </p:nvSpPr>
        <p:spPr>
          <a:xfrm>
            <a:off x="764539" y="996378"/>
            <a:ext cx="3456304" cy="5209540"/>
          </a:xfrm>
          <a:prstGeom prst="rect">
            <a:avLst/>
          </a:prstGeom>
        </p:spPr>
        <p:txBody>
          <a:bodyPr wrap="square" lIns="0" tIns="8890" rIns="0" bIns="0" rtlCol="0" vert="horz">
            <a:spAutoFit/>
          </a:bodyPr>
          <a:lstStyle/>
          <a:p>
            <a:pPr marL="355600" marR="1173480" indent="-343535">
              <a:lnSpc>
                <a:spcPct val="139100"/>
              </a:lnSpc>
              <a:spcBef>
                <a:spcPts val="70"/>
              </a:spcBef>
            </a:pPr>
            <a:r>
              <a:rPr dirty="0" sz="1800">
                <a:solidFill>
                  <a:srgbClr val="FFFFFF"/>
                </a:solidFill>
                <a:latin typeface="Arial MT"/>
                <a:cs typeface="Arial MT"/>
              </a:rPr>
              <a:t>Core</a:t>
            </a:r>
            <a:r>
              <a:rPr dirty="0" sz="1800" spc="-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Arial MT"/>
                <a:cs typeface="Arial MT"/>
              </a:rPr>
              <a:t>OS</a:t>
            </a:r>
            <a:r>
              <a:rPr dirty="0" sz="180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Arial MT"/>
                <a:cs typeface="Arial MT"/>
              </a:rPr>
              <a:t>components: </a:t>
            </a:r>
            <a:r>
              <a:rPr dirty="0" sz="1800" spc="-484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600" spc="-5">
                <a:solidFill>
                  <a:srgbClr val="FFFFFF"/>
                </a:solidFill>
                <a:latin typeface="Arial MT"/>
                <a:cs typeface="Arial MT"/>
              </a:rPr>
              <a:t>NTOSKRNL.EXE** </a:t>
            </a:r>
            <a:r>
              <a:rPr dirty="0" sz="160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600" spc="-5">
                <a:solidFill>
                  <a:srgbClr val="FFFFFF"/>
                </a:solidFill>
                <a:latin typeface="Arial MT"/>
                <a:cs typeface="Arial MT"/>
              </a:rPr>
              <a:t>HAL.DLL </a:t>
            </a:r>
            <a:r>
              <a:rPr dirty="0" sz="1600">
                <a:solidFill>
                  <a:srgbClr val="FFFFFF"/>
                </a:solidFill>
                <a:latin typeface="Arial MT"/>
                <a:cs typeface="Arial MT"/>
              </a:rPr>
              <a:t> NTDLL.DLL</a:t>
            </a:r>
            <a:endParaRPr sz="16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6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dirty="0" sz="1800">
                <a:solidFill>
                  <a:srgbClr val="FFFFFF"/>
                </a:solidFill>
                <a:latin typeface="Arial MT"/>
                <a:cs typeface="Arial MT"/>
              </a:rPr>
              <a:t>Core</a:t>
            </a:r>
            <a:r>
              <a:rPr dirty="0" sz="18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Arial MT"/>
                <a:cs typeface="Arial MT"/>
              </a:rPr>
              <a:t>system</a:t>
            </a:r>
            <a:r>
              <a:rPr dirty="0" sz="18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Arial MT"/>
                <a:cs typeface="Arial MT"/>
              </a:rPr>
              <a:t>(support)</a:t>
            </a:r>
            <a:r>
              <a:rPr dirty="0" sz="18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FFFFFF"/>
                </a:solidFill>
                <a:latin typeface="Arial MT"/>
                <a:cs typeface="Arial MT"/>
              </a:rPr>
              <a:t>processes:</a:t>
            </a:r>
            <a:endParaRPr sz="1800">
              <a:latin typeface="Arial MT"/>
              <a:cs typeface="Arial MT"/>
            </a:endParaRPr>
          </a:p>
          <a:p>
            <a:pPr marL="355600" marR="1501140">
              <a:lnSpc>
                <a:spcPct val="138900"/>
              </a:lnSpc>
              <a:spcBef>
                <a:spcPts val="45"/>
              </a:spcBef>
            </a:pPr>
            <a:r>
              <a:rPr dirty="0" sz="1600" spc="-5">
                <a:solidFill>
                  <a:srgbClr val="FFFFFF"/>
                </a:solidFill>
                <a:latin typeface="Arial MT"/>
                <a:cs typeface="Arial MT"/>
              </a:rPr>
              <a:t>SMSS.EXE </a:t>
            </a:r>
            <a:r>
              <a:rPr dirty="0" sz="160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600" spc="-5">
                <a:solidFill>
                  <a:srgbClr val="FFFFFF"/>
                </a:solidFill>
                <a:latin typeface="Arial MT"/>
                <a:cs typeface="Arial MT"/>
              </a:rPr>
              <a:t>WI</a:t>
            </a:r>
            <a:r>
              <a:rPr dirty="0" sz="1600">
                <a:solidFill>
                  <a:srgbClr val="FFFFFF"/>
                </a:solidFill>
                <a:latin typeface="Arial MT"/>
                <a:cs typeface="Arial MT"/>
              </a:rPr>
              <a:t>NL</a:t>
            </a:r>
            <a:r>
              <a:rPr dirty="0" sz="1600" spc="-5">
                <a:solidFill>
                  <a:srgbClr val="FFFFFF"/>
                </a:solidFill>
                <a:latin typeface="Arial MT"/>
                <a:cs typeface="Arial MT"/>
              </a:rPr>
              <a:t>OGO</a:t>
            </a:r>
            <a:r>
              <a:rPr dirty="0" sz="1600">
                <a:solidFill>
                  <a:srgbClr val="FFFFFF"/>
                </a:solidFill>
                <a:latin typeface="Arial MT"/>
                <a:cs typeface="Arial MT"/>
              </a:rPr>
              <a:t>N</a:t>
            </a:r>
            <a:r>
              <a:rPr dirty="0" sz="1600" spc="-5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r>
              <a:rPr dirty="0" sz="1600">
                <a:solidFill>
                  <a:srgbClr val="FFFFFF"/>
                </a:solidFill>
                <a:latin typeface="Arial MT"/>
                <a:cs typeface="Arial MT"/>
              </a:rPr>
              <a:t>EXE  </a:t>
            </a:r>
            <a:r>
              <a:rPr dirty="0" sz="1600" spc="-5">
                <a:solidFill>
                  <a:srgbClr val="FFFFFF"/>
                </a:solidFill>
                <a:latin typeface="Arial MT"/>
                <a:cs typeface="Arial MT"/>
              </a:rPr>
              <a:t>SERVICES.EXE </a:t>
            </a:r>
            <a:r>
              <a:rPr dirty="0" sz="160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600" spc="-5">
                <a:solidFill>
                  <a:srgbClr val="FFFFFF"/>
                </a:solidFill>
                <a:latin typeface="Arial MT"/>
                <a:cs typeface="Arial MT"/>
              </a:rPr>
              <a:t>LSASS.EXE</a:t>
            </a:r>
            <a:endParaRPr sz="16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300">
              <a:latin typeface="Arial MT"/>
              <a:cs typeface="Arial MT"/>
            </a:endParaRPr>
          </a:p>
          <a:p>
            <a:pPr marL="355600" marR="1287780" indent="-343535">
              <a:lnSpc>
                <a:spcPct val="138400"/>
              </a:lnSpc>
            </a:pPr>
            <a:r>
              <a:rPr dirty="0" sz="1800" spc="-5">
                <a:solidFill>
                  <a:srgbClr val="FFFFFF"/>
                </a:solidFill>
                <a:latin typeface="Arial MT"/>
                <a:cs typeface="Arial MT"/>
              </a:rPr>
              <a:t>Windows subsystem: </a:t>
            </a:r>
            <a:r>
              <a:rPr dirty="0" sz="1800" spc="-49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600" spc="-5">
                <a:solidFill>
                  <a:srgbClr val="FFFFFF"/>
                </a:solidFill>
                <a:latin typeface="Arial MT"/>
                <a:cs typeface="Arial MT"/>
              </a:rPr>
              <a:t>CSRSS.EXE* </a:t>
            </a:r>
            <a:r>
              <a:rPr dirty="0" sz="160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600" spc="-5">
                <a:solidFill>
                  <a:srgbClr val="FFFFFF"/>
                </a:solidFill>
                <a:latin typeface="Arial MT"/>
                <a:cs typeface="Arial MT"/>
              </a:rPr>
              <a:t>WIN32K.SYS</a:t>
            </a:r>
            <a:endParaRPr sz="1600">
              <a:latin typeface="Arial MT"/>
              <a:cs typeface="Arial MT"/>
            </a:endParaRPr>
          </a:p>
          <a:p>
            <a:pPr marL="355600">
              <a:lnSpc>
                <a:spcPct val="100000"/>
              </a:lnSpc>
              <a:spcBef>
                <a:spcPts val="780"/>
              </a:spcBef>
            </a:pPr>
            <a:r>
              <a:rPr dirty="0" sz="1600" spc="-5">
                <a:solidFill>
                  <a:srgbClr val="FFFFFF"/>
                </a:solidFill>
                <a:latin typeface="Arial MT"/>
                <a:cs typeface="Arial MT"/>
              </a:rPr>
              <a:t>KERNEL32/USER32/GDI32.DLL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4422139" y="5177028"/>
            <a:ext cx="3752850" cy="1028700"/>
          </a:xfrm>
          <a:prstGeom prst="rect">
            <a:avLst/>
          </a:prstGeom>
        </p:spPr>
        <p:txBody>
          <a:bodyPr wrap="square" lIns="0" tIns="990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80"/>
              </a:spcBef>
            </a:pPr>
            <a:r>
              <a:rPr dirty="0" sz="1600" spc="-5">
                <a:solidFill>
                  <a:srgbClr val="FFFFFF"/>
                </a:solidFill>
                <a:latin typeface="Arial MT"/>
                <a:cs typeface="Arial MT"/>
              </a:rPr>
              <a:t>Windows</a:t>
            </a:r>
            <a:r>
              <a:rPr dirty="0" sz="16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600" spc="-5">
                <a:solidFill>
                  <a:srgbClr val="FFFFFF"/>
                </a:solidFill>
                <a:latin typeface="Arial MT"/>
                <a:cs typeface="Arial MT"/>
              </a:rPr>
              <a:t>subsystem</a:t>
            </a:r>
            <a:r>
              <a:rPr dirty="0" sz="16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600">
                <a:solidFill>
                  <a:srgbClr val="FFFFFF"/>
                </a:solidFill>
                <a:latin typeface="Arial MT"/>
                <a:cs typeface="Arial MT"/>
              </a:rPr>
              <a:t>process</a:t>
            </a:r>
            <a:endParaRPr sz="1600">
              <a:latin typeface="Arial MT"/>
              <a:cs typeface="Arial MT"/>
            </a:endParaRPr>
          </a:p>
          <a:p>
            <a:pPr marL="12700" marR="5080">
              <a:lnSpc>
                <a:spcPts val="2700"/>
              </a:lnSpc>
            </a:pPr>
            <a:r>
              <a:rPr dirty="0" sz="1600">
                <a:solidFill>
                  <a:srgbClr val="FFFFFF"/>
                </a:solidFill>
                <a:latin typeface="Arial MT"/>
                <a:cs typeface="Arial MT"/>
              </a:rPr>
              <a:t>USER</a:t>
            </a:r>
            <a:r>
              <a:rPr dirty="0" sz="16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60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dirty="0" sz="16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600" spc="-5">
                <a:solidFill>
                  <a:srgbClr val="FFFFFF"/>
                </a:solidFill>
                <a:latin typeface="Arial MT"/>
                <a:cs typeface="Arial MT"/>
              </a:rPr>
              <a:t>GDI</a:t>
            </a:r>
            <a:r>
              <a:rPr dirty="0" sz="16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600">
                <a:solidFill>
                  <a:srgbClr val="FFFFFF"/>
                </a:solidFill>
                <a:latin typeface="Arial MT"/>
                <a:cs typeface="Arial MT"/>
              </a:rPr>
              <a:t>kernel-mode</a:t>
            </a:r>
            <a:r>
              <a:rPr dirty="0" sz="16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600" spc="-5">
                <a:solidFill>
                  <a:srgbClr val="FFFFFF"/>
                </a:solidFill>
                <a:latin typeface="Arial MT"/>
                <a:cs typeface="Arial MT"/>
              </a:rPr>
              <a:t>components </a:t>
            </a:r>
            <a:r>
              <a:rPr dirty="0" sz="1600" spc="-43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600" spc="-5">
                <a:solidFill>
                  <a:srgbClr val="FFFFFF"/>
                </a:solidFill>
                <a:latin typeface="Arial MT"/>
                <a:cs typeface="Arial MT"/>
              </a:rPr>
              <a:t>Windows</a:t>
            </a:r>
            <a:r>
              <a:rPr dirty="0" sz="16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600" spc="-5">
                <a:solidFill>
                  <a:srgbClr val="FFFFFF"/>
                </a:solidFill>
                <a:latin typeface="Arial MT"/>
                <a:cs typeface="Arial MT"/>
              </a:rPr>
              <a:t>subsystem </a:t>
            </a:r>
            <a:r>
              <a:rPr dirty="0" sz="1600">
                <a:solidFill>
                  <a:srgbClr val="FFFFFF"/>
                </a:solidFill>
                <a:latin typeface="Arial MT"/>
                <a:cs typeface="Arial MT"/>
              </a:rPr>
              <a:t>DLLs</a:t>
            </a:r>
            <a:endParaRPr sz="16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64276" y="4156"/>
            <a:ext cx="4035828" cy="76061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93139" y="33020"/>
            <a:ext cx="3949700" cy="635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NTOSKRNL.EXE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361603" y="847898"/>
            <a:ext cx="8267065" cy="5777865"/>
            <a:chOff x="361603" y="847898"/>
            <a:chExt cx="8267065" cy="5777865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1603" y="847898"/>
              <a:ext cx="3998422" cy="432261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05839" y="1284316"/>
              <a:ext cx="199505" cy="199505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80901" y="1176250"/>
              <a:ext cx="2971800" cy="407323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05839" y="1600200"/>
              <a:ext cx="199505" cy="19950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80901" y="1492134"/>
              <a:ext cx="6654337" cy="407323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05839" y="1920240"/>
              <a:ext cx="199505" cy="199505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80901" y="1812174"/>
              <a:ext cx="7252854" cy="378229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38348" y="2078180"/>
              <a:ext cx="1812174" cy="36576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86541" y="2477192"/>
              <a:ext cx="236912" cy="232756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61603" y="2348346"/>
              <a:ext cx="3034145" cy="494607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641763" y="2847108"/>
              <a:ext cx="199505" cy="199505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616825" y="2739043"/>
              <a:ext cx="3695006" cy="403167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641763" y="3162992"/>
              <a:ext cx="199505" cy="199505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616825" y="3054927"/>
              <a:ext cx="3819697" cy="407323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009996" y="3503813"/>
              <a:ext cx="232756" cy="236912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80901" y="3374966"/>
              <a:ext cx="7493923" cy="444730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338348" y="3719945"/>
              <a:ext cx="7290261" cy="390698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338348" y="3981796"/>
              <a:ext cx="5507182" cy="382385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641763" y="4372494"/>
              <a:ext cx="199505" cy="195349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616825" y="4264429"/>
              <a:ext cx="6575366" cy="403167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641763" y="4688377"/>
              <a:ext cx="199505" cy="199505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616825" y="4580313"/>
              <a:ext cx="6691745" cy="407323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386541" y="5029199"/>
              <a:ext cx="236912" cy="236912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361603" y="4900352"/>
              <a:ext cx="5066606" cy="494607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641763" y="5399116"/>
              <a:ext cx="199505" cy="199505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616825" y="5291050"/>
              <a:ext cx="1978428" cy="407323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641763" y="5714999"/>
              <a:ext cx="199505" cy="199505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616825" y="5606934"/>
              <a:ext cx="4468091" cy="407323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641763" y="6035039"/>
              <a:ext cx="199505" cy="199505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616825" y="5926974"/>
              <a:ext cx="1953491" cy="403167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641763" y="6350923"/>
              <a:ext cx="199505" cy="199505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616825" y="6242858"/>
              <a:ext cx="6616931" cy="382385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396239" y="926254"/>
              <a:ext cx="186266" cy="186266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018539" y="1296754"/>
              <a:ext cx="149013" cy="149013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018539" y="1614254"/>
              <a:ext cx="149013" cy="149013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018539" y="1931754"/>
              <a:ext cx="149013" cy="149013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396239" y="2485813"/>
              <a:ext cx="186266" cy="186266"/>
            </a:xfrm>
            <a:prstGeom prst="rect">
              <a:avLst/>
            </a:prstGeom>
          </p:spPr>
        </p:pic>
      </p:grpSp>
      <p:sp>
        <p:nvSpPr>
          <p:cNvPr id="42" name="object 42"/>
          <p:cNvSpPr txBox="1"/>
          <p:nvPr/>
        </p:nvSpPr>
        <p:spPr>
          <a:xfrm>
            <a:off x="740737" y="746762"/>
            <a:ext cx="7452359" cy="1988820"/>
          </a:xfrm>
          <a:prstGeom prst="rect">
            <a:avLst/>
          </a:prstGeom>
        </p:spPr>
        <p:txBody>
          <a:bodyPr wrap="square" lIns="0" tIns="1117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80"/>
              </a:spcBef>
            </a:pPr>
            <a:r>
              <a:rPr dirty="0" sz="2000" spc="-5" b="1">
                <a:solidFill>
                  <a:srgbClr val="FFFFFF"/>
                </a:solidFill>
                <a:latin typeface="Arial"/>
                <a:cs typeface="Arial"/>
              </a:rPr>
              <a:t>Core</a:t>
            </a:r>
            <a:r>
              <a:rPr dirty="0" sz="2000" spc="-1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spc="-5" b="1">
                <a:solidFill>
                  <a:srgbClr val="FFFFFF"/>
                </a:solidFill>
                <a:latin typeface="Arial"/>
                <a:cs typeface="Arial"/>
              </a:rPr>
              <a:t>operating</a:t>
            </a:r>
            <a:r>
              <a:rPr dirty="0" sz="2000" spc="-1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b="1">
                <a:solidFill>
                  <a:srgbClr val="FFFFFF"/>
                </a:solidFill>
                <a:latin typeface="Arial"/>
                <a:cs typeface="Arial"/>
              </a:rPr>
              <a:t>system</a:t>
            </a:r>
            <a:r>
              <a:rPr dirty="0" sz="2000" spc="-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spc="-5" b="1">
                <a:solidFill>
                  <a:srgbClr val="FFFFFF"/>
                </a:solidFill>
                <a:latin typeface="Arial"/>
                <a:cs typeface="Arial"/>
              </a:rPr>
              <a:t>image</a:t>
            </a:r>
            <a:endParaRPr sz="2000">
              <a:latin typeface="Arial"/>
              <a:cs typeface="Arial"/>
            </a:endParaRPr>
          </a:p>
          <a:p>
            <a:pPr marL="639445">
              <a:lnSpc>
                <a:spcPct val="100000"/>
              </a:lnSpc>
              <a:spcBef>
                <a:spcPts val="620"/>
              </a:spcBef>
            </a:pPr>
            <a:r>
              <a:rPr dirty="0" sz="1600" spc="-5">
                <a:solidFill>
                  <a:srgbClr val="FFFFFF"/>
                </a:solidFill>
                <a:latin typeface="Arial MT"/>
                <a:cs typeface="Arial MT"/>
              </a:rPr>
              <a:t>contains</a:t>
            </a:r>
            <a:r>
              <a:rPr dirty="0" sz="16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600" spc="-5">
                <a:solidFill>
                  <a:srgbClr val="FFFFFF"/>
                </a:solidFill>
                <a:latin typeface="Arial MT"/>
                <a:cs typeface="Arial MT"/>
              </a:rPr>
              <a:t>Executive </a:t>
            </a:r>
            <a:r>
              <a:rPr dirty="0" sz="1600">
                <a:solidFill>
                  <a:srgbClr val="FFFFFF"/>
                </a:solidFill>
                <a:latin typeface="Arial MT"/>
                <a:cs typeface="Arial MT"/>
              </a:rPr>
              <a:t>&amp;</a:t>
            </a:r>
            <a:r>
              <a:rPr dirty="0" sz="1600" spc="-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600">
                <a:solidFill>
                  <a:srgbClr val="FFFFFF"/>
                </a:solidFill>
                <a:latin typeface="Arial MT"/>
                <a:cs typeface="Arial MT"/>
              </a:rPr>
              <a:t>Kernel</a:t>
            </a:r>
            <a:endParaRPr sz="1600">
              <a:latin typeface="Arial MT"/>
              <a:cs typeface="Arial MT"/>
            </a:endParaRPr>
          </a:p>
          <a:p>
            <a:pPr marL="639445">
              <a:lnSpc>
                <a:spcPct val="100000"/>
              </a:lnSpc>
              <a:spcBef>
                <a:spcPts val="580"/>
              </a:spcBef>
            </a:pPr>
            <a:r>
              <a:rPr dirty="0" sz="1600">
                <a:solidFill>
                  <a:srgbClr val="FFFFFF"/>
                </a:solidFill>
                <a:latin typeface="Arial MT"/>
                <a:cs typeface="Arial MT"/>
              </a:rPr>
              <a:t>Also</a:t>
            </a:r>
            <a:r>
              <a:rPr dirty="0" sz="1600" spc="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600">
                <a:solidFill>
                  <a:srgbClr val="FFFFFF"/>
                </a:solidFill>
                <a:latin typeface="Arial MT"/>
                <a:cs typeface="Arial MT"/>
              </a:rPr>
              <a:t>includes </a:t>
            </a:r>
            <a:r>
              <a:rPr dirty="0" sz="1600" spc="-5">
                <a:solidFill>
                  <a:srgbClr val="FFFFFF"/>
                </a:solidFill>
                <a:latin typeface="Arial MT"/>
                <a:cs typeface="Arial MT"/>
              </a:rPr>
              <a:t>entry</a:t>
            </a:r>
            <a:r>
              <a:rPr dirty="0" sz="1600" spc="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600" spc="-5">
                <a:solidFill>
                  <a:srgbClr val="FFFFFF"/>
                </a:solidFill>
                <a:latin typeface="Arial MT"/>
                <a:cs typeface="Arial MT"/>
              </a:rPr>
              <a:t>points</a:t>
            </a:r>
            <a:r>
              <a:rPr dirty="0" sz="160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600" spc="-5">
                <a:solidFill>
                  <a:srgbClr val="FFFFFF"/>
                </a:solidFill>
                <a:latin typeface="Arial MT"/>
                <a:cs typeface="Arial MT"/>
              </a:rPr>
              <a:t>for</a:t>
            </a:r>
            <a:r>
              <a:rPr dirty="0" sz="1600" spc="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600" spc="-5">
                <a:solidFill>
                  <a:srgbClr val="FFFFFF"/>
                </a:solidFill>
                <a:latin typeface="Arial MT"/>
                <a:cs typeface="Arial MT"/>
              </a:rPr>
              <a:t>routines</a:t>
            </a:r>
            <a:r>
              <a:rPr dirty="0" sz="160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600" spc="-5">
                <a:solidFill>
                  <a:srgbClr val="FFFFFF"/>
                </a:solidFill>
                <a:latin typeface="Arial MT"/>
                <a:cs typeface="Arial MT"/>
              </a:rPr>
              <a:t>actually</a:t>
            </a:r>
            <a:r>
              <a:rPr dirty="0" sz="1600" spc="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600" spc="-5">
                <a:solidFill>
                  <a:srgbClr val="FFFFFF"/>
                </a:solidFill>
                <a:latin typeface="Arial MT"/>
                <a:cs typeface="Arial MT"/>
              </a:rPr>
              <a:t>implemented</a:t>
            </a:r>
            <a:r>
              <a:rPr dirty="0" sz="1600" spc="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60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dirty="0" sz="1600" spc="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600">
                <a:solidFill>
                  <a:srgbClr val="FFFFFF"/>
                </a:solidFill>
                <a:latin typeface="Arial MT"/>
                <a:cs typeface="Arial MT"/>
              </a:rPr>
              <a:t>Hal.Dll</a:t>
            </a:r>
            <a:endParaRPr sz="1600">
              <a:latin typeface="Arial MT"/>
              <a:cs typeface="Arial MT"/>
            </a:endParaRPr>
          </a:p>
          <a:p>
            <a:pPr marL="633095" marR="5080" indent="6350">
              <a:lnSpc>
                <a:spcPts val="1720"/>
              </a:lnSpc>
              <a:spcBef>
                <a:spcPts val="805"/>
              </a:spcBef>
            </a:pPr>
            <a:r>
              <a:rPr dirty="0" sz="1600">
                <a:solidFill>
                  <a:srgbClr val="FFFFFF"/>
                </a:solidFill>
                <a:latin typeface="Arial MT"/>
                <a:cs typeface="Arial MT"/>
              </a:rPr>
              <a:t>Many</a:t>
            </a:r>
            <a:r>
              <a:rPr dirty="0" sz="16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600" spc="-5">
                <a:solidFill>
                  <a:srgbClr val="FFFFFF"/>
                </a:solidFill>
                <a:latin typeface="Arial MT"/>
                <a:cs typeface="Arial MT"/>
              </a:rPr>
              <a:t>functions</a:t>
            </a:r>
            <a:r>
              <a:rPr dirty="0" sz="16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600">
                <a:solidFill>
                  <a:srgbClr val="FFFFFF"/>
                </a:solidFill>
                <a:latin typeface="Arial MT"/>
                <a:cs typeface="Arial MT"/>
              </a:rPr>
              <a:t>are</a:t>
            </a:r>
            <a:r>
              <a:rPr dirty="0" sz="1600" spc="-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600">
                <a:solidFill>
                  <a:srgbClr val="FFFFFF"/>
                </a:solidFill>
                <a:latin typeface="Arial MT"/>
                <a:cs typeface="Arial MT"/>
              </a:rPr>
              <a:t>exposed</a:t>
            </a:r>
            <a:r>
              <a:rPr dirty="0" sz="1600" spc="-5">
                <a:solidFill>
                  <a:srgbClr val="FFFFFF"/>
                </a:solidFill>
                <a:latin typeface="Arial MT"/>
                <a:cs typeface="Arial MT"/>
              </a:rPr>
              <a:t> to </a:t>
            </a:r>
            <a:r>
              <a:rPr dirty="0" sz="1600">
                <a:solidFill>
                  <a:srgbClr val="FFFFFF"/>
                </a:solidFill>
                <a:latin typeface="Arial MT"/>
                <a:cs typeface="Arial MT"/>
              </a:rPr>
              <a:t>user</a:t>
            </a:r>
            <a:r>
              <a:rPr dirty="0" sz="16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600">
                <a:solidFill>
                  <a:srgbClr val="FFFFFF"/>
                </a:solidFill>
                <a:latin typeface="Arial MT"/>
                <a:cs typeface="Arial MT"/>
              </a:rPr>
              <a:t>mode</a:t>
            </a:r>
            <a:r>
              <a:rPr dirty="0" sz="1600" spc="-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600">
                <a:solidFill>
                  <a:srgbClr val="FFFFFF"/>
                </a:solidFill>
                <a:latin typeface="Arial MT"/>
                <a:cs typeface="Arial MT"/>
              </a:rPr>
              <a:t>via</a:t>
            </a:r>
            <a:r>
              <a:rPr dirty="0" sz="16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600">
                <a:solidFill>
                  <a:srgbClr val="FFFFFF"/>
                </a:solidFill>
                <a:latin typeface="Arial MT"/>
                <a:cs typeface="Arial MT"/>
              </a:rPr>
              <a:t>NtDll.Dll</a:t>
            </a:r>
            <a:r>
              <a:rPr dirty="0" sz="16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600">
                <a:solidFill>
                  <a:srgbClr val="FFFFFF"/>
                </a:solidFill>
                <a:latin typeface="Arial MT"/>
                <a:cs typeface="Arial MT"/>
              </a:rPr>
              <a:t>and </a:t>
            </a:r>
            <a:r>
              <a:rPr dirty="0" sz="1600" spc="-5">
                <a:solidFill>
                  <a:srgbClr val="FFFFFF"/>
                </a:solidFill>
                <a:latin typeface="Arial MT"/>
                <a:cs typeface="Arial MT"/>
              </a:rPr>
              <a:t>the </a:t>
            </a:r>
            <a:r>
              <a:rPr dirty="0" sz="1600">
                <a:solidFill>
                  <a:srgbClr val="FFFFFF"/>
                </a:solidFill>
                <a:latin typeface="Arial MT"/>
                <a:cs typeface="Arial MT"/>
              </a:rPr>
              <a:t>environment </a:t>
            </a:r>
            <a:r>
              <a:rPr dirty="0" sz="1600" spc="-43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600" spc="-5">
                <a:solidFill>
                  <a:srgbClr val="FFFFFF"/>
                </a:solidFill>
                <a:latin typeface="Arial MT"/>
                <a:cs typeface="Arial MT"/>
              </a:rPr>
              <a:t>subsystems</a:t>
            </a:r>
            <a:r>
              <a:rPr dirty="0" sz="16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600" spc="-5">
                <a:solidFill>
                  <a:srgbClr val="FFFFFF"/>
                </a:solidFill>
                <a:latin typeface="Arial MT"/>
                <a:cs typeface="Arial MT"/>
              </a:rPr>
              <a:t>(t.b.d.)</a:t>
            </a:r>
            <a:endParaRPr sz="16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595"/>
              </a:spcBef>
            </a:pPr>
            <a:r>
              <a:rPr dirty="0" sz="2000" spc="-5" b="1">
                <a:solidFill>
                  <a:srgbClr val="FFFFFF"/>
                </a:solidFill>
                <a:latin typeface="Arial"/>
                <a:cs typeface="Arial"/>
              </a:rPr>
              <a:t>Four</a:t>
            </a:r>
            <a:r>
              <a:rPr dirty="0" sz="2000" spc="-1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spc="-5" b="1">
                <a:solidFill>
                  <a:srgbClr val="FFFFFF"/>
                </a:solidFill>
                <a:latin typeface="Arial"/>
                <a:cs typeface="Arial"/>
              </a:rPr>
              <a:t>retail</a:t>
            </a:r>
            <a:r>
              <a:rPr dirty="0" sz="2000" spc="-1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spc="-5" b="1">
                <a:solidFill>
                  <a:srgbClr val="FFFFFF"/>
                </a:solidFill>
                <a:latin typeface="Arial"/>
                <a:cs typeface="Arial"/>
              </a:rPr>
              <a:t>variations: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43" name="object 43"/>
          <p:cNvGrpSpPr/>
          <p:nvPr/>
        </p:nvGrpSpPr>
        <p:grpSpPr>
          <a:xfrm>
            <a:off x="396240" y="2858854"/>
            <a:ext cx="1406525" cy="2701925"/>
            <a:chOff x="396240" y="2858854"/>
            <a:chExt cx="1406525" cy="2701925"/>
          </a:xfrm>
        </p:grpSpPr>
        <p:pic>
          <p:nvPicPr>
            <p:cNvPr id="44" name="object 44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653540" y="2858854"/>
              <a:ext cx="149013" cy="149013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653540" y="3176354"/>
              <a:ext cx="149013" cy="149013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018539" y="3514513"/>
              <a:ext cx="186266" cy="186266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653540" y="4382854"/>
              <a:ext cx="149013" cy="149013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653540" y="4700354"/>
              <a:ext cx="149013" cy="149013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396240" y="5038513"/>
              <a:ext cx="186266" cy="186266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653540" y="5411554"/>
              <a:ext cx="149013" cy="149013"/>
            </a:xfrm>
            <a:prstGeom prst="rect">
              <a:avLst/>
            </a:prstGeom>
          </p:spPr>
        </p:pic>
      </p:grpSp>
      <p:sp>
        <p:nvSpPr>
          <p:cNvPr id="51" name="object 51"/>
          <p:cNvSpPr txBox="1"/>
          <p:nvPr/>
        </p:nvSpPr>
        <p:spPr>
          <a:xfrm>
            <a:off x="1910722" y="2718307"/>
            <a:ext cx="1606550" cy="660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30200"/>
              </a:lnSpc>
              <a:spcBef>
                <a:spcPts val="100"/>
              </a:spcBef>
            </a:pPr>
            <a:r>
              <a:rPr dirty="0" sz="1600" spc="-5">
                <a:solidFill>
                  <a:srgbClr val="FFFFFF"/>
                </a:solidFill>
                <a:latin typeface="Arial MT"/>
                <a:cs typeface="Arial MT"/>
              </a:rPr>
              <a:t>NTOSKRNL.EXE </a:t>
            </a:r>
            <a:r>
              <a:rPr dirty="0" sz="1600" spc="-43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600">
                <a:solidFill>
                  <a:srgbClr val="FFFFFF"/>
                </a:solidFill>
                <a:latin typeface="Arial MT"/>
                <a:cs typeface="Arial MT"/>
              </a:rPr>
              <a:t>N</a:t>
            </a:r>
            <a:r>
              <a:rPr dirty="0" sz="1600" spc="-5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dirty="0" sz="1600">
                <a:solidFill>
                  <a:srgbClr val="FFFFFF"/>
                </a:solidFill>
                <a:latin typeface="Arial MT"/>
                <a:cs typeface="Arial MT"/>
              </a:rPr>
              <a:t>KRNLMP</a:t>
            </a:r>
            <a:r>
              <a:rPr dirty="0" sz="1600" spc="-5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r>
              <a:rPr dirty="0" sz="1600">
                <a:solidFill>
                  <a:srgbClr val="FFFFFF"/>
                </a:solidFill>
                <a:latin typeface="Arial MT"/>
                <a:cs typeface="Arial MT"/>
              </a:rPr>
              <a:t>EXE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4041140" y="2718307"/>
            <a:ext cx="1346835" cy="660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30200"/>
              </a:lnSpc>
              <a:spcBef>
                <a:spcPts val="100"/>
              </a:spcBef>
            </a:pPr>
            <a:r>
              <a:rPr dirty="0" sz="1600">
                <a:solidFill>
                  <a:srgbClr val="FFFFFF"/>
                </a:solidFill>
                <a:latin typeface="Arial MT"/>
                <a:cs typeface="Arial MT"/>
              </a:rPr>
              <a:t>Uniprocessor </a:t>
            </a:r>
            <a:r>
              <a:rPr dirty="0" sz="1600" spc="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600">
                <a:solidFill>
                  <a:srgbClr val="FFFFFF"/>
                </a:solidFill>
                <a:latin typeface="Arial MT"/>
                <a:cs typeface="Arial MT"/>
              </a:rPr>
              <a:t>Mul</a:t>
            </a:r>
            <a:r>
              <a:rPr dirty="0" sz="1600" spc="-5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dirty="0" sz="1600">
                <a:solidFill>
                  <a:srgbClr val="FFFFFF"/>
                </a:solidFill>
                <a:latin typeface="Arial MT"/>
                <a:cs typeface="Arial MT"/>
              </a:rPr>
              <a:t>iprocessor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1361439" y="3434079"/>
            <a:ext cx="7219950" cy="822960"/>
          </a:xfrm>
          <a:prstGeom prst="rect">
            <a:avLst/>
          </a:prstGeom>
        </p:spPr>
        <p:txBody>
          <a:bodyPr wrap="square" lIns="0" tIns="43180" rIns="0" bIns="0" rtlCol="0" vert="horz">
            <a:spAutoFit/>
          </a:bodyPr>
          <a:lstStyle/>
          <a:p>
            <a:pPr marL="12700" marR="5080" indent="6350">
              <a:lnSpc>
                <a:spcPct val="90000"/>
              </a:lnSpc>
              <a:spcBef>
                <a:spcPts val="340"/>
              </a:spcBef>
            </a:pP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Windows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2000 adds PAE (page address 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extension)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versions – </a:t>
            </a:r>
            <a:r>
              <a:rPr dirty="0" sz="2000" spc="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must </a:t>
            </a:r>
            <a:r>
              <a:rPr dirty="0" sz="1600">
                <a:solidFill>
                  <a:srgbClr val="FFFFFF"/>
                </a:solidFill>
                <a:latin typeface="Arial MT"/>
                <a:cs typeface="Arial MT"/>
              </a:rPr>
              <a:t>boot </a:t>
            </a:r>
            <a:r>
              <a:rPr dirty="0" sz="1600" spc="-5">
                <a:solidFill>
                  <a:srgbClr val="FFFFFF"/>
                </a:solidFill>
                <a:latin typeface="Arial MT"/>
                <a:cs typeface="Arial MT"/>
              </a:rPr>
              <a:t>/PAE </a:t>
            </a:r>
            <a:r>
              <a:rPr dirty="0" sz="1600">
                <a:solidFill>
                  <a:srgbClr val="FFFFFF"/>
                </a:solidFill>
                <a:latin typeface="Arial MT"/>
                <a:cs typeface="Arial MT"/>
              </a:rPr>
              <a:t>(32-bit </a:t>
            </a:r>
            <a:r>
              <a:rPr dirty="0" sz="1600" spc="-5">
                <a:solidFill>
                  <a:srgbClr val="FFFFFF"/>
                </a:solidFill>
                <a:latin typeface="Arial MT"/>
                <a:cs typeface="Arial MT"/>
              </a:rPr>
              <a:t>Windows </a:t>
            </a:r>
            <a:r>
              <a:rPr dirty="0" sz="1600">
                <a:solidFill>
                  <a:srgbClr val="FFFFFF"/>
                </a:solidFill>
                <a:latin typeface="Arial MT"/>
                <a:cs typeface="Arial MT"/>
              </a:rPr>
              <a:t>only); also used </a:t>
            </a:r>
            <a:r>
              <a:rPr dirty="0" sz="1600" spc="-5">
                <a:solidFill>
                  <a:srgbClr val="FFFFFF"/>
                </a:solidFill>
                <a:latin typeface="Arial MT"/>
                <a:cs typeface="Arial MT"/>
              </a:rPr>
              <a:t>for </a:t>
            </a:r>
            <a:r>
              <a:rPr dirty="0" sz="1600">
                <a:solidFill>
                  <a:srgbClr val="FFFFFF"/>
                </a:solidFill>
                <a:latin typeface="Arial MT"/>
                <a:cs typeface="Arial MT"/>
              </a:rPr>
              <a:t>processors </a:t>
            </a:r>
            <a:r>
              <a:rPr dirty="0" sz="1600" spc="-5">
                <a:solidFill>
                  <a:srgbClr val="FFFFFF"/>
                </a:solidFill>
                <a:latin typeface="Arial MT"/>
                <a:cs typeface="Arial MT"/>
              </a:rPr>
              <a:t>with </a:t>
            </a:r>
            <a:r>
              <a:rPr dirty="0" sz="1600">
                <a:solidFill>
                  <a:srgbClr val="FFFFFF"/>
                </a:solidFill>
                <a:latin typeface="Arial MT"/>
                <a:cs typeface="Arial MT"/>
              </a:rPr>
              <a:t>hardware </a:t>
            </a:r>
            <a:r>
              <a:rPr dirty="0" sz="1600" spc="-43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600">
                <a:solidFill>
                  <a:srgbClr val="FFFFFF"/>
                </a:solidFill>
                <a:latin typeface="Arial MT"/>
                <a:cs typeface="Arial MT"/>
              </a:rPr>
              <a:t>no</a:t>
            </a:r>
            <a:r>
              <a:rPr dirty="0" sz="1600" spc="-5">
                <a:solidFill>
                  <a:srgbClr val="FFFFFF"/>
                </a:solidFill>
                <a:latin typeface="Arial MT"/>
                <a:cs typeface="Arial MT"/>
              </a:rPr>
              <a:t> execute</a:t>
            </a:r>
            <a:r>
              <a:rPr dirty="0" sz="1600">
                <a:solidFill>
                  <a:srgbClr val="FFFFFF"/>
                </a:solidFill>
                <a:latin typeface="Arial MT"/>
                <a:cs typeface="Arial MT"/>
              </a:rPr>
              <a:t> support</a:t>
            </a:r>
            <a:r>
              <a:rPr dirty="0" sz="1600" spc="-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600">
                <a:solidFill>
                  <a:srgbClr val="FFFFFF"/>
                </a:solidFill>
                <a:latin typeface="Arial MT"/>
                <a:cs typeface="Arial MT"/>
              </a:rPr>
              <a:t>(explained</a:t>
            </a:r>
            <a:r>
              <a:rPr dirty="0" sz="1600" spc="-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600">
                <a:solidFill>
                  <a:srgbClr val="FFFFFF"/>
                </a:solidFill>
                <a:latin typeface="Arial MT"/>
                <a:cs typeface="Arial MT"/>
              </a:rPr>
              <a:t>in Memory</a:t>
            </a:r>
            <a:r>
              <a:rPr dirty="0" sz="1600" spc="-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600">
                <a:solidFill>
                  <a:srgbClr val="FFFFFF"/>
                </a:solidFill>
                <a:latin typeface="Arial MT"/>
                <a:cs typeface="Arial MT"/>
              </a:rPr>
              <a:t>Management</a:t>
            </a:r>
            <a:r>
              <a:rPr dirty="0" sz="1600" spc="-5">
                <a:solidFill>
                  <a:srgbClr val="FFFFFF"/>
                </a:solidFill>
                <a:latin typeface="Arial MT"/>
                <a:cs typeface="Arial MT"/>
              </a:rPr>
              <a:t> unit)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1910722" y="4242308"/>
            <a:ext cx="1617980" cy="660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30200"/>
              </a:lnSpc>
              <a:spcBef>
                <a:spcPts val="100"/>
              </a:spcBef>
            </a:pPr>
            <a:r>
              <a:rPr dirty="0" sz="1600" spc="-5">
                <a:solidFill>
                  <a:srgbClr val="FFFFFF"/>
                </a:solidFill>
                <a:latin typeface="Arial MT"/>
                <a:cs typeface="Arial MT"/>
              </a:rPr>
              <a:t>NTKRNLPA.EXE </a:t>
            </a:r>
            <a:r>
              <a:rPr dirty="0" sz="1600" spc="-43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600">
                <a:solidFill>
                  <a:srgbClr val="FFFFFF"/>
                </a:solidFill>
                <a:latin typeface="Arial MT"/>
                <a:cs typeface="Arial MT"/>
              </a:rPr>
              <a:t>N</a:t>
            </a:r>
            <a:r>
              <a:rPr dirty="0" sz="1600" spc="-5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dirty="0" sz="1600">
                <a:solidFill>
                  <a:srgbClr val="FFFFFF"/>
                </a:solidFill>
                <a:latin typeface="Arial MT"/>
                <a:cs typeface="Arial MT"/>
              </a:rPr>
              <a:t>KRPAMP</a:t>
            </a:r>
            <a:r>
              <a:rPr dirty="0" sz="1600" spc="-5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r>
              <a:rPr dirty="0" sz="1600">
                <a:solidFill>
                  <a:srgbClr val="FFFFFF"/>
                </a:solidFill>
                <a:latin typeface="Arial MT"/>
                <a:cs typeface="Arial MT"/>
              </a:rPr>
              <a:t>EXE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4041140" y="4242308"/>
            <a:ext cx="4227830" cy="660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30200"/>
              </a:lnSpc>
              <a:spcBef>
                <a:spcPts val="100"/>
              </a:spcBef>
            </a:pPr>
            <a:r>
              <a:rPr dirty="0" sz="1600">
                <a:solidFill>
                  <a:srgbClr val="FFFFFF"/>
                </a:solidFill>
                <a:latin typeface="Arial MT"/>
                <a:cs typeface="Arial MT"/>
              </a:rPr>
              <a:t>Uniprocessor </a:t>
            </a:r>
            <a:r>
              <a:rPr dirty="0" sz="1600" spc="-5">
                <a:solidFill>
                  <a:srgbClr val="FFFFFF"/>
                </a:solidFill>
                <a:latin typeface="Arial MT"/>
                <a:cs typeface="Arial MT"/>
              </a:rPr>
              <a:t>w/extended </a:t>
            </a:r>
            <a:r>
              <a:rPr dirty="0" sz="1600">
                <a:solidFill>
                  <a:srgbClr val="FFFFFF"/>
                </a:solidFill>
                <a:latin typeface="Arial MT"/>
                <a:cs typeface="Arial MT"/>
              </a:rPr>
              <a:t>addressing support </a:t>
            </a:r>
            <a:r>
              <a:rPr dirty="0" sz="1600" spc="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600" spc="-5">
                <a:solidFill>
                  <a:srgbClr val="FFFFFF"/>
                </a:solidFill>
                <a:latin typeface="Arial MT"/>
                <a:cs typeface="Arial MT"/>
              </a:rPr>
              <a:t>Multiprocessor w/extended</a:t>
            </a:r>
            <a:r>
              <a:rPr dirty="0" sz="1600">
                <a:solidFill>
                  <a:srgbClr val="FFFFFF"/>
                </a:solidFill>
                <a:latin typeface="Arial MT"/>
                <a:cs typeface="Arial MT"/>
              </a:rPr>
              <a:t> addressing support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740737" y="4855845"/>
            <a:ext cx="4654550" cy="758190"/>
          </a:xfrm>
          <a:prstGeom prst="rect">
            <a:avLst/>
          </a:prstGeom>
        </p:spPr>
        <p:txBody>
          <a:bodyPr wrap="square" lIns="0" tIns="1149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5"/>
              </a:spcBef>
            </a:pPr>
            <a:r>
              <a:rPr dirty="0" sz="2000" spc="-5" b="1">
                <a:solidFill>
                  <a:srgbClr val="FFFFFF"/>
                </a:solidFill>
                <a:latin typeface="Arial"/>
                <a:cs typeface="Arial"/>
              </a:rPr>
              <a:t>Two</a:t>
            </a:r>
            <a:r>
              <a:rPr dirty="0" sz="2000" spc="-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spc="-5" b="1">
                <a:solidFill>
                  <a:srgbClr val="FFFFFF"/>
                </a:solidFill>
                <a:latin typeface="Arial"/>
                <a:cs typeface="Arial"/>
              </a:rPr>
              <a:t>checked build</a:t>
            </a:r>
            <a:r>
              <a:rPr dirty="0" sz="2000" spc="-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spc="-5" b="1">
                <a:solidFill>
                  <a:srgbClr val="FFFFFF"/>
                </a:solidFill>
                <a:latin typeface="Arial"/>
                <a:cs typeface="Arial"/>
              </a:rPr>
              <a:t>(debug) variations:</a:t>
            </a:r>
            <a:endParaRPr sz="2000">
              <a:latin typeface="Arial"/>
              <a:cs typeface="Arial"/>
            </a:endParaRPr>
          </a:p>
          <a:p>
            <a:pPr marL="1182370">
              <a:lnSpc>
                <a:spcPct val="100000"/>
              </a:lnSpc>
              <a:spcBef>
                <a:spcPts val="640"/>
              </a:spcBef>
            </a:pPr>
            <a:r>
              <a:rPr dirty="0" sz="1600" spc="-5">
                <a:solidFill>
                  <a:srgbClr val="FFFFFF"/>
                </a:solidFill>
                <a:latin typeface="Arial MT"/>
                <a:cs typeface="Arial MT"/>
              </a:rPr>
              <a:t>NTOSKRNL.EXE,</a:t>
            </a:r>
            <a:endParaRPr sz="1600">
              <a:latin typeface="Arial MT"/>
              <a:cs typeface="Arial MT"/>
            </a:endParaRPr>
          </a:p>
        </p:txBody>
      </p:sp>
      <p:grpSp>
        <p:nvGrpSpPr>
          <p:cNvPr id="57" name="object 57"/>
          <p:cNvGrpSpPr/>
          <p:nvPr/>
        </p:nvGrpSpPr>
        <p:grpSpPr>
          <a:xfrm>
            <a:off x="1653539" y="5729054"/>
            <a:ext cx="149225" cy="784225"/>
            <a:chOff x="1653539" y="5729054"/>
            <a:chExt cx="149225" cy="784225"/>
          </a:xfrm>
        </p:grpSpPr>
        <p:pic>
          <p:nvPicPr>
            <p:cNvPr id="58" name="object 58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653539" y="5729054"/>
              <a:ext cx="149013" cy="149013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653539" y="6046554"/>
              <a:ext cx="149013" cy="149013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653539" y="6364054"/>
              <a:ext cx="149013" cy="149013"/>
            </a:xfrm>
            <a:prstGeom prst="rect">
              <a:avLst/>
            </a:prstGeom>
          </p:spPr>
        </p:pic>
      </p:grpSp>
      <p:sp>
        <p:nvSpPr>
          <p:cNvPr id="61" name="object 61"/>
          <p:cNvSpPr txBox="1"/>
          <p:nvPr/>
        </p:nvSpPr>
        <p:spPr>
          <a:xfrm>
            <a:off x="4041140" y="5662167"/>
            <a:ext cx="2002155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>
                <a:solidFill>
                  <a:srgbClr val="FFFFFF"/>
                </a:solidFill>
                <a:latin typeface="Arial MT"/>
                <a:cs typeface="Arial MT"/>
              </a:rPr>
              <a:t>Debug</a:t>
            </a:r>
            <a:r>
              <a:rPr dirty="0" sz="1600" spc="-3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600" spc="-5">
                <a:solidFill>
                  <a:srgbClr val="FFFFFF"/>
                </a:solidFill>
                <a:latin typeface="Arial MT"/>
                <a:cs typeface="Arial MT"/>
              </a:rPr>
              <a:t>multiprocessor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64" name="object 6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dirty="0"/>
              <a:t>32</a:t>
            </a:fld>
          </a:p>
        </p:txBody>
      </p:sp>
      <p:sp>
        <p:nvSpPr>
          <p:cNvPr id="62" name="object 62"/>
          <p:cNvSpPr txBox="1"/>
          <p:nvPr/>
        </p:nvSpPr>
        <p:spPr>
          <a:xfrm>
            <a:off x="1910722" y="5588507"/>
            <a:ext cx="1629410" cy="9779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>
              <a:lnSpc>
                <a:spcPct val="130200"/>
              </a:lnSpc>
              <a:spcBef>
                <a:spcPts val="100"/>
              </a:spcBef>
            </a:pPr>
            <a:r>
              <a:rPr dirty="0" sz="1600" spc="-5">
                <a:solidFill>
                  <a:srgbClr val="FFFFFF"/>
                </a:solidFill>
                <a:latin typeface="Arial MT"/>
                <a:cs typeface="Arial MT"/>
              </a:rPr>
              <a:t>NTKRNLMP.EXE </a:t>
            </a:r>
            <a:r>
              <a:rPr dirty="0" sz="1600" spc="-434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600">
                <a:solidFill>
                  <a:srgbClr val="FFFFFF"/>
                </a:solidFill>
                <a:latin typeface="Arial MT"/>
                <a:cs typeface="Arial MT"/>
              </a:rPr>
              <a:t>N</a:t>
            </a:r>
            <a:r>
              <a:rPr dirty="0" sz="1600" spc="-5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dirty="0" sz="1600">
                <a:solidFill>
                  <a:srgbClr val="FFFFFF"/>
                </a:solidFill>
                <a:latin typeface="Arial MT"/>
                <a:cs typeface="Arial MT"/>
              </a:rPr>
              <a:t>KRNLPA</a:t>
            </a:r>
            <a:r>
              <a:rPr dirty="0" sz="1600" spc="-5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r>
              <a:rPr dirty="0" sz="1600">
                <a:solidFill>
                  <a:srgbClr val="FFFFFF"/>
                </a:solidFill>
                <a:latin typeface="Arial MT"/>
                <a:cs typeface="Arial MT"/>
              </a:rPr>
              <a:t>EXE,  </a:t>
            </a:r>
            <a:r>
              <a:rPr dirty="0" sz="1600" spc="-5">
                <a:solidFill>
                  <a:srgbClr val="FFFFFF"/>
                </a:solidFill>
                <a:latin typeface="Arial MT"/>
                <a:cs typeface="Arial MT"/>
              </a:rPr>
              <a:t>NTKRPAMP.EXE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4041140" y="6297167"/>
            <a:ext cx="4149090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>
                <a:solidFill>
                  <a:srgbClr val="FFFFFF"/>
                </a:solidFill>
                <a:latin typeface="Arial MT"/>
                <a:cs typeface="Arial MT"/>
              </a:rPr>
              <a:t>Debug </a:t>
            </a:r>
            <a:r>
              <a:rPr dirty="0" sz="1600" spc="-5">
                <a:solidFill>
                  <a:srgbClr val="FFFFFF"/>
                </a:solidFill>
                <a:latin typeface="Arial MT"/>
                <a:cs typeface="Arial MT"/>
              </a:rPr>
              <a:t>multiprocessor w/extended</a:t>
            </a:r>
            <a:r>
              <a:rPr dirty="0" sz="1600">
                <a:solidFill>
                  <a:srgbClr val="FFFFFF"/>
                </a:solidFill>
                <a:latin typeface="Arial MT"/>
                <a:cs typeface="Arial MT"/>
              </a:rPr>
              <a:t> addressing</a:t>
            </a:r>
            <a:endParaRPr sz="16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99CC66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2023-09-23T19:13:16Z</dcterms:created>
  <dcterms:modified xsi:type="dcterms:W3CDTF">2023-09-23T19:13:16Z</dcterms:modified>
</cp:coreProperties>
</file>